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257" r:id="rId3"/>
    <p:sldId id="258" r:id="rId4"/>
    <p:sldId id="259" r:id="rId5"/>
    <p:sldId id="264" r:id="rId6"/>
    <p:sldId id="265" r:id="rId7"/>
    <p:sldId id="266" r:id="rId8"/>
    <p:sldId id="260" r:id="rId9"/>
    <p:sldId id="269" r:id="rId10"/>
    <p:sldId id="268" r:id="rId11"/>
    <p:sldId id="273" r:id="rId12"/>
    <p:sldId id="272" r:id="rId13"/>
    <p:sldId id="271" r:id="rId14"/>
    <p:sldId id="270" r:id="rId15"/>
    <p:sldId id="276" r:id="rId16"/>
    <p:sldId id="267" r:id="rId17"/>
    <p:sldId id="275" r:id="rId18"/>
    <p:sldId id="274" r:id="rId19"/>
    <p:sldId id="261" r:id="rId20"/>
    <p:sldId id="280" r:id="rId21"/>
    <p:sldId id="282" r:id="rId22"/>
    <p:sldId id="281" r:id="rId23"/>
    <p:sldId id="279" r:id="rId24"/>
    <p:sldId id="278" r:id="rId25"/>
    <p:sldId id="277" r:id="rId26"/>
    <p:sldId id="262" r:id="rId27"/>
    <p:sldId id="288" r:id="rId28"/>
    <p:sldId id="287" r:id="rId29"/>
    <p:sldId id="286" r:id="rId30"/>
    <p:sldId id="285" r:id="rId31"/>
    <p:sldId id="284" r:id="rId32"/>
    <p:sldId id="283" r:id="rId33"/>
    <p:sldId id="294" r:id="rId34"/>
    <p:sldId id="263" r:id="rId35"/>
    <p:sldId id="293" r:id="rId36"/>
    <p:sldId id="292" r:id="rId37"/>
    <p:sldId id="291" r:id="rId38"/>
    <p:sldId id="290" r:id="rId39"/>
    <p:sldId id="289" r:id="rId40"/>
    <p:sldId id="295" r:id="rId41"/>
    <p:sldId id="297" r:id="rId42"/>
    <p:sldId id="298" r:id="rId43"/>
    <p:sldId id="296" r:id="rId44"/>
    <p:sldId id="300" r:id="rId45"/>
    <p:sldId id="301" r:id="rId46"/>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422C16"/>
    <a:srgbClr val="0C788E"/>
    <a:srgbClr val="006666"/>
    <a:srgbClr val="0099CC"/>
    <a:srgbClr val="660066"/>
    <a:srgbClr val="660033"/>
    <a:srgbClr val="0151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4" autoAdjust="0"/>
    <p:restoredTop sz="94652" autoAdjust="0"/>
  </p:normalViewPr>
  <p:slideViewPr>
    <p:cSldViewPr>
      <p:cViewPr varScale="1">
        <p:scale>
          <a:sx n="82" d="100"/>
          <a:sy n="82" d="100"/>
        </p:scale>
        <p:origin x="116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BFBB66-9029-4A2A-A9F8-5A7B565C5088}" type="datetimeFigureOut">
              <a:rPr lang="en-US" smtClean="0"/>
              <a:t>4/25/2026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6F352F-C5EC-450C-9D68-ED316792D55C}" type="slidenum">
              <a:rPr lang="en-US" smtClean="0"/>
              <a:t>‹#›</a:t>
            </a:fld>
            <a:endParaRPr lang="en-US"/>
          </a:p>
        </p:txBody>
      </p:sp>
    </p:spTree>
    <p:extLst>
      <p:ext uri="{BB962C8B-B14F-4D97-AF65-F5344CB8AC3E}">
        <p14:creationId xmlns:p14="http://schemas.microsoft.com/office/powerpoint/2010/main" val="4075557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6F352F-C5EC-450C-9D68-ED316792D55C}" type="slidenum">
              <a:rPr lang="en-US" smtClean="0"/>
              <a:t>6</a:t>
            </a:fld>
            <a:endParaRPr lang="en-US"/>
          </a:p>
        </p:txBody>
      </p:sp>
    </p:spTree>
    <p:extLst>
      <p:ext uri="{BB962C8B-B14F-4D97-AF65-F5344CB8AC3E}">
        <p14:creationId xmlns:p14="http://schemas.microsoft.com/office/powerpoint/2010/main" val="4046879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E594A-9D32-7158-FF5D-5365BE11996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709B5D-BE23-0EA5-BB55-F0A8B190973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239A42-40C2-3946-72F3-F426BC91275F}"/>
              </a:ext>
            </a:extLst>
          </p:cNvPr>
          <p:cNvSpPr>
            <a:spLocks noGrp="1"/>
          </p:cNvSpPr>
          <p:nvPr>
            <p:ph type="dt" sz="half" idx="10"/>
          </p:nvPr>
        </p:nvSpPr>
        <p:spPr/>
        <p:txBody>
          <a:bodyPr/>
          <a:lstStyle>
            <a:lvl1pPr>
              <a:defRPr/>
            </a:lvl1pPr>
          </a:lstStyle>
          <a:p>
            <a:endParaRPr lang="es-ES" altLang="en-US"/>
          </a:p>
        </p:txBody>
      </p:sp>
      <p:sp>
        <p:nvSpPr>
          <p:cNvPr id="5" name="Footer Placeholder 4">
            <a:extLst>
              <a:ext uri="{FF2B5EF4-FFF2-40B4-BE49-F238E27FC236}">
                <a16:creationId xmlns:a16="http://schemas.microsoft.com/office/drawing/2014/main" id="{CC32FF8E-3973-049F-A555-47CA0E802B2B}"/>
              </a:ext>
            </a:extLst>
          </p:cNvPr>
          <p:cNvSpPr>
            <a:spLocks noGrp="1"/>
          </p:cNvSpPr>
          <p:nvPr>
            <p:ph type="ftr" sz="quarter" idx="11"/>
          </p:nvPr>
        </p:nvSpPr>
        <p:spPr/>
        <p:txBody>
          <a:bodyPr/>
          <a:lstStyle>
            <a:lvl1pPr>
              <a:defRPr/>
            </a:lvl1pPr>
          </a:lstStyle>
          <a:p>
            <a:endParaRPr lang="es-ES" altLang="en-US"/>
          </a:p>
        </p:txBody>
      </p:sp>
      <p:sp>
        <p:nvSpPr>
          <p:cNvPr id="6" name="Slide Number Placeholder 5">
            <a:extLst>
              <a:ext uri="{FF2B5EF4-FFF2-40B4-BE49-F238E27FC236}">
                <a16:creationId xmlns:a16="http://schemas.microsoft.com/office/drawing/2014/main" id="{9D92B6C6-4399-3B24-ADE3-9E7765E90E4F}"/>
              </a:ext>
            </a:extLst>
          </p:cNvPr>
          <p:cNvSpPr>
            <a:spLocks noGrp="1"/>
          </p:cNvSpPr>
          <p:nvPr>
            <p:ph type="sldNum" sz="quarter" idx="12"/>
          </p:nvPr>
        </p:nvSpPr>
        <p:spPr/>
        <p:txBody>
          <a:bodyPr/>
          <a:lstStyle>
            <a:lvl1pPr>
              <a:defRPr/>
            </a:lvl1pPr>
          </a:lstStyle>
          <a:p>
            <a:fld id="{A8B7D32E-4A70-4AA2-AB8B-91E6E869C4F6}" type="slidenum">
              <a:rPr lang="es-ES" altLang="en-US"/>
              <a:pPr/>
              <a:t>‹#›</a:t>
            </a:fld>
            <a:endParaRPr lang="es-ES" altLang="en-US"/>
          </a:p>
        </p:txBody>
      </p:sp>
    </p:spTree>
    <p:extLst>
      <p:ext uri="{BB962C8B-B14F-4D97-AF65-F5344CB8AC3E}">
        <p14:creationId xmlns:p14="http://schemas.microsoft.com/office/powerpoint/2010/main" val="1549560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0834D-A607-3895-EDD0-E4A112758C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CA2208-2C86-AA98-3193-5167B4C887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40DDE0-A0D8-8303-0DB9-D5012126A60B}"/>
              </a:ext>
            </a:extLst>
          </p:cNvPr>
          <p:cNvSpPr>
            <a:spLocks noGrp="1"/>
          </p:cNvSpPr>
          <p:nvPr>
            <p:ph type="dt" sz="half" idx="10"/>
          </p:nvPr>
        </p:nvSpPr>
        <p:spPr/>
        <p:txBody>
          <a:bodyPr/>
          <a:lstStyle>
            <a:lvl1pPr>
              <a:defRPr/>
            </a:lvl1pPr>
          </a:lstStyle>
          <a:p>
            <a:endParaRPr lang="es-ES" altLang="en-US"/>
          </a:p>
        </p:txBody>
      </p:sp>
      <p:sp>
        <p:nvSpPr>
          <p:cNvPr id="5" name="Footer Placeholder 4">
            <a:extLst>
              <a:ext uri="{FF2B5EF4-FFF2-40B4-BE49-F238E27FC236}">
                <a16:creationId xmlns:a16="http://schemas.microsoft.com/office/drawing/2014/main" id="{CFD29A40-1A9D-DB5C-42A6-7CB8DD3B9551}"/>
              </a:ext>
            </a:extLst>
          </p:cNvPr>
          <p:cNvSpPr>
            <a:spLocks noGrp="1"/>
          </p:cNvSpPr>
          <p:nvPr>
            <p:ph type="ftr" sz="quarter" idx="11"/>
          </p:nvPr>
        </p:nvSpPr>
        <p:spPr/>
        <p:txBody>
          <a:bodyPr/>
          <a:lstStyle>
            <a:lvl1pPr>
              <a:defRPr/>
            </a:lvl1pPr>
          </a:lstStyle>
          <a:p>
            <a:endParaRPr lang="es-ES" altLang="en-US"/>
          </a:p>
        </p:txBody>
      </p:sp>
      <p:sp>
        <p:nvSpPr>
          <p:cNvPr id="6" name="Slide Number Placeholder 5">
            <a:extLst>
              <a:ext uri="{FF2B5EF4-FFF2-40B4-BE49-F238E27FC236}">
                <a16:creationId xmlns:a16="http://schemas.microsoft.com/office/drawing/2014/main" id="{FE9E7D4A-6FED-5C7E-D43F-BD0D5F5BA27E}"/>
              </a:ext>
            </a:extLst>
          </p:cNvPr>
          <p:cNvSpPr>
            <a:spLocks noGrp="1"/>
          </p:cNvSpPr>
          <p:nvPr>
            <p:ph type="sldNum" sz="quarter" idx="12"/>
          </p:nvPr>
        </p:nvSpPr>
        <p:spPr/>
        <p:txBody>
          <a:bodyPr/>
          <a:lstStyle>
            <a:lvl1pPr>
              <a:defRPr/>
            </a:lvl1pPr>
          </a:lstStyle>
          <a:p>
            <a:fld id="{391027B3-F508-4489-8984-7D1F5C364813}" type="slidenum">
              <a:rPr lang="es-ES" altLang="en-US"/>
              <a:pPr/>
              <a:t>‹#›</a:t>
            </a:fld>
            <a:endParaRPr lang="es-ES" altLang="en-US"/>
          </a:p>
        </p:txBody>
      </p:sp>
    </p:spTree>
    <p:extLst>
      <p:ext uri="{BB962C8B-B14F-4D97-AF65-F5344CB8AC3E}">
        <p14:creationId xmlns:p14="http://schemas.microsoft.com/office/powerpoint/2010/main" val="611423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7E60BA-C8B7-96E4-E59E-424A8968FC0F}"/>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85ED2B-D1F2-81BE-273A-EEA3F83A6144}"/>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547322-9F1D-923F-6405-1A5B11308AF7}"/>
              </a:ext>
            </a:extLst>
          </p:cNvPr>
          <p:cNvSpPr>
            <a:spLocks noGrp="1"/>
          </p:cNvSpPr>
          <p:nvPr>
            <p:ph type="dt" sz="half" idx="10"/>
          </p:nvPr>
        </p:nvSpPr>
        <p:spPr/>
        <p:txBody>
          <a:bodyPr/>
          <a:lstStyle>
            <a:lvl1pPr>
              <a:defRPr/>
            </a:lvl1pPr>
          </a:lstStyle>
          <a:p>
            <a:endParaRPr lang="es-ES" altLang="en-US"/>
          </a:p>
        </p:txBody>
      </p:sp>
      <p:sp>
        <p:nvSpPr>
          <p:cNvPr id="5" name="Footer Placeholder 4">
            <a:extLst>
              <a:ext uri="{FF2B5EF4-FFF2-40B4-BE49-F238E27FC236}">
                <a16:creationId xmlns:a16="http://schemas.microsoft.com/office/drawing/2014/main" id="{EDEF3C10-A0DE-B479-BB4C-7A3E5E277593}"/>
              </a:ext>
            </a:extLst>
          </p:cNvPr>
          <p:cNvSpPr>
            <a:spLocks noGrp="1"/>
          </p:cNvSpPr>
          <p:nvPr>
            <p:ph type="ftr" sz="quarter" idx="11"/>
          </p:nvPr>
        </p:nvSpPr>
        <p:spPr/>
        <p:txBody>
          <a:bodyPr/>
          <a:lstStyle>
            <a:lvl1pPr>
              <a:defRPr/>
            </a:lvl1pPr>
          </a:lstStyle>
          <a:p>
            <a:endParaRPr lang="es-ES" altLang="en-US"/>
          </a:p>
        </p:txBody>
      </p:sp>
      <p:sp>
        <p:nvSpPr>
          <p:cNvPr id="6" name="Slide Number Placeholder 5">
            <a:extLst>
              <a:ext uri="{FF2B5EF4-FFF2-40B4-BE49-F238E27FC236}">
                <a16:creationId xmlns:a16="http://schemas.microsoft.com/office/drawing/2014/main" id="{6A00B279-6A7D-0568-E573-7411DD2139B4}"/>
              </a:ext>
            </a:extLst>
          </p:cNvPr>
          <p:cNvSpPr>
            <a:spLocks noGrp="1"/>
          </p:cNvSpPr>
          <p:nvPr>
            <p:ph type="sldNum" sz="quarter" idx="12"/>
          </p:nvPr>
        </p:nvSpPr>
        <p:spPr/>
        <p:txBody>
          <a:bodyPr/>
          <a:lstStyle>
            <a:lvl1pPr>
              <a:defRPr/>
            </a:lvl1pPr>
          </a:lstStyle>
          <a:p>
            <a:fld id="{5065E4F5-2026-4FDD-8ECB-8F64B0A89747}" type="slidenum">
              <a:rPr lang="es-ES" altLang="en-US"/>
              <a:pPr/>
              <a:t>‹#›</a:t>
            </a:fld>
            <a:endParaRPr lang="es-ES" altLang="en-US"/>
          </a:p>
        </p:txBody>
      </p:sp>
    </p:spTree>
    <p:extLst>
      <p:ext uri="{BB962C8B-B14F-4D97-AF65-F5344CB8AC3E}">
        <p14:creationId xmlns:p14="http://schemas.microsoft.com/office/powerpoint/2010/main" val="1859214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BB895-EADE-0083-1A6A-D779C6E79B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9D7F3E-0115-57F4-E720-BFF55E1B16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1A0174-18EA-D7B2-32AB-0357BE900082}"/>
              </a:ext>
            </a:extLst>
          </p:cNvPr>
          <p:cNvSpPr>
            <a:spLocks noGrp="1"/>
          </p:cNvSpPr>
          <p:nvPr>
            <p:ph type="dt" sz="half" idx="10"/>
          </p:nvPr>
        </p:nvSpPr>
        <p:spPr/>
        <p:txBody>
          <a:bodyPr/>
          <a:lstStyle>
            <a:lvl1pPr>
              <a:defRPr/>
            </a:lvl1pPr>
          </a:lstStyle>
          <a:p>
            <a:endParaRPr lang="es-ES" altLang="en-US"/>
          </a:p>
        </p:txBody>
      </p:sp>
      <p:sp>
        <p:nvSpPr>
          <p:cNvPr id="5" name="Footer Placeholder 4">
            <a:extLst>
              <a:ext uri="{FF2B5EF4-FFF2-40B4-BE49-F238E27FC236}">
                <a16:creationId xmlns:a16="http://schemas.microsoft.com/office/drawing/2014/main" id="{827D2869-32A7-D2F2-0F65-8239DBB05A8B}"/>
              </a:ext>
            </a:extLst>
          </p:cNvPr>
          <p:cNvSpPr>
            <a:spLocks noGrp="1"/>
          </p:cNvSpPr>
          <p:nvPr>
            <p:ph type="ftr" sz="quarter" idx="11"/>
          </p:nvPr>
        </p:nvSpPr>
        <p:spPr/>
        <p:txBody>
          <a:bodyPr/>
          <a:lstStyle>
            <a:lvl1pPr>
              <a:defRPr/>
            </a:lvl1pPr>
          </a:lstStyle>
          <a:p>
            <a:endParaRPr lang="es-ES" altLang="en-US"/>
          </a:p>
        </p:txBody>
      </p:sp>
      <p:sp>
        <p:nvSpPr>
          <p:cNvPr id="6" name="Slide Number Placeholder 5">
            <a:extLst>
              <a:ext uri="{FF2B5EF4-FFF2-40B4-BE49-F238E27FC236}">
                <a16:creationId xmlns:a16="http://schemas.microsoft.com/office/drawing/2014/main" id="{5BE3D787-3995-51ED-6042-12B2938599FD}"/>
              </a:ext>
            </a:extLst>
          </p:cNvPr>
          <p:cNvSpPr>
            <a:spLocks noGrp="1"/>
          </p:cNvSpPr>
          <p:nvPr>
            <p:ph type="sldNum" sz="quarter" idx="12"/>
          </p:nvPr>
        </p:nvSpPr>
        <p:spPr/>
        <p:txBody>
          <a:bodyPr/>
          <a:lstStyle>
            <a:lvl1pPr>
              <a:defRPr/>
            </a:lvl1pPr>
          </a:lstStyle>
          <a:p>
            <a:fld id="{8A8EB0FA-D481-4E0E-9158-0A81BEFE36FC}" type="slidenum">
              <a:rPr lang="es-ES" altLang="en-US"/>
              <a:pPr/>
              <a:t>‹#›</a:t>
            </a:fld>
            <a:endParaRPr lang="es-ES" altLang="en-US"/>
          </a:p>
        </p:txBody>
      </p:sp>
    </p:spTree>
    <p:extLst>
      <p:ext uri="{BB962C8B-B14F-4D97-AF65-F5344CB8AC3E}">
        <p14:creationId xmlns:p14="http://schemas.microsoft.com/office/powerpoint/2010/main" val="3702024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FBE93-2422-4EC5-B4DD-B5EB9C2D4C8C}"/>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3535F1-29FE-D52B-CC34-2BC124946EC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FEAE6A8C-4104-9EC2-B317-882B099B5704}"/>
              </a:ext>
            </a:extLst>
          </p:cNvPr>
          <p:cNvSpPr>
            <a:spLocks noGrp="1"/>
          </p:cNvSpPr>
          <p:nvPr>
            <p:ph type="dt" sz="half" idx="10"/>
          </p:nvPr>
        </p:nvSpPr>
        <p:spPr/>
        <p:txBody>
          <a:bodyPr/>
          <a:lstStyle>
            <a:lvl1pPr>
              <a:defRPr/>
            </a:lvl1pPr>
          </a:lstStyle>
          <a:p>
            <a:endParaRPr lang="es-ES" altLang="en-US"/>
          </a:p>
        </p:txBody>
      </p:sp>
      <p:sp>
        <p:nvSpPr>
          <p:cNvPr id="5" name="Footer Placeholder 4">
            <a:extLst>
              <a:ext uri="{FF2B5EF4-FFF2-40B4-BE49-F238E27FC236}">
                <a16:creationId xmlns:a16="http://schemas.microsoft.com/office/drawing/2014/main" id="{4D1875EC-9CE0-A49C-5703-44CD378B9579}"/>
              </a:ext>
            </a:extLst>
          </p:cNvPr>
          <p:cNvSpPr>
            <a:spLocks noGrp="1"/>
          </p:cNvSpPr>
          <p:nvPr>
            <p:ph type="ftr" sz="quarter" idx="11"/>
          </p:nvPr>
        </p:nvSpPr>
        <p:spPr/>
        <p:txBody>
          <a:bodyPr/>
          <a:lstStyle>
            <a:lvl1pPr>
              <a:defRPr/>
            </a:lvl1pPr>
          </a:lstStyle>
          <a:p>
            <a:endParaRPr lang="es-ES" altLang="en-US"/>
          </a:p>
        </p:txBody>
      </p:sp>
      <p:sp>
        <p:nvSpPr>
          <p:cNvPr id="6" name="Slide Number Placeholder 5">
            <a:extLst>
              <a:ext uri="{FF2B5EF4-FFF2-40B4-BE49-F238E27FC236}">
                <a16:creationId xmlns:a16="http://schemas.microsoft.com/office/drawing/2014/main" id="{051A37B3-460C-F982-657E-CC8F97628791}"/>
              </a:ext>
            </a:extLst>
          </p:cNvPr>
          <p:cNvSpPr>
            <a:spLocks noGrp="1"/>
          </p:cNvSpPr>
          <p:nvPr>
            <p:ph type="sldNum" sz="quarter" idx="12"/>
          </p:nvPr>
        </p:nvSpPr>
        <p:spPr/>
        <p:txBody>
          <a:bodyPr/>
          <a:lstStyle>
            <a:lvl1pPr>
              <a:defRPr/>
            </a:lvl1pPr>
          </a:lstStyle>
          <a:p>
            <a:fld id="{FEA1AD8A-6264-4677-B3ED-C9BE5169F65C}" type="slidenum">
              <a:rPr lang="es-ES" altLang="en-US"/>
              <a:pPr/>
              <a:t>‹#›</a:t>
            </a:fld>
            <a:endParaRPr lang="es-ES" altLang="en-US"/>
          </a:p>
        </p:txBody>
      </p:sp>
    </p:spTree>
    <p:extLst>
      <p:ext uri="{BB962C8B-B14F-4D97-AF65-F5344CB8AC3E}">
        <p14:creationId xmlns:p14="http://schemas.microsoft.com/office/powerpoint/2010/main" val="2423328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F327C-EE3A-1CA1-57CB-7C3170A7A8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A27D7E-D926-8CCD-A254-6C778E35FC15}"/>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94452E-D07C-5ED4-0DD7-B94B577C9E28}"/>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1210F4-EFC6-F2C0-585C-995DB2163E10}"/>
              </a:ext>
            </a:extLst>
          </p:cNvPr>
          <p:cNvSpPr>
            <a:spLocks noGrp="1"/>
          </p:cNvSpPr>
          <p:nvPr>
            <p:ph type="dt" sz="half" idx="10"/>
          </p:nvPr>
        </p:nvSpPr>
        <p:spPr/>
        <p:txBody>
          <a:bodyPr/>
          <a:lstStyle>
            <a:lvl1pPr>
              <a:defRPr/>
            </a:lvl1pPr>
          </a:lstStyle>
          <a:p>
            <a:endParaRPr lang="es-ES" altLang="en-US"/>
          </a:p>
        </p:txBody>
      </p:sp>
      <p:sp>
        <p:nvSpPr>
          <p:cNvPr id="6" name="Footer Placeholder 5">
            <a:extLst>
              <a:ext uri="{FF2B5EF4-FFF2-40B4-BE49-F238E27FC236}">
                <a16:creationId xmlns:a16="http://schemas.microsoft.com/office/drawing/2014/main" id="{A3762354-A53B-294A-2B29-9323889919C7}"/>
              </a:ext>
            </a:extLst>
          </p:cNvPr>
          <p:cNvSpPr>
            <a:spLocks noGrp="1"/>
          </p:cNvSpPr>
          <p:nvPr>
            <p:ph type="ftr" sz="quarter" idx="11"/>
          </p:nvPr>
        </p:nvSpPr>
        <p:spPr/>
        <p:txBody>
          <a:bodyPr/>
          <a:lstStyle>
            <a:lvl1pPr>
              <a:defRPr/>
            </a:lvl1pPr>
          </a:lstStyle>
          <a:p>
            <a:endParaRPr lang="es-ES" altLang="en-US"/>
          </a:p>
        </p:txBody>
      </p:sp>
      <p:sp>
        <p:nvSpPr>
          <p:cNvPr id="7" name="Slide Number Placeholder 6">
            <a:extLst>
              <a:ext uri="{FF2B5EF4-FFF2-40B4-BE49-F238E27FC236}">
                <a16:creationId xmlns:a16="http://schemas.microsoft.com/office/drawing/2014/main" id="{61649820-80B6-038F-3314-6E7BC2089557}"/>
              </a:ext>
            </a:extLst>
          </p:cNvPr>
          <p:cNvSpPr>
            <a:spLocks noGrp="1"/>
          </p:cNvSpPr>
          <p:nvPr>
            <p:ph type="sldNum" sz="quarter" idx="12"/>
          </p:nvPr>
        </p:nvSpPr>
        <p:spPr/>
        <p:txBody>
          <a:bodyPr/>
          <a:lstStyle>
            <a:lvl1pPr>
              <a:defRPr/>
            </a:lvl1pPr>
          </a:lstStyle>
          <a:p>
            <a:fld id="{16584571-174C-4C5E-892A-E442DF02B648}" type="slidenum">
              <a:rPr lang="es-ES" altLang="en-US"/>
              <a:pPr/>
              <a:t>‹#›</a:t>
            </a:fld>
            <a:endParaRPr lang="es-ES" altLang="en-US"/>
          </a:p>
        </p:txBody>
      </p:sp>
    </p:spTree>
    <p:extLst>
      <p:ext uri="{BB962C8B-B14F-4D97-AF65-F5344CB8AC3E}">
        <p14:creationId xmlns:p14="http://schemas.microsoft.com/office/powerpoint/2010/main" val="1431758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04B83-4DBF-B532-0812-F2FAFDA9AE05}"/>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4ACCF5-89E8-4197-04AF-2BE5798BAF0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3E62D1-D117-B238-9D62-27B095E50132}"/>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8192D3-5303-4887-5BC9-5D9A607A209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04C4F8-C3F1-2B4B-A12B-BB3457821E0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3643A0-DDD9-ACA7-2E65-5D4D4A1C262E}"/>
              </a:ext>
            </a:extLst>
          </p:cNvPr>
          <p:cNvSpPr>
            <a:spLocks noGrp="1"/>
          </p:cNvSpPr>
          <p:nvPr>
            <p:ph type="dt" sz="half" idx="10"/>
          </p:nvPr>
        </p:nvSpPr>
        <p:spPr/>
        <p:txBody>
          <a:bodyPr/>
          <a:lstStyle>
            <a:lvl1pPr>
              <a:defRPr/>
            </a:lvl1pPr>
          </a:lstStyle>
          <a:p>
            <a:endParaRPr lang="es-ES" altLang="en-US"/>
          </a:p>
        </p:txBody>
      </p:sp>
      <p:sp>
        <p:nvSpPr>
          <p:cNvPr id="8" name="Footer Placeholder 7">
            <a:extLst>
              <a:ext uri="{FF2B5EF4-FFF2-40B4-BE49-F238E27FC236}">
                <a16:creationId xmlns:a16="http://schemas.microsoft.com/office/drawing/2014/main" id="{5921EA9A-907D-A6A4-E66B-88B0698CA903}"/>
              </a:ext>
            </a:extLst>
          </p:cNvPr>
          <p:cNvSpPr>
            <a:spLocks noGrp="1"/>
          </p:cNvSpPr>
          <p:nvPr>
            <p:ph type="ftr" sz="quarter" idx="11"/>
          </p:nvPr>
        </p:nvSpPr>
        <p:spPr/>
        <p:txBody>
          <a:bodyPr/>
          <a:lstStyle>
            <a:lvl1pPr>
              <a:defRPr/>
            </a:lvl1pPr>
          </a:lstStyle>
          <a:p>
            <a:endParaRPr lang="es-ES" altLang="en-US"/>
          </a:p>
        </p:txBody>
      </p:sp>
      <p:sp>
        <p:nvSpPr>
          <p:cNvPr id="9" name="Slide Number Placeholder 8">
            <a:extLst>
              <a:ext uri="{FF2B5EF4-FFF2-40B4-BE49-F238E27FC236}">
                <a16:creationId xmlns:a16="http://schemas.microsoft.com/office/drawing/2014/main" id="{48DEA92B-B064-0635-86E4-1CFFD7977EEC}"/>
              </a:ext>
            </a:extLst>
          </p:cNvPr>
          <p:cNvSpPr>
            <a:spLocks noGrp="1"/>
          </p:cNvSpPr>
          <p:nvPr>
            <p:ph type="sldNum" sz="quarter" idx="12"/>
          </p:nvPr>
        </p:nvSpPr>
        <p:spPr/>
        <p:txBody>
          <a:bodyPr/>
          <a:lstStyle>
            <a:lvl1pPr>
              <a:defRPr/>
            </a:lvl1pPr>
          </a:lstStyle>
          <a:p>
            <a:fld id="{E5CD053F-52F6-4117-A8BC-6E051983A437}" type="slidenum">
              <a:rPr lang="es-ES" altLang="en-US"/>
              <a:pPr/>
              <a:t>‹#›</a:t>
            </a:fld>
            <a:endParaRPr lang="es-ES" altLang="en-US"/>
          </a:p>
        </p:txBody>
      </p:sp>
    </p:spTree>
    <p:extLst>
      <p:ext uri="{BB962C8B-B14F-4D97-AF65-F5344CB8AC3E}">
        <p14:creationId xmlns:p14="http://schemas.microsoft.com/office/powerpoint/2010/main" val="1555844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11334-9F37-7B4E-9D97-5ED748F49D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1A17AC-5260-6306-53CE-207F0BEE9E72}"/>
              </a:ext>
            </a:extLst>
          </p:cNvPr>
          <p:cNvSpPr>
            <a:spLocks noGrp="1"/>
          </p:cNvSpPr>
          <p:nvPr>
            <p:ph type="dt" sz="half" idx="10"/>
          </p:nvPr>
        </p:nvSpPr>
        <p:spPr/>
        <p:txBody>
          <a:bodyPr/>
          <a:lstStyle>
            <a:lvl1pPr>
              <a:defRPr/>
            </a:lvl1pPr>
          </a:lstStyle>
          <a:p>
            <a:endParaRPr lang="es-ES" altLang="en-US"/>
          </a:p>
        </p:txBody>
      </p:sp>
      <p:sp>
        <p:nvSpPr>
          <p:cNvPr id="4" name="Footer Placeholder 3">
            <a:extLst>
              <a:ext uri="{FF2B5EF4-FFF2-40B4-BE49-F238E27FC236}">
                <a16:creationId xmlns:a16="http://schemas.microsoft.com/office/drawing/2014/main" id="{8988F3B4-973F-3646-32D4-CF7DA4FDC7B0}"/>
              </a:ext>
            </a:extLst>
          </p:cNvPr>
          <p:cNvSpPr>
            <a:spLocks noGrp="1"/>
          </p:cNvSpPr>
          <p:nvPr>
            <p:ph type="ftr" sz="quarter" idx="11"/>
          </p:nvPr>
        </p:nvSpPr>
        <p:spPr/>
        <p:txBody>
          <a:bodyPr/>
          <a:lstStyle>
            <a:lvl1pPr>
              <a:defRPr/>
            </a:lvl1pPr>
          </a:lstStyle>
          <a:p>
            <a:endParaRPr lang="es-ES" altLang="en-US"/>
          </a:p>
        </p:txBody>
      </p:sp>
      <p:sp>
        <p:nvSpPr>
          <p:cNvPr id="5" name="Slide Number Placeholder 4">
            <a:extLst>
              <a:ext uri="{FF2B5EF4-FFF2-40B4-BE49-F238E27FC236}">
                <a16:creationId xmlns:a16="http://schemas.microsoft.com/office/drawing/2014/main" id="{F300CF23-A899-4F3A-D704-3AE45B93C9E7}"/>
              </a:ext>
            </a:extLst>
          </p:cNvPr>
          <p:cNvSpPr>
            <a:spLocks noGrp="1"/>
          </p:cNvSpPr>
          <p:nvPr>
            <p:ph type="sldNum" sz="quarter" idx="12"/>
          </p:nvPr>
        </p:nvSpPr>
        <p:spPr/>
        <p:txBody>
          <a:bodyPr/>
          <a:lstStyle>
            <a:lvl1pPr>
              <a:defRPr/>
            </a:lvl1pPr>
          </a:lstStyle>
          <a:p>
            <a:fld id="{E782C79C-A5B5-4BB5-AB5E-5C87D5122867}" type="slidenum">
              <a:rPr lang="es-ES" altLang="en-US"/>
              <a:pPr/>
              <a:t>‹#›</a:t>
            </a:fld>
            <a:endParaRPr lang="es-ES" altLang="en-US"/>
          </a:p>
        </p:txBody>
      </p:sp>
    </p:spTree>
    <p:extLst>
      <p:ext uri="{BB962C8B-B14F-4D97-AF65-F5344CB8AC3E}">
        <p14:creationId xmlns:p14="http://schemas.microsoft.com/office/powerpoint/2010/main" val="2154797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25B0ED-8721-EED5-465E-F4C31C45CE2F}"/>
              </a:ext>
            </a:extLst>
          </p:cNvPr>
          <p:cNvSpPr>
            <a:spLocks noGrp="1"/>
          </p:cNvSpPr>
          <p:nvPr>
            <p:ph type="dt" sz="half" idx="10"/>
          </p:nvPr>
        </p:nvSpPr>
        <p:spPr/>
        <p:txBody>
          <a:bodyPr/>
          <a:lstStyle>
            <a:lvl1pPr>
              <a:defRPr/>
            </a:lvl1pPr>
          </a:lstStyle>
          <a:p>
            <a:endParaRPr lang="es-ES" altLang="en-US"/>
          </a:p>
        </p:txBody>
      </p:sp>
      <p:sp>
        <p:nvSpPr>
          <p:cNvPr id="3" name="Footer Placeholder 2">
            <a:extLst>
              <a:ext uri="{FF2B5EF4-FFF2-40B4-BE49-F238E27FC236}">
                <a16:creationId xmlns:a16="http://schemas.microsoft.com/office/drawing/2014/main" id="{3012248C-3AD1-ECC0-3358-F68D68F91F50}"/>
              </a:ext>
            </a:extLst>
          </p:cNvPr>
          <p:cNvSpPr>
            <a:spLocks noGrp="1"/>
          </p:cNvSpPr>
          <p:nvPr>
            <p:ph type="ftr" sz="quarter" idx="11"/>
          </p:nvPr>
        </p:nvSpPr>
        <p:spPr/>
        <p:txBody>
          <a:bodyPr/>
          <a:lstStyle>
            <a:lvl1pPr>
              <a:defRPr/>
            </a:lvl1pPr>
          </a:lstStyle>
          <a:p>
            <a:endParaRPr lang="es-ES" altLang="en-US"/>
          </a:p>
        </p:txBody>
      </p:sp>
      <p:sp>
        <p:nvSpPr>
          <p:cNvPr id="4" name="Slide Number Placeholder 3">
            <a:extLst>
              <a:ext uri="{FF2B5EF4-FFF2-40B4-BE49-F238E27FC236}">
                <a16:creationId xmlns:a16="http://schemas.microsoft.com/office/drawing/2014/main" id="{9C8B60AE-8BEC-6FAD-7AAB-338C8E8D7554}"/>
              </a:ext>
            </a:extLst>
          </p:cNvPr>
          <p:cNvSpPr>
            <a:spLocks noGrp="1"/>
          </p:cNvSpPr>
          <p:nvPr>
            <p:ph type="sldNum" sz="quarter" idx="12"/>
          </p:nvPr>
        </p:nvSpPr>
        <p:spPr/>
        <p:txBody>
          <a:bodyPr/>
          <a:lstStyle>
            <a:lvl1pPr>
              <a:defRPr/>
            </a:lvl1pPr>
          </a:lstStyle>
          <a:p>
            <a:fld id="{5688756A-0B74-4721-988A-C2E75516DA22}" type="slidenum">
              <a:rPr lang="es-ES" altLang="en-US"/>
              <a:pPr/>
              <a:t>‹#›</a:t>
            </a:fld>
            <a:endParaRPr lang="es-ES" altLang="en-US"/>
          </a:p>
        </p:txBody>
      </p:sp>
    </p:spTree>
    <p:extLst>
      <p:ext uri="{BB962C8B-B14F-4D97-AF65-F5344CB8AC3E}">
        <p14:creationId xmlns:p14="http://schemas.microsoft.com/office/powerpoint/2010/main" val="3005738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381AE-ECD7-AF78-D18E-58EFA51408F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3A1494-1AAB-E7C6-2AAA-305C45A9E38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D86FC3-D8A4-546E-B810-FB9AF543798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68334F-1BEA-E6D5-9104-1A4D08DBE811}"/>
              </a:ext>
            </a:extLst>
          </p:cNvPr>
          <p:cNvSpPr>
            <a:spLocks noGrp="1"/>
          </p:cNvSpPr>
          <p:nvPr>
            <p:ph type="dt" sz="half" idx="10"/>
          </p:nvPr>
        </p:nvSpPr>
        <p:spPr/>
        <p:txBody>
          <a:bodyPr/>
          <a:lstStyle>
            <a:lvl1pPr>
              <a:defRPr/>
            </a:lvl1pPr>
          </a:lstStyle>
          <a:p>
            <a:endParaRPr lang="es-ES" altLang="en-US"/>
          </a:p>
        </p:txBody>
      </p:sp>
      <p:sp>
        <p:nvSpPr>
          <p:cNvPr id="6" name="Footer Placeholder 5">
            <a:extLst>
              <a:ext uri="{FF2B5EF4-FFF2-40B4-BE49-F238E27FC236}">
                <a16:creationId xmlns:a16="http://schemas.microsoft.com/office/drawing/2014/main" id="{22FA1F64-99B8-4996-D941-65BA3F827F43}"/>
              </a:ext>
            </a:extLst>
          </p:cNvPr>
          <p:cNvSpPr>
            <a:spLocks noGrp="1"/>
          </p:cNvSpPr>
          <p:nvPr>
            <p:ph type="ftr" sz="quarter" idx="11"/>
          </p:nvPr>
        </p:nvSpPr>
        <p:spPr/>
        <p:txBody>
          <a:bodyPr/>
          <a:lstStyle>
            <a:lvl1pPr>
              <a:defRPr/>
            </a:lvl1pPr>
          </a:lstStyle>
          <a:p>
            <a:endParaRPr lang="es-ES" altLang="en-US"/>
          </a:p>
        </p:txBody>
      </p:sp>
      <p:sp>
        <p:nvSpPr>
          <p:cNvPr id="7" name="Slide Number Placeholder 6">
            <a:extLst>
              <a:ext uri="{FF2B5EF4-FFF2-40B4-BE49-F238E27FC236}">
                <a16:creationId xmlns:a16="http://schemas.microsoft.com/office/drawing/2014/main" id="{BB3245F7-3FD7-E4A1-A4C4-7A801422C3A3}"/>
              </a:ext>
            </a:extLst>
          </p:cNvPr>
          <p:cNvSpPr>
            <a:spLocks noGrp="1"/>
          </p:cNvSpPr>
          <p:nvPr>
            <p:ph type="sldNum" sz="quarter" idx="12"/>
          </p:nvPr>
        </p:nvSpPr>
        <p:spPr/>
        <p:txBody>
          <a:bodyPr/>
          <a:lstStyle>
            <a:lvl1pPr>
              <a:defRPr/>
            </a:lvl1pPr>
          </a:lstStyle>
          <a:p>
            <a:fld id="{A98B95C9-0918-43E7-8D91-DD5D587CF445}" type="slidenum">
              <a:rPr lang="es-ES" altLang="en-US"/>
              <a:pPr/>
              <a:t>‹#›</a:t>
            </a:fld>
            <a:endParaRPr lang="es-ES" altLang="en-US"/>
          </a:p>
        </p:txBody>
      </p:sp>
    </p:spTree>
    <p:extLst>
      <p:ext uri="{BB962C8B-B14F-4D97-AF65-F5344CB8AC3E}">
        <p14:creationId xmlns:p14="http://schemas.microsoft.com/office/powerpoint/2010/main" val="2457881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895FC-D0FE-D4B0-516E-591B6B63582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95C1B6-E1FE-7ABA-D215-D43B0AB56F5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1B2EF0-10BE-CA34-29B8-C12459C5245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93710E-A42F-A7F5-6F6C-979AE7AB643F}"/>
              </a:ext>
            </a:extLst>
          </p:cNvPr>
          <p:cNvSpPr>
            <a:spLocks noGrp="1"/>
          </p:cNvSpPr>
          <p:nvPr>
            <p:ph type="dt" sz="half" idx="10"/>
          </p:nvPr>
        </p:nvSpPr>
        <p:spPr/>
        <p:txBody>
          <a:bodyPr/>
          <a:lstStyle>
            <a:lvl1pPr>
              <a:defRPr/>
            </a:lvl1pPr>
          </a:lstStyle>
          <a:p>
            <a:endParaRPr lang="es-ES" altLang="en-US"/>
          </a:p>
        </p:txBody>
      </p:sp>
      <p:sp>
        <p:nvSpPr>
          <p:cNvPr id="6" name="Footer Placeholder 5">
            <a:extLst>
              <a:ext uri="{FF2B5EF4-FFF2-40B4-BE49-F238E27FC236}">
                <a16:creationId xmlns:a16="http://schemas.microsoft.com/office/drawing/2014/main" id="{3972782B-CD7A-935C-83E2-EA782B6DA654}"/>
              </a:ext>
            </a:extLst>
          </p:cNvPr>
          <p:cNvSpPr>
            <a:spLocks noGrp="1"/>
          </p:cNvSpPr>
          <p:nvPr>
            <p:ph type="ftr" sz="quarter" idx="11"/>
          </p:nvPr>
        </p:nvSpPr>
        <p:spPr/>
        <p:txBody>
          <a:bodyPr/>
          <a:lstStyle>
            <a:lvl1pPr>
              <a:defRPr/>
            </a:lvl1pPr>
          </a:lstStyle>
          <a:p>
            <a:endParaRPr lang="es-ES" altLang="en-US"/>
          </a:p>
        </p:txBody>
      </p:sp>
      <p:sp>
        <p:nvSpPr>
          <p:cNvPr id="7" name="Slide Number Placeholder 6">
            <a:extLst>
              <a:ext uri="{FF2B5EF4-FFF2-40B4-BE49-F238E27FC236}">
                <a16:creationId xmlns:a16="http://schemas.microsoft.com/office/drawing/2014/main" id="{12A097AC-AEBE-55A5-38B1-1EC050CEE98C}"/>
              </a:ext>
            </a:extLst>
          </p:cNvPr>
          <p:cNvSpPr>
            <a:spLocks noGrp="1"/>
          </p:cNvSpPr>
          <p:nvPr>
            <p:ph type="sldNum" sz="quarter" idx="12"/>
          </p:nvPr>
        </p:nvSpPr>
        <p:spPr/>
        <p:txBody>
          <a:bodyPr/>
          <a:lstStyle>
            <a:lvl1pPr>
              <a:defRPr/>
            </a:lvl1pPr>
          </a:lstStyle>
          <a:p>
            <a:fld id="{E5DA4687-FE8F-47EF-9A83-7DF5C40120E0}" type="slidenum">
              <a:rPr lang="es-ES" altLang="en-US"/>
              <a:pPr/>
              <a:t>‹#›</a:t>
            </a:fld>
            <a:endParaRPr lang="es-ES" altLang="en-US"/>
          </a:p>
        </p:txBody>
      </p:sp>
    </p:spTree>
    <p:extLst>
      <p:ext uri="{BB962C8B-B14F-4D97-AF65-F5344CB8AC3E}">
        <p14:creationId xmlns:p14="http://schemas.microsoft.com/office/powerpoint/2010/main" val="1461440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AAD591D-424E-A14C-821B-F82308395DD0}"/>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n-US"/>
              <a:t>Haga clic para cambiar el estilo de título	</a:t>
            </a:r>
          </a:p>
        </p:txBody>
      </p:sp>
      <p:sp>
        <p:nvSpPr>
          <p:cNvPr id="1027" name="Rectangle 3">
            <a:extLst>
              <a:ext uri="{FF2B5EF4-FFF2-40B4-BE49-F238E27FC236}">
                <a16:creationId xmlns:a16="http://schemas.microsoft.com/office/drawing/2014/main" id="{25679F01-17B7-7946-9DA9-74CAE2DC02E2}"/>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a:t>Haga clic para modificar el estilo de texto del patrón</a:t>
            </a:r>
          </a:p>
          <a:p>
            <a:pPr lvl="1"/>
            <a:r>
              <a:rPr lang="es-ES" altLang="en-US"/>
              <a:t>Segundo nivel</a:t>
            </a:r>
          </a:p>
          <a:p>
            <a:pPr lvl="2"/>
            <a:r>
              <a:rPr lang="es-ES" altLang="en-US"/>
              <a:t>Tercer nivel</a:t>
            </a:r>
          </a:p>
          <a:p>
            <a:pPr lvl="3"/>
            <a:r>
              <a:rPr lang="es-ES" altLang="en-US"/>
              <a:t>Cuarto nivel</a:t>
            </a:r>
          </a:p>
          <a:p>
            <a:pPr lvl="4"/>
            <a:r>
              <a:rPr lang="es-ES" altLang="en-US"/>
              <a:t>Quinto nivel</a:t>
            </a:r>
          </a:p>
        </p:txBody>
      </p:sp>
      <p:sp>
        <p:nvSpPr>
          <p:cNvPr id="1028" name="Rectangle 4">
            <a:extLst>
              <a:ext uri="{FF2B5EF4-FFF2-40B4-BE49-F238E27FC236}">
                <a16:creationId xmlns:a16="http://schemas.microsoft.com/office/drawing/2014/main" id="{ACF4C1A1-1180-E54B-7A74-2B01696D52F3}"/>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s-ES" altLang="en-US"/>
          </a:p>
        </p:txBody>
      </p:sp>
      <p:sp>
        <p:nvSpPr>
          <p:cNvPr id="1029" name="Rectangle 5">
            <a:extLst>
              <a:ext uri="{FF2B5EF4-FFF2-40B4-BE49-F238E27FC236}">
                <a16:creationId xmlns:a16="http://schemas.microsoft.com/office/drawing/2014/main" id="{BBB23B97-BFA6-86F8-9D72-D13E9D76F431}"/>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s-ES" altLang="en-US"/>
          </a:p>
        </p:txBody>
      </p:sp>
      <p:sp>
        <p:nvSpPr>
          <p:cNvPr id="1030" name="Rectangle 6">
            <a:extLst>
              <a:ext uri="{FF2B5EF4-FFF2-40B4-BE49-F238E27FC236}">
                <a16:creationId xmlns:a16="http://schemas.microsoft.com/office/drawing/2014/main" id="{F8677188-E09E-23CA-E0A5-85E1FE23D908}"/>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E3AE60A-87EB-4248-90D0-AA79658B928D}" type="slidenum">
              <a:rPr lang="es-ES" altLang="en-US"/>
              <a:pPr/>
              <a:t>‹#›</a:t>
            </a:fld>
            <a:endParaRPr lang="es-E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gif"/><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image" Target="../media/image21.gif"/><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oleObject" Target="../embeddings/oleObject8.bin"/><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oleObject" Target="../embeddings/oleObject9.bin"/></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oleObject" Target="../embeddings/oleObject10.bin"/><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oleObject" Target="../embeddings/oleObject11.bin"/><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oleObject" Target="../embeddings/oleObject12.bin"/><Relationship Id="rId1" Type="http://schemas.openxmlformats.org/officeDocument/2006/relationships/slideLayout" Target="../slideLayouts/slideLayout2.xml"/><Relationship Id="rId4" Type="http://schemas.openxmlformats.org/officeDocument/2006/relationships/image" Target="../media/image30.gif"/></Relationships>
</file>

<file path=ppt/slides/_rels/slide1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oleObject" Target="../embeddings/oleObject13.bin"/><Relationship Id="rId1" Type="http://schemas.openxmlformats.org/officeDocument/2006/relationships/slideLayout" Target="../slideLayouts/slideLayout2.xml"/><Relationship Id="rId5" Type="http://schemas.openxmlformats.org/officeDocument/2006/relationships/image" Target="../media/image33.gif"/><Relationship Id="rId4" Type="http://schemas.openxmlformats.org/officeDocument/2006/relationships/image" Target="../media/image32.emf"/></Relationships>
</file>

<file path=ppt/slides/_rels/slide17.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36.emf"/><Relationship Id="rId2" Type="http://schemas.openxmlformats.org/officeDocument/2006/relationships/oleObject" Target="../embeddings/oleObject14.bin"/><Relationship Id="rId1" Type="http://schemas.openxmlformats.org/officeDocument/2006/relationships/slideLayout" Target="../slideLayouts/slideLayout2.xml"/><Relationship Id="rId6" Type="http://schemas.openxmlformats.org/officeDocument/2006/relationships/oleObject" Target="../embeddings/oleObject16.bin"/><Relationship Id="rId5" Type="http://schemas.openxmlformats.org/officeDocument/2006/relationships/image" Target="../media/image35.emf"/><Relationship Id="rId4" Type="http://schemas.openxmlformats.org/officeDocument/2006/relationships/oleObject" Target="../embeddings/oleObject15.bin"/></Relationships>
</file>

<file path=ppt/slides/_rels/slide1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oleObject" Target="../embeddings/oleObject17.bin"/><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1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oleObject" Target="../embeddings/oleObject18.bin"/><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oleObject" Target="../embeddings/oleObject19.bin"/><Relationship Id="rId1" Type="http://schemas.openxmlformats.org/officeDocument/2006/relationships/slideLayout" Target="../slideLayouts/slideLayout2.xml"/><Relationship Id="rId5" Type="http://schemas.openxmlformats.org/officeDocument/2006/relationships/image" Target="../media/image42.emf"/><Relationship Id="rId4" Type="http://schemas.openxmlformats.org/officeDocument/2006/relationships/oleObject" Target="../embeddings/oleObject20.bin"/></Relationships>
</file>

<file path=ppt/slides/_rels/slide21.xml.rels><?xml version="1.0" encoding="UTF-8" standalone="yes"?>
<Relationships xmlns="http://schemas.openxmlformats.org/package/2006/relationships"><Relationship Id="rId3" Type="http://schemas.openxmlformats.org/officeDocument/2006/relationships/image" Target="../media/image43.emf"/><Relationship Id="rId7" Type="http://schemas.openxmlformats.org/officeDocument/2006/relationships/image" Target="../media/image45.emf"/><Relationship Id="rId2" Type="http://schemas.openxmlformats.org/officeDocument/2006/relationships/oleObject" Target="../embeddings/oleObject21.bin"/><Relationship Id="rId1" Type="http://schemas.openxmlformats.org/officeDocument/2006/relationships/slideLayout" Target="../slideLayouts/slideLayout2.xml"/><Relationship Id="rId6" Type="http://schemas.openxmlformats.org/officeDocument/2006/relationships/oleObject" Target="../embeddings/oleObject23.bin"/><Relationship Id="rId5" Type="http://schemas.openxmlformats.org/officeDocument/2006/relationships/image" Target="../media/image44.emf"/><Relationship Id="rId4" Type="http://schemas.openxmlformats.org/officeDocument/2006/relationships/oleObject" Target="../embeddings/oleObject22.bin"/></Relationships>
</file>

<file path=ppt/slides/_rels/slide2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oleObject" Target="../embeddings/oleObject24.bin"/><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emf"/><Relationship Id="rId7" Type="http://schemas.openxmlformats.org/officeDocument/2006/relationships/image" Target="../media/image49.emf"/><Relationship Id="rId2" Type="http://schemas.openxmlformats.org/officeDocument/2006/relationships/oleObject" Target="../embeddings/oleObject25.bin"/><Relationship Id="rId1" Type="http://schemas.openxmlformats.org/officeDocument/2006/relationships/slideLayout" Target="../slideLayouts/slideLayout2.xml"/><Relationship Id="rId6" Type="http://schemas.openxmlformats.org/officeDocument/2006/relationships/oleObject" Target="../embeddings/oleObject27.bin"/><Relationship Id="rId5" Type="http://schemas.openxmlformats.org/officeDocument/2006/relationships/image" Target="../media/image48.emf"/><Relationship Id="rId4" Type="http://schemas.openxmlformats.org/officeDocument/2006/relationships/oleObject" Target="../embeddings/oleObject26.bin"/></Relationships>
</file>

<file path=ppt/slides/_rels/slide2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oleObject" Target="../embeddings/oleObject28.bin"/><Relationship Id="rId1" Type="http://schemas.openxmlformats.org/officeDocument/2006/relationships/slideLayout" Target="../slideLayouts/slideLayout2.xml"/><Relationship Id="rId5" Type="http://schemas.openxmlformats.org/officeDocument/2006/relationships/image" Target="../media/image51.emf"/><Relationship Id="rId4" Type="http://schemas.openxmlformats.org/officeDocument/2006/relationships/oleObject" Target="../embeddings/oleObject29.bin"/></Relationships>
</file>

<file path=ppt/slides/_rels/slide2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oleObject" Target="../embeddings/oleObject30.bin"/><Relationship Id="rId1" Type="http://schemas.openxmlformats.org/officeDocument/2006/relationships/slideLayout" Target="../slideLayouts/slideLayout2.xml"/><Relationship Id="rId5" Type="http://schemas.openxmlformats.org/officeDocument/2006/relationships/image" Target="../media/image53.emf"/><Relationship Id="rId4" Type="http://schemas.openxmlformats.org/officeDocument/2006/relationships/oleObject" Target="../embeddings/oleObject31.bin"/></Relationships>
</file>

<file path=ppt/slides/_rels/slide2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oleObject" Target="../embeddings/oleObject32.bin"/><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oleObject" Target="../embeddings/oleObject33.bin"/><Relationship Id="rId1" Type="http://schemas.openxmlformats.org/officeDocument/2006/relationships/slideLayout" Target="../slideLayouts/slideLayout2.xml"/><Relationship Id="rId5" Type="http://schemas.openxmlformats.org/officeDocument/2006/relationships/image" Target="../media/image56.emf"/><Relationship Id="rId4" Type="http://schemas.openxmlformats.org/officeDocument/2006/relationships/oleObject" Target="../embeddings/oleObject34.bin"/></Relationships>
</file>

<file path=ppt/slides/_rels/slide28.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oleObject" Target="../embeddings/oleObject35.bin"/><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oleObject" Target="../embeddings/oleObject36.bin"/><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30.xml.rels><?xml version="1.0" encoding="UTF-8" standalone="yes"?>
<Relationships xmlns="http://schemas.openxmlformats.org/package/2006/relationships"><Relationship Id="rId3" Type="http://schemas.openxmlformats.org/officeDocument/2006/relationships/image" Target="../media/image60.emf"/><Relationship Id="rId7" Type="http://schemas.openxmlformats.org/officeDocument/2006/relationships/image" Target="../media/image62.emf"/><Relationship Id="rId2" Type="http://schemas.openxmlformats.org/officeDocument/2006/relationships/oleObject" Target="../embeddings/oleObject37.bin"/><Relationship Id="rId1" Type="http://schemas.openxmlformats.org/officeDocument/2006/relationships/slideLayout" Target="../slideLayouts/slideLayout2.xml"/><Relationship Id="rId6" Type="http://schemas.openxmlformats.org/officeDocument/2006/relationships/oleObject" Target="../embeddings/oleObject39.bin"/><Relationship Id="rId5" Type="http://schemas.openxmlformats.org/officeDocument/2006/relationships/image" Target="../media/image61.emf"/><Relationship Id="rId4" Type="http://schemas.openxmlformats.org/officeDocument/2006/relationships/oleObject" Target="../embeddings/oleObject38.bin"/></Relationships>
</file>

<file path=ppt/slides/_rels/slide31.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oleObject" Target="../embeddings/oleObject40.bin"/><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image" Target="../media/image64.gif"/><Relationship Id="rId1" Type="http://schemas.openxmlformats.org/officeDocument/2006/relationships/slideLayout" Target="../slideLayouts/slideLayout2.xml"/><Relationship Id="rId6" Type="http://schemas.openxmlformats.org/officeDocument/2006/relationships/image" Target="../media/image66.emf"/><Relationship Id="rId5" Type="http://schemas.openxmlformats.org/officeDocument/2006/relationships/oleObject" Target="../embeddings/oleObject42.bin"/><Relationship Id="rId4" Type="http://schemas.openxmlformats.org/officeDocument/2006/relationships/image" Target="../media/image65.emf"/></Relationships>
</file>

<file path=ppt/slides/_rels/slide3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oleObject" Target="../embeddings/oleObject43.bin"/><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oleObject" Target="../embeddings/oleObject44.bin"/><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oleObject" Target="../embeddings/oleObject45.bin"/><Relationship Id="rId1" Type="http://schemas.openxmlformats.org/officeDocument/2006/relationships/slideLayout" Target="../slideLayouts/slideLayout2.xml"/><Relationship Id="rId5" Type="http://schemas.openxmlformats.org/officeDocument/2006/relationships/image" Target="../media/image74.gif"/><Relationship Id="rId4" Type="http://schemas.openxmlformats.org/officeDocument/2006/relationships/image" Target="../media/image73.gif"/></Relationships>
</file>

<file path=ppt/slides/_rels/slide39.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oleObject" Target="../embeddings/oleObject46.bin"/><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8.gif"/><Relationship Id="rId1" Type="http://schemas.openxmlformats.org/officeDocument/2006/relationships/slideLayout" Target="../slideLayouts/slideLayout2.xml"/><Relationship Id="rId5" Type="http://schemas.openxmlformats.org/officeDocument/2006/relationships/image" Target="../media/image10.gif"/><Relationship Id="rId4" Type="http://schemas.openxmlformats.org/officeDocument/2006/relationships/image" Target="../media/image9.emf"/></Relationships>
</file>

<file path=ppt/slides/_rels/slide40.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oleObject" Target="../embeddings/oleObject47.bin"/><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oleObject" Target="../embeddings/oleObject48.bin"/><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oleObject" Target="../embeddings/oleObject49.bin"/><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oleObject" Target="../embeddings/oleObject50.bin"/><Relationship Id="rId1" Type="http://schemas.openxmlformats.org/officeDocument/2006/relationships/slideLayout" Target="../slideLayouts/slideLayout2.xml"/><Relationship Id="rId4" Type="http://schemas.openxmlformats.org/officeDocument/2006/relationships/image" Target="../media/image81.gif"/></Relationships>
</file>

<file path=ppt/slides/_rels/slide44.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oleObject" Target="../embeddings/oleObject51.bin"/><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oleObject" Target="../embeddings/oleObject3.bin"/><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16.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5.gif"/><Relationship Id="rId5" Type="http://schemas.openxmlformats.org/officeDocument/2006/relationships/image" Target="../media/image14.gif"/><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oleObject" Target="../embeddings/oleObject5.bin"/><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oleObject" Target="../embeddings/oleObject6.bin"/><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8" name="Rectangle 150">
            <a:extLst>
              <a:ext uri="{FF2B5EF4-FFF2-40B4-BE49-F238E27FC236}">
                <a16:creationId xmlns:a16="http://schemas.microsoft.com/office/drawing/2014/main" id="{EC4D4237-8169-EED7-C9CB-C81C36CAD3EB}"/>
              </a:ext>
            </a:extLst>
          </p:cNvPr>
          <p:cNvSpPr>
            <a:spLocks noGrp="1" noChangeArrowheads="1"/>
          </p:cNvSpPr>
          <p:nvPr>
            <p:ph type="ctrTitle"/>
          </p:nvPr>
        </p:nvSpPr>
        <p:spPr>
          <a:xfrm>
            <a:off x="1151731" y="1572175"/>
            <a:ext cx="6840538" cy="647700"/>
          </a:xfrm>
        </p:spPr>
        <p:txBody>
          <a:bodyPr anchor="ctr"/>
          <a:lstStyle/>
          <a:p>
            <a:r>
              <a:rPr lang="es-UY" altLang="en-US" sz="6400" b="1" dirty="0" err="1">
                <a:solidFill>
                  <a:srgbClr val="996633"/>
                </a:solidFill>
              </a:rPr>
              <a:t>Seal</a:t>
            </a:r>
            <a:r>
              <a:rPr lang="es-UY" altLang="en-US" sz="6400" b="1" dirty="0">
                <a:solidFill>
                  <a:srgbClr val="996633"/>
                </a:solidFill>
              </a:rPr>
              <a:t> Mail</a:t>
            </a:r>
            <a:endParaRPr lang="es-ES" altLang="en-US" sz="6400" b="1" dirty="0">
              <a:solidFill>
                <a:srgbClr val="996633"/>
              </a:solidFill>
            </a:endParaRPr>
          </a:p>
        </p:txBody>
      </p:sp>
      <p:sp>
        <p:nvSpPr>
          <p:cNvPr id="2213" name="Rectangle 165">
            <a:extLst>
              <a:ext uri="{FF2B5EF4-FFF2-40B4-BE49-F238E27FC236}">
                <a16:creationId xmlns:a16="http://schemas.microsoft.com/office/drawing/2014/main" id="{813CBF7C-63E3-1225-4408-BDF152E4F8B9}"/>
              </a:ext>
            </a:extLst>
          </p:cNvPr>
          <p:cNvSpPr>
            <a:spLocks noChangeArrowheads="1"/>
          </p:cNvSpPr>
          <p:nvPr/>
        </p:nvSpPr>
        <p:spPr bwMode="auto">
          <a:xfrm>
            <a:off x="1763688" y="2679293"/>
            <a:ext cx="5616624" cy="1080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s-UY" altLang="en-US" sz="3600" b="1" dirty="0" err="1">
                <a:solidFill>
                  <a:srgbClr val="996633"/>
                </a:solidFill>
              </a:rPr>
              <a:t>or</a:t>
            </a:r>
            <a:r>
              <a:rPr lang="es-UY" altLang="en-US" sz="3600" b="1" dirty="0">
                <a:solidFill>
                  <a:srgbClr val="996633"/>
                </a:solidFill>
              </a:rPr>
              <a:t> </a:t>
            </a:r>
            <a:r>
              <a:rPr lang="en-US" altLang="en-US" sz="3600" b="1" dirty="0">
                <a:solidFill>
                  <a:srgbClr val="996633"/>
                </a:solidFill>
              </a:rPr>
              <a:t>Seals that Carried the Mail and Shouldn’t Have.</a:t>
            </a:r>
            <a:endParaRPr lang="es-ES" altLang="en-US" sz="3600" b="1" dirty="0">
              <a:solidFill>
                <a:srgbClr val="996633"/>
              </a:solidFill>
            </a:endParaRPr>
          </a:p>
        </p:txBody>
      </p:sp>
      <p:sp>
        <p:nvSpPr>
          <p:cNvPr id="4" name="Rectangle 165">
            <a:extLst>
              <a:ext uri="{FF2B5EF4-FFF2-40B4-BE49-F238E27FC236}">
                <a16:creationId xmlns:a16="http://schemas.microsoft.com/office/drawing/2014/main" id="{CE623448-EEDE-5C73-D013-758DBB4177AA}"/>
              </a:ext>
            </a:extLst>
          </p:cNvPr>
          <p:cNvSpPr>
            <a:spLocks noChangeArrowheads="1"/>
          </p:cNvSpPr>
          <p:nvPr/>
        </p:nvSpPr>
        <p:spPr bwMode="auto">
          <a:xfrm>
            <a:off x="2123281" y="4061192"/>
            <a:ext cx="4897438" cy="1224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2800" b="1" dirty="0">
                <a:solidFill>
                  <a:srgbClr val="996633"/>
                </a:solidFill>
              </a:rPr>
              <a:t>By Florence Wright</a:t>
            </a:r>
          </a:p>
          <a:p>
            <a:endParaRPr lang="en-US" altLang="en-US" sz="1600" b="1" dirty="0">
              <a:solidFill>
                <a:srgbClr val="996633"/>
              </a:solidFill>
            </a:endParaRPr>
          </a:p>
          <a:p>
            <a:r>
              <a:rPr lang="es-ES" altLang="en-US" sz="2000" b="1" dirty="0">
                <a:solidFill>
                  <a:srgbClr val="996633"/>
                </a:solidFill>
              </a:rPr>
              <a:t>                       </a:t>
            </a:r>
            <a:r>
              <a:rPr lang="es-ES" altLang="en-US" sz="2000" b="1" dirty="0" err="1">
                <a:solidFill>
                  <a:srgbClr val="996633"/>
                </a:solidFill>
              </a:rPr>
              <a:t>Updated</a:t>
            </a:r>
            <a:r>
              <a:rPr lang="es-ES" altLang="en-US" sz="2000" b="1" dirty="0">
                <a:solidFill>
                  <a:srgbClr val="996633"/>
                </a:solidFill>
              </a:rPr>
              <a:t> 2026</a:t>
            </a:r>
          </a:p>
        </p:txBody>
      </p:sp>
      <p:pic>
        <p:nvPicPr>
          <p:cNvPr id="6" name="Picture 5">
            <a:extLst>
              <a:ext uri="{FF2B5EF4-FFF2-40B4-BE49-F238E27FC236}">
                <a16:creationId xmlns:a16="http://schemas.microsoft.com/office/drawing/2014/main" id="{D5D2F26D-0B13-2FE1-3322-3D07A4B87D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9238" y="4664502"/>
            <a:ext cx="1696764" cy="1701557"/>
          </a:xfrm>
          <a:prstGeom prst="rect">
            <a:avLst/>
          </a:prstGeom>
        </p:spPr>
      </p:pic>
      <p:pic>
        <p:nvPicPr>
          <p:cNvPr id="7" name="Picture 4">
            <a:extLst>
              <a:ext uri="{FF2B5EF4-FFF2-40B4-BE49-F238E27FC236}">
                <a16:creationId xmlns:a16="http://schemas.microsoft.com/office/drawing/2014/main" id="{895CA9FA-BC4C-2E88-3BBE-6407775C34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19188">
            <a:off x="1088740" y="4170668"/>
            <a:ext cx="1349896" cy="18024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a:extLst>
              <a:ext uri="{FF2B5EF4-FFF2-40B4-BE49-F238E27FC236}">
                <a16:creationId xmlns:a16="http://schemas.microsoft.com/office/drawing/2014/main" id="{5E59BF6F-5333-E3FD-2C33-6D10A8E784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25929">
            <a:off x="6973413" y="652259"/>
            <a:ext cx="1465174" cy="18526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DFFA9-ABC8-EEB7-05DE-F7C77B3CF584}"/>
            </a:ext>
          </a:extLst>
        </p:cNvPr>
        <p:cNvGrpSpPr/>
        <p:nvPr/>
      </p:nvGrpSpPr>
      <p:grpSpPr>
        <a:xfrm>
          <a:off x="0" y="0"/>
          <a:ext cx="0" cy="0"/>
          <a:chOff x="0" y="0"/>
          <a:chExt cx="0" cy="0"/>
        </a:xfrm>
      </p:grpSpPr>
      <p:sp>
        <p:nvSpPr>
          <p:cNvPr id="106499" name="Rectangle 3">
            <a:extLst>
              <a:ext uri="{FF2B5EF4-FFF2-40B4-BE49-F238E27FC236}">
                <a16:creationId xmlns:a16="http://schemas.microsoft.com/office/drawing/2014/main" id="{8AA53ADF-CFB1-0004-F9FA-72B4C7D680A8}"/>
              </a:ext>
            </a:extLst>
          </p:cNvPr>
          <p:cNvSpPr>
            <a:spLocks noGrp="1" noChangeArrowheads="1"/>
          </p:cNvSpPr>
          <p:nvPr>
            <p:ph type="body" idx="1"/>
          </p:nvPr>
        </p:nvSpPr>
        <p:spPr>
          <a:xfrm>
            <a:off x="488156" y="476672"/>
            <a:ext cx="8116292" cy="5904656"/>
          </a:xfrm>
        </p:spPr>
        <p:txBody>
          <a:bodyPr/>
          <a:lstStyle/>
          <a:p>
            <a:pPr marL="0" indent="0">
              <a:buNone/>
            </a:pPr>
            <a:r>
              <a:rPr lang="en-US" sz="2200" b="1" dirty="0"/>
              <a:t>1- CONTESTS   </a:t>
            </a:r>
            <a:r>
              <a:rPr lang="en-US" sz="2200" dirty="0"/>
              <a:t>The ‘Super Jingo’ contest ran in the Buffalo (NY) News in the mid-1980s.  The contest board looked like a bingo card, with entrants circling lucky numbers on the card in hopes of winning a prize.  The local contest ran through December.  Both of these seal-stamped envelopes had their entries still in them!</a:t>
            </a:r>
          </a:p>
        </p:txBody>
      </p:sp>
      <p:pic>
        <p:nvPicPr>
          <p:cNvPr id="6" name="Picture 5">
            <a:extLst>
              <a:ext uri="{FF2B5EF4-FFF2-40B4-BE49-F238E27FC236}">
                <a16:creationId xmlns:a16="http://schemas.microsoft.com/office/drawing/2014/main" id="{D42969EC-A9C4-ACE3-D59B-9C40FFC63A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0073" y="2302802"/>
            <a:ext cx="4542381" cy="4025772"/>
          </a:xfrm>
          <a:prstGeom prst="rect">
            <a:avLst/>
          </a:prstGeom>
        </p:spPr>
      </p:pic>
      <p:graphicFrame>
        <p:nvGraphicFramePr>
          <p:cNvPr id="7" name="Object 6">
            <a:extLst>
              <a:ext uri="{FF2B5EF4-FFF2-40B4-BE49-F238E27FC236}">
                <a16:creationId xmlns:a16="http://schemas.microsoft.com/office/drawing/2014/main" id="{A62248D8-5553-7C51-7AAB-A5580A7D049C}"/>
              </a:ext>
            </a:extLst>
          </p:cNvPr>
          <p:cNvGraphicFramePr>
            <a:graphicFrameLocks noChangeAspect="1"/>
          </p:cNvGraphicFramePr>
          <p:nvPr>
            <p:extLst>
              <p:ext uri="{D42A27DB-BD31-4B8C-83A1-F6EECF244321}">
                <p14:modId xmlns:p14="http://schemas.microsoft.com/office/powerpoint/2010/main" val="1342091859"/>
              </p:ext>
            </p:extLst>
          </p:nvPr>
        </p:nvGraphicFramePr>
        <p:xfrm>
          <a:off x="683568" y="2924944"/>
          <a:ext cx="4392488" cy="2964538"/>
        </p:xfrm>
        <a:graphic>
          <a:graphicData uri="http://schemas.openxmlformats.org/presentationml/2006/ole">
            <mc:AlternateContent xmlns:mc="http://schemas.openxmlformats.org/markup-compatibility/2006">
              <mc:Choice xmlns:v="urn:schemas-microsoft-com:vml" Requires="v">
                <p:oleObj r:id="rId3" imgW="6675792" imgH="4505773" progId="">
                  <p:embed/>
                </p:oleObj>
              </mc:Choice>
              <mc:Fallback>
                <p:oleObj r:id="rId3" imgW="6675792" imgH="4505773" progId="">
                  <p:embed/>
                  <p:pic>
                    <p:nvPicPr>
                      <p:cNvPr id="2" name="Object 1">
                        <a:extLst>
                          <a:ext uri="{FF2B5EF4-FFF2-40B4-BE49-F238E27FC236}">
                            <a16:creationId xmlns:a16="http://schemas.microsoft.com/office/drawing/2014/main" id="{D763E2BE-DF12-2145-5D2E-A5B23227EDF8}"/>
                          </a:ext>
                        </a:extLst>
                      </p:cNvPr>
                      <p:cNvPicPr/>
                      <p:nvPr/>
                    </p:nvPicPr>
                    <p:blipFill>
                      <a:blip r:embed="rId4"/>
                      <a:stretch>
                        <a:fillRect/>
                      </a:stretch>
                    </p:blipFill>
                    <p:spPr>
                      <a:xfrm>
                        <a:off x="683568" y="2924944"/>
                        <a:ext cx="4392488" cy="2964538"/>
                      </a:xfrm>
                      <a:prstGeom prst="rect">
                        <a:avLst/>
                      </a:prstGeom>
                    </p:spPr>
                  </p:pic>
                </p:oleObj>
              </mc:Fallback>
            </mc:AlternateContent>
          </a:graphicData>
        </a:graphic>
      </p:graphicFrame>
    </p:spTree>
    <p:extLst>
      <p:ext uri="{BB962C8B-B14F-4D97-AF65-F5344CB8AC3E}">
        <p14:creationId xmlns:p14="http://schemas.microsoft.com/office/powerpoint/2010/main" val="3519969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FF569-231E-35FE-4933-34C84EA0E473}"/>
            </a:ext>
          </a:extLst>
        </p:cNvPr>
        <p:cNvGrpSpPr/>
        <p:nvPr/>
      </p:nvGrpSpPr>
      <p:grpSpPr>
        <a:xfrm>
          <a:off x="0" y="0"/>
          <a:ext cx="0" cy="0"/>
          <a:chOff x="0" y="0"/>
          <a:chExt cx="0" cy="0"/>
        </a:xfrm>
      </p:grpSpPr>
      <p:sp>
        <p:nvSpPr>
          <p:cNvPr id="106499" name="Rectangle 3">
            <a:extLst>
              <a:ext uri="{FF2B5EF4-FFF2-40B4-BE49-F238E27FC236}">
                <a16:creationId xmlns:a16="http://schemas.microsoft.com/office/drawing/2014/main" id="{7A416CE4-8EC8-D68D-4019-CA4737699BD0}"/>
              </a:ext>
            </a:extLst>
          </p:cNvPr>
          <p:cNvSpPr>
            <a:spLocks noGrp="1" noChangeArrowheads="1"/>
          </p:cNvSpPr>
          <p:nvPr>
            <p:ph type="body" idx="1"/>
          </p:nvPr>
        </p:nvSpPr>
        <p:spPr>
          <a:xfrm>
            <a:off x="488156" y="476672"/>
            <a:ext cx="8116292" cy="5904656"/>
          </a:xfrm>
        </p:spPr>
        <p:txBody>
          <a:bodyPr/>
          <a:lstStyle/>
          <a:p>
            <a:pPr marL="0" indent="0">
              <a:buNone/>
            </a:pPr>
            <a:r>
              <a:rPr lang="en-US" sz="2200" dirty="0"/>
              <a:t>Boodle &amp; Dine sweepstakes entries were mailed to St. Paul, Minnesota in 1983.  Here’s one mailed from Tampa, Florida postmarked April 20.  The seal used was one of 1982’s set of six different designs and labels featuring dogs and Santa.</a:t>
            </a:r>
          </a:p>
        </p:txBody>
      </p:sp>
      <p:graphicFrame>
        <p:nvGraphicFramePr>
          <p:cNvPr id="2" name="Object 1">
            <a:extLst>
              <a:ext uri="{FF2B5EF4-FFF2-40B4-BE49-F238E27FC236}">
                <a16:creationId xmlns:a16="http://schemas.microsoft.com/office/drawing/2014/main" id="{224FCC75-0ECA-9CAA-6C33-287CE9A3125E}"/>
              </a:ext>
            </a:extLst>
          </p:cNvPr>
          <p:cNvGraphicFramePr>
            <a:graphicFrameLocks noChangeAspect="1"/>
          </p:cNvGraphicFramePr>
          <p:nvPr>
            <p:extLst>
              <p:ext uri="{D42A27DB-BD31-4B8C-83A1-F6EECF244321}">
                <p14:modId xmlns:p14="http://schemas.microsoft.com/office/powerpoint/2010/main" val="923840155"/>
              </p:ext>
            </p:extLst>
          </p:nvPr>
        </p:nvGraphicFramePr>
        <p:xfrm>
          <a:off x="1860131" y="1988840"/>
          <a:ext cx="5423738" cy="3059327"/>
        </p:xfrm>
        <a:graphic>
          <a:graphicData uri="http://schemas.openxmlformats.org/presentationml/2006/ole">
            <mc:AlternateContent xmlns:mc="http://schemas.openxmlformats.org/markup-compatibility/2006">
              <mc:Choice xmlns:v="urn:schemas-microsoft-com:vml" Requires="v">
                <p:oleObj r:id="rId2" imgW="9628430" imgH="5430931" progId="">
                  <p:embed/>
                </p:oleObj>
              </mc:Choice>
              <mc:Fallback>
                <p:oleObj r:id="rId2" imgW="9628430" imgH="5430931" progId="">
                  <p:embed/>
                  <p:pic>
                    <p:nvPicPr>
                      <p:cNvPr id="0" name=""/>
                      <p:cNvPicPr/>
                      <p:nvPr/>
                    </p:nvPicPr>
                    <p:blipFill>
                      <a:blip r:embed="rId3"/>
                      <a:stretch>
                        <a:fillRect/>
                      </a:stretch>
                    </p:blipFill>
                    <p:spPr>
                      <a:xfrm>
                        <a:off x="1860131" y="1988840"/>
                        <a:ext cx="5423738" cy="3059327"/>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5C1BC48A-076B-19A0-DAA5-E4B80EFAB619}"/>
              </a:ext>
            </a:extLst>
          </p:cNvPr>
          <p:cNvGraphicFramePr>
            <a:graphicFrameLocks noChangeAspect="1"/>
          </p:cNvGraphicFramePr>
          <p:nvPr>
            <p:extLst>
              <p:ext uri="{D42A27DB-BD31-4B8C-83A1-F6EECF244321}">
                <p14:modId xmlns:p14="http://schemas.microsoft.com/office/powerpoint/2010/main" val="127385909"/>
              </p:ext>
            </p:extLst>
          </p:nvPr>
        </p:nvGraphicFramePr>
        <p:xfrm>
          <a:off x="934740" y="5204151"/>
          <a:ext cx="7274520" cy="1021192"/>
        </p:xfrm>
        <a:graphic>
          <a:graphicData uri="http://schemas.openxmlformats.org/presentationml/2006/ole">
            <mc:AlternateContent xmlns:mc="http://schemas.openxmlformats.org/markup-compatibility/2006">
              <mc:Choice xmlns:v="urn:schemas-microsoft-com:vml" Requires="v">
                <p:oleObj r:id="rId4" imgW="8786644" imgH="1233095" progId="">
                  <p:embed/>
                </p:oleObj>
              </mc:Choice>
              <mc:Fallback>
                <p:oleObj r:id="rId4" imgW="8786644" imgH="1233095" progId="">
                  <p:embed/>
                  <p:pic>
                    <p:nvPicPr>
                      <p:cNvPr id="0" name=""/>
                      <p:cNvPicPr/>
                      <p:nvPr/>
                    </p:nvPicPr>
                    <p:blipFill>
                      <a:blip r:embed="rId5"/>
                      <a:stretch>
                        <a:fillRect/>
                      </a:stretch>
                    </p:blipFill>
                    <p:spPr>
                      <a:xfrm>
                        <a:off x="934740" y="5204151"/>
                        <a:ext cx="7274520" cy="1021192"/>
                      </a:xfrm>
                      <a:prstGeom prst="rect">
                        <a:avLst/>
                      </a:prstGeom>
                    </p:spPr>
                  </p:pic>
                </p:oleObj>
              </mc:Fallback>
            </mc:AlternateContent>
          </a:graphicData>
        </a:graphic>
      </p:graphicFrame>
    </p:spTree>
    <p:extLst>
      <p:ext uri="{BB962C8B-B14F-4D97-AF65-F5344CB8AC3E}">
        <p14:creationId xmlns:p14="http://schemas.microsoft.com/office/powerpoint/2010/main" val="3229080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55FA6-941C-764B-BC76-C6F4B3E512AF}"/>
            </a:ext>
          </a:extLst>
        </p:cNvPr>
        <p:cNvGrpSpPr/>
        <p:nvPr/>
      </p:nvGrpSpPr>
      <p:grpSpPr>
        <a:xfrm>
          <a:off x="0" y="0"/>
          <a:ext cx="0" cy="0"/>
          <a:chOff x="0" y="0"/>
          <a:chExt cx="0" cy="0"/>
        </a:xfrm>
      </p:grpSpPr>
      <p:sp>
        <p:nvSpPr>
          <p:cNvPr id="106499" name="Rectangle 3">
            <a:extLst>
              <a:ext uri="{FF2B5EF4-FFF2-40B4-BE49-F238E27FC236}">
                <a16:creationId xmlns:a16="http://schemas.microsoft.com/office/drawing/2014/main" id="{25FA8E64-9661-9828-F6EF-ECDE6C0DE46D}"/>
              </a:ext>
            </a:extLst>
          </p:cNvPr>
          <p:cNvSpPr>
            <a:spLocks noGrp="1" noChangeArrowheads="1"/>
          </p:cNvSpPr>
          <p:nvPr>
            <p:ph type="body" idx="1"/>
          </p:nvPr>
        </p:nvSpPr>
        <p:spPr>
          <a:xfrm>
            <a:off x="488156" y="476672"/>
            <a:ext cx="8116292" cy="5904656"/>
          </a:xfrm>
        </p:spPr>
        <p:txBody>
          <a:bodyPr/>
          <a:lstStyle/>
          <a:p>
            <a:pPr marL="0" indent="0">
              <a:buNone/>
            </a:pPr>
            <a:r>
              <a:rPr lang="en-US" sz="2200" dirty="0"/>
              <a:t>Here’s another, sent to ‘Perky Panda Playtime’ at the Post and Times Star of Cincinnati.  Mailed December 1960 from Amelia, Ohio, a small town east of the city, the envelope still had a child’s penciled handwritten note inside: “</a:t>
            </a:r>
            <a:r>
              <a:rPr lang="en-US" sz="2200" i="1" dirty="0"/>
              <a:t>Here is my entry to the Perky Panda Contes[t] to see who wins with the best card.</a:t>
            </a:r>
            <a:r>
              <a:rPr lang="en-US" sz="2200" dirty="0"/>
              <a:t>”  Written on a sheet of his mother’s pink stationery is: “</a:t>
            </a:r>
            <a:r>
              <a:rPr lang="en-US" sz="2200" i="1" dirty="0"/>
              <a:t>To a small boy on a big day.  Merry Christmas and a happy New Year.</a:t>
            </a:r>
            <a:r>
              <a:rPr lang="en-US" sz="2200" dirty="0"/>
              <a:t>”</a:t>
            </a:r>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endParaRPr lang="en-US" sz="2200" dirty="0"/>
          </a:p>
          <a:p>
            <a:pPr marL="0" indent="0">
              <a:buNone/>
            </a:pPr>
            <a:r>
              <a:rPr lang="en-US" sz="2200" dirty="0"/>
              <a:t>Several of these contest entries had never been opened.  Were they jinxed by the improper postage?  Or, perhaps, they arrived too late to make the entry deadline.</a:t>
            </a:r>
          </a:p>
        </p:txBody>
      </p:sp>
      <p:graphicFrame>
        <p:nvGraphicFramePr>
          <p:cNvPr id="3" name="Object 2">
            <a:extLst>
              <a:ext uri="{FF2B5EF4-FFF2-40B4-BE49-F238E27FC236}">
                <a16:creationId xmlns:a16="http://schemas.microsoft.com/office/drawing/2014/main" id="{3FFA2FA4-48E7-AA01-DB73-7D7245D8ED68}"/>
              </a:ext>
            </a:extLst>
          </p:cNvPr>
          <p:cNvGraphicFramePr>
            <a:graphicFrameLocks noChangeAspect="1"/>
          </p:cNvGraphicFramePr>
          <p:nvPr>
            <p:extLst>
              <p:ext uri="{D42A27DB-BD31-4B8C-83A1-F6EECF244321}">
                <p14:modId xmlns:p14="http://schemas.microsoft.com/office/powerpoint/2010/main" val="1532787676"/>
              </p:ext>
            </p:extLst>
          </p:nvPr>
        </p:nvGraphicFramePr>
        <p:xfrm>
          <a:off x="881351" y="3066401"/>
          <a:ext cx="5326583" cy="2233893"/>
        </p:xfrm>
        <a:graphic>
          <a:graphicData uri="http://schemas.openxmlformats.org/presentationml/2006/ole">
            <mc:AlternateContent xmlns:mc="http://schemas.openxmlformats.org/markup-compatibility/2006">
              <mc:Choice xmlns:v="urn:schemas-microsoft-com:vml" Requires="v">
                <p:oleObj r:id="rId2" imgW="6616625" imgH="2774464" progId="">
                  <p:embed/>
                </p:oleObj>
              </mc:Choice>
              <mc:Fallback>
                <p:oleObj r:id="rId2" imgW="6616625" imgH="2774464" progId="">
                  <p:embed/>
                  <p:pic>
                    <p:nvPicPr>
                      <p:cNvPr id="0" name=""/>
                      <p:cNvPicPr/>
                      <p:nvPr/>
                    </p:nvPicPr>
                    <p:blipFill>
                      <a:blip r:embed="rId3"/>
                      <a:stretch>
                        <a:fillRect/>
                      </a:stretch>
                    </p:blipFill>
                    <p:spPr>
                      <a:xfrm>
                        <a:off x="881351" y="3066401"/>
                        <a:ext cx="5326583" cy="2233893"/>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A54FFEAD-3AE2-9264-616A-F5A2D60D29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9721" y="3057128"/>
            <a:ext cx="1822928" cy="2243166"/>
          </a:xfrm>
          <a:prstGeom prst="rect">
            <a:avLst/>
          </a:prstGeom>
        </p:spPr>
      </p:pic>
    </p:spTree>
    <p:extLst>
      <p:ext uri="{BB962C8B-B14F-4D97-AF65-F5344CB8AC3E}">
        <p14:creationId xmlns:p14="http://schemas.microsoft.com/office/powerpoint/2010/main" val="1544942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3EEB5-8E46-DF15-F208-2F430A19E22F}"/>
            </a:ext>
          </a:extLst>
        </p:cNvPr>
        <p:cNvGrpSpPr/>
        <p:nvPr/>
      </p:nvGrpSpPr>
      <p:grpSpPr>
        <a:xfrm>
          <a:off x="0" y="0"/>
          <a:ext cx="0" cy="0"/>
          <a:chOff x="0" y="0"/>
          <a:chExt cx="0" cy="0"/>
        </a:xfrm>
      </p:grpSpPr>
      <p:sp>
        <p:nvSpPr>
          <p:cNvPr id="106499" name="Rectangle 3">
            <a:extLst>
              <a:ext uri="{FF2B5EF4-FFF2-40B4-BE49-F238E27FC236}">
                <a16:creationId xmlns:a16="http://schemas.microsoft.com/office/drawing/2014/main" id="{633FB848-8861-74DE-65EC-7A0A4845E5E4}"/>
              </a:ext>
            </a:extLst>
          </p:cNvPr>
          <p:cNvSpPr>
            <a:spLocks noGrp="1" noChangeArrowheads="1"/>
          </p:cNvSpPr>
          <p:nvPr>
            <p:ph type="body" idx="1"/>
          </p:nvPr>
        </p:nvSpPr>
        <p:spPr>
          <a:xfrm>
            <a:off x="488156" y="476672"/>
            <a:ext cx="8116292" cy="5904656"/>
          </a:xfrm>
        </p:spPr>
        <p:txBody>
          <a:bodyPr/>
          <a:lstStyle/>
          <a:p>
            <a:pPr marL="0" indent="0">
              <a:buNone/>
            </a:pPr>
            <a:r>
              <a:rPr lang="en-US" sz="2200" dirty="0"/>
              <a:t>This was addressed to the ‘Strikes, Spares’ and Misses‘ contest by TV station WBEN Buffalo (lacking address).  It was mailed from Manitoba, Canada with using three strikes of a special Christmas cancel and took a side-trip to New York City before reaching its destination, all for 2 1970 Christmas seals.  This was the first year with 100 different designs in a seal sheet.</a:t>
            </a:r>
          </a:p>
        </p:txBody>
      </p:sp>
      <p:graphicFrame>
        <p:nvGraphicFramePr>
          <p:cNvPr id="2" name="Object 1">
            <a:extLst>
              <a:ext uri="{FF2B5EF4-FFF2-40B4-BE49-F238E27FC236}">
                <a16:creationId xmlns:a16="http://schemas.microsoft.com/office/drawing/2014/main" id="{4281AD0A-C758-2BAF-1A08-B227A10620D0}"/>
              </a:ext>
            </a:extLst>
          </p:cNvPr>
          <p:cNvGraphicFramePr>
            <a:graphicFrameLocks noChangeAspect="1"/>
          </p:cNvGraphicFramePr>
          <p:nvPr>
            <p:extLst>
              <p:ext uri="{D42A27DB-BD31-4B8C-83A1-F6EECF244321}">
                <p14:modId xmlns:p14="http://schemas.microsoft.com/office/powerpoint/2010/main" val="1746717285"/>
              </p:ext>
            </p:extLst>
          </p:nvPr>
        </p:nvGraphicFramePr>
        <p:xfrm>
          <a:off x="611560" y="2648382"/>
          <a:ext cx="5400600" cy="3588930"/>
        </p:xfrm>
        <a:graphic>
          <a:graphicData uri="http://schemas.openxmlformats.org/presentationml/2006/ole">
            <mc:AlternateContent xmlns:mc="http://schemas.openxmlformats.org/markup-compatibility/2006">
              <mc:Choice xmlns:v="urn:schemas-microsoft-com:vml" Requires="v">
                <p:oleObj r:id="rId2" imgW="8442736" imgH="5430931" progId="">
                  <p:embed/>
                </p:oleObj>
              </mc:Choice>
              <mc:Fallback>
                <p:oleObj r:id="rId2" imgW="8442736" imgH="5430931" progId="">
                  <p:embed/>
                  <p:pic>
                    <p:nvPicPr>
                      <p:cNvPr id="0" name=""/>
                      <p:cNvPicPr/>
                      <p:nvPr/>
                    </p:nvPicPr>
                    <p:blipFill>
                      <a:blip r:embed="rId3"/>
                      <a:stretch>
                        <a:fillRect/>
                      </a:stretch>
                    </p:blipFill>
                    <p:spPr>
                      <a:xfrm>
                        <a:off x="611560" y="2648382"/>
                        <a:ext cx="5400600" cy="3588930"/>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C2D1E426-C924-AA9C-B6F9-8D1D4058FE5C}"/>
              </a:ext>
            </a:extLst>
          </p:cNvPr>
          <p:cNvPicPr>
            <a:picLocks noChangeAspect="1"/>
          </p:cNvPicPr>
          <p:nvPr/>
        </p:nvPicPr>
        <p:blipFill>
          <a:blip r:embed="rId4"/>
          <a:stretch>
            <a:fillRect/>
          </a:stretch>
        </p:blipFill>
        <p:spPr>
          <a:xfrm>
            <a:off x="5724128" y="2634282"/>
            <a:ext cx="2808312" cy="3603030"/>
          </a:xfrm>
          <a:prstGeom prst="rect">
            <a:avLst/>
          </a:prstGeom>
        </p:spPr>
      </p:pic>
    </p:spTree>
    <p:extLst>
      <p:ext uri="{BB962C8B-B14F-4D97-AF65-F5344CB8AC3E}">
        <p14:creationId xmlns:p14="http://schemas.microsoft.com/office/powerpoint/2010/main" val="905597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4A551-AA7E-FC3A-EE6B-C45A51316DF1}"/>
            </a:ext>
          </a:extLst>
        </p:cNvPr>
        <p:cNvGrpSpPr/>
        <p:nvPr/>
      </p:nvGrpSpPr>
      <p:grpSpPr>
        <a:xfrm>
          <a:off x="0" y="0"/>
          <a:ext cx="0" cy="0"/>
          <a:chOff x="0" y="0"/>
          <a:chExt cx="0" cy="0"/>
        </a:xfrm>
      </p:grpSpPr>
      <p:sp>
        <p:nvSpPr>
          <p:cNvPr id="106499" name="Rectangle 3">
            <a:extLst>
              <a:ext uri="{FF2B5EF4-FFF2-40B4-BE49-F238E27FC236}">
                <a16:creationId xmlns:a16="http://schemas.microsoft.com/office/drawing/2014/main" id="{8ABCF340-B8BF-CC91-F051-C5958B0F8592}"/>
              </a:ext>
            </a:extLst>
          </p:cNvPr>
          <p:cNvSpPr>
            <a:spLocks noGrp="1" noChangeArrowheads="1"/>
          </p:cNvSpPr>
          <p:nvPr>
            <p:ph type="body" idx="1"/>
          </p:nvPr>
        </p:nvSpPr>
        <p:spPr>
          <a:xfrm>
            <a:off x="488156" y="476672"/>
            <a:ext cx="8116292" cy="5904656"/>
          </a:xfrm>
        </p:spPr>
        <p:txBody>
          <a:bodyPr/>
          <a:lstStyle/>
          <a:p>
            <a:pPr marL="0" indent="0">
              <a:buNone/>
            </a:pPr>
            <a:r>
              <a:rPr lang="en-US" sz="2200" b="1" dirty="0"/>
              <a:t>2. ORDINARY MAIL</a:t>
            </a:r>
          </a:p>
          <a:p>
            <a:pPr marL="0" indent="0">
              <a:buNone/>
            </a:pPr>
            <a:endParaRPr lang="en-US" sz="2200" dirty="0"/>
          </a:p>
          <a:p>
            <a:pPr marL="0" indent="0">
              <a:buNone/>
            </a:pPr>
            <a:r>
              <a:rPr lang="en-US" sz="2200" dirty="0"/>
              <a:t>This small category of mine contains post cards and envelopes using seals mailed from 1921 into the 1960’s during the December holiday season, when mail volumes were typically at their peak.  </a:t>
            </a:r>
          </a:p>
          <a:p>
            <a:pPr marL="0" indent="0">
              <a:buNone/>
            </a:pPr>
            <a:endParaRPr lang="en-US" sz="2200" dirty="0"/>
          </a:p>
          <a:p>
            <a:pPr marL="0" indent="0">
              <a:buNone/>
            </a:pPr>
            <a:r>
              <a:rPr lang="en-US" sz="2200" dirty="0"/>
              <a:t>By 1920 Christmas seals were known to just about everyone, unlike their introduction to the public nearly two decades earlier.  There is no excuse for this mail to have passed successfully through the mail stream without proper postage.</a:t>
            </a:r>
          </a:p>
          <a:p>
            <a:pPr marL="0" indent="0">
              <a:buNone/>
            </a:pPr>
            <a:endParaRPr lang="en-US" sz="2200" dirty="0"/>
          </a:p>
          <a:p>
            <a:pPr marL="0" indent="0">
              <a:buNone/>
            </a:pPr>
            <a:r>
              <a:rPr lang="en-US" sz="2200" dirty="0"/>
              <a:t>Blame it on just too much mail, temporary/substitute mail clerks, increased processing automation and mailmen not paying attention to the mail leaving their hands.</a:t>
            </a:r>
          </a:p>
        </p:txBody>
      </p:sp>
    </p:spTree>
    <p:extLst>
      <p:ext uri="{BB962C8B-B14F-4D97-AF65-F5344CB8AC3E}">
        <p14:creationId xmlns:p14="http://schemas.microsoft.com/office/powerpoint/2010/main" val="778181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D524B-B896-9FB4-31A6-1B8625C22775}"/>
            </a:ext>
          </a:extLst>
        </p:cNvPr>
        <p:cNvGrpSpPr/>
        <p:nvPr/>
      </p:nvGrpSpPr>
      <p:grpSpPr>
        <a:xfrm>
          <a:off x="0" y="0"/>
          <a:ext cx="0" cy="0"/>
          <a:chOff x="0" y="0"/>
          <a:chExt cx="0" cy="0"/>
        </a:xfrm>
      </p:grpSpPr>
      <p:sp>
        <p:nvSpPr>
          <p:cNvPr id="106499" name="Rectangle 3">
            <a:extLst>
              <a:ext uri="{FF2B5EF4-FFF2-40B4-BE49-F238E27FC236}">
                <a16:creationId xmlns:a16="http://schemas.microsoft.com/office/drawing/2014/main" id="{9E7FDF10-0F7B-32F6-3391-763DD9805BF4}"/>
              </a:ext>
            </a:extLst>
          </p:cNvPr>
          <p:cNvSpPr>
            <a:spLocks noGrp="1" noChangeArrowheads="1"/>
          </p:cNvSpPr>
          <p:nvPr>
            <p:ph type="body" idx="1"/>
          </p:nvPr>
        </p:nvSpPr>
        <p:spPr>
          <a:xfrm>
            <a:off x="488156" y="476672"/>
            <a:ext cx="8116292" cy="5904656"/>
          </a:xfrm>
        </p:spPr>
        <p:txBody>
          <a:bodyPr/>
          <a:lstStyle/>
          <a:p>
            <a:pPr marL="0" indent="0">
              <a:buNone/>
            </a:pPr>
            <a:r>
              <a:rPr lang="en-US" sz="2200" dirty="0"/>
              <a:t>Ordinary they may be, yet each one has its own interesting story.  Why was a pair of 1920 seals on this local San Francisco letter postmarked on Jan. 14 needed when only one could have worked?</a:t>
            </a:r>
          </a:p>
        </p:txBody>
      </p:sp>
      <p:graphicFrame>
        <p:nvGraphicFramePr>
          <p:cNvPr id="2" name="Object 1">
            <a:extLst>
              <a:ext uri="{FF2B5EF4-FFF2-40B4-BE49-F238E27FC236}">
                <a16:creationId xmlns:a16="http://schemas.microsoft.com/office/drawing/2014/main" id="{DBD9DACE-C6BC-210C-695B-41C2FF39E89C}"/>
              </a:ext>
            </a:extLst>
          </p:cNvPr>
          <p:cNvGraphicFramePr>
            <a:graphicFrameLocks noChangeAspect="1"/>
          </p:cNvGraphicFramePr>
          <p:nvPr>
            <p:extLst>
              <p:ext uri="{D42A27DB-BD31-4B8C-83A1-F6EECF244321}">
                <p14:modId xmlns:p14="http://schemas.microsoft.com/office/powerpoint/2010/main" val="2811930007"/>
              </p:ext>
            </p:extLst>
          </p:nvPr>
        </p:nvGraphicFramePr>
        <p:xfrm>
          <a:off x="649107" y="1988840"/>
          <a:ext cx="6197285" cy="4263193"/>
        </p:xfrm>
        <a:graphic>
          <a:graphicData uri="http://schemas.openxmlformats.org/presentationml/2006/ole">
            <mc:AlternateContent xmlns:mc="http://schemas.openxmlformats.org/markup-compatibility/2006">
              <mc:Choice xmlns:v="urn:schemas-microsoft-com:vml" Requires="v">
                <p:oleObj r:id="rId2" imgW="7446645" imgH="5122657" progId="">
                  <p:embed/>
                </p:oleObj>
              </mc:Choice>
              <mc:Fallback>
                <p:oleObj r:id="rId2" imgW="7446645" imgH="5122657" progId="">
                  <p:embed/>
                  <p:pic>
                    <p:nvPicPr>
                      <p:cNvPr id="0" name=""/>
                      <p:cNvPicPr/>
                      <p:nvPr/>
                    </p:nvPicPr>
                    <p:blipFill>
                      <a:blip r:embed="rId3"/>
                      <a:stretch>
                        <a:fillRect/>
                      </a:stretch>
                    </p:blipFill>
                    <p:spPr>
                      <a:xfrm>
                        <a:off x="649107" y="1988840"/>
                        <a:ext cx="6197285" cy="4263193"/>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61662FD7-1C3D-9815-B77D-F06A9A3526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5314" y="3148328"/>
            <a:ext cx="1640211" cy="1944216"/>
          </a:xfrm>
          <a:prstGeom prst="rect">
            <a:avLst/>
          </a:prstGeom>
        </p:spPr>
      </p:pic>
    </p:spTree>
    <p:extLst>
      <p:ext uri="{BB962C8B-B14F-4D97-AF65-F5344CB8AC3E}">
        <p14:creationId xmlns:p14="http://schemas.microsoft.com/office/powerpoint/2010/main" val="682008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8BC04-1340-1284-DEA6-3C7CC3A9F73B}"/>
            </a:ext>
          </a:extLst>
        </p:cNvPr>
        <p:cNvGrpSpPr/>
        <p:nvPr/>
      </p:nvGrpSpPr>
      <p:grpSpPr>
        <a:xfrm>
          <a:off x="0" y="0"/>
          <a:ext cx="0" cy="0"/>
          <a:chOff x="0" y="0"/>
          <a:chExt cx="0" cy="0"/>
        </a:xfrm>
      </p:grpSpPr>
      <p:sp>
        <p:nvSpPr>
          <p:cNvPr id="106499" name="Rectangle 3">
            <a:extLst>
              <a:ext uri="{FF2B5EF4-FFF2-40B4-BE49-F238E27FC236}">
                <a16:creationId xmlns:a16="http://schemas.microsoft.com/office/drawing/2014/main" id="{1293FCD9-6434-AE6E-D42A-4770E402CB6A}"/>
              </a:ext>
            </a:extLst>
          </p:cNvPr>
          <p:cNvSpPr>
            <a:spLocks noGrp="1" noChangeArrowheads="1"/>
          </p:cNvSpPr>
          <p:nvPr>
            <p:ph type="body" idx="1"/>
          </p:nvPr>
        </p:nvSpPr>
        <p:spPr>
          <a:xfrm>
            <a:off x="488156" y="476672"/>
            <a:ext cx="8116292" cy="5904656"/>
          </a:xfrm>
        </p:spPr>
        <p:txBody>
          <a:bodyPr/>
          <a:lstStyle/>
          <a:p>
            <a:pPr marL="0" indent="0">
              <a:buNone/>
            </a:pPr>
            <a:r>
              <a:rPr lang="en-US" sz="2200" dirty="0"/>
              <a:t>A December 20, 1930 letter Chicago local letter had a 1930 seal used as a stamp on the front and backflap seal on the reverse. </a:t>
            </a:r>
          </a:p>
        </p:txBody>
      </p:sp>
      <p:graphicFrame>
        <p:nvGraphicFramePr>
          <p:cNvPr id="4" name="Object 3">
            <a:extLst>
              <a:ext uri="{FF2B5EF4-FFF2-40B4-BE49-F238E27FC236}">
                <a16:creationId xmlns:a16="http://schemas.microsoft.com/office/drawing/2014/main" id="{ACAD81A8-8AE7-34F0-5B4B-255626B7BD91}"/>
              </a:ext>
            </a:extLst>
          </p:cNvPr>
          <p:cNvGraphicFramePr>
            <a:graphicFrameLocks noChangeAspect="1"/>
          </p:cNvGraphicFramePr>
          <p:nvPr>
            <p:extLst>
              <p:ext uri="{D42A27DB-BD31-4B8C-83A1-F6EECF244321}">
                <p14:modId xmlns:p14="http://schemas.microsoft.com/office/powerpoint/2010/main" val="1256952697"/>
              </p:ext>
            </p:extLst>
          </p:nvPr>
        </p:nvGraphicFramePr>
        <p:xfrm>
          <a:off x="3695660" y="2483535"/>
          <a:ext cx="4838450" cy="3714854"/>
        </p:xfrm>
        <a:graphic>
          <a:graphicData uri="http://schemas.openxmlformats.org/presentationml/2006/ole">
            <mc:AlternateContent xmlns:mc="http://schemas.openxmlformats.org/markup-compatibility/2006">
              <mc:Choice xmlns:v="urn:schemas-microsoft-com:vml" Requires="v">
                <p:oleObj r:id="rId2" imgW="5715336" imgH="4387439" progId="">
                  <p:embed/>
                </p:oleObj>
              </mc:Choice>
              <mc:Fallback>
                <p:oleObj r:id="rId2" imgW="5715336" imgH="4387439" progId="">
                  <p:embed/>
                  <p:pic>
                    <p:nvPicPr>
                      <p:cNvPr id="0" name=""/>
                      <p:cNvPicPr/>
                      <p:nvPr/>
                    </p:nvPicPr>
                    <p:blipFill>
                      <a:blip r:embed="rId3"/>
                      <a:stretch>
                        <a:fillRect/>
                      </a:stretch>
                    </p:blipFill>
                    <p:spPr>
                      <a:xfrm>
                        <a:off x="3695660" y="2483535"/>
                        <a:ext cx="4838450" cy="3714854"/>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D0929855-B798-FAD9-28F5-D1A71A9833F9}"/>
              </a:ext>
            </a:extLst>
          </p:cNvPr>
          <p:cNvPicPr>
            <a:picLocks noChangeAspect="1"/>
          </p:cNvPicPr>
          <p:nvPr/>
        </p:nvPicPr>
        <p:blipFill>
          <a:blip r:embed="rId4"/>
          <a:stretch>
            <a:fillRect/>
          </a:stretch>
        </p:blipFill>
        <p:spPr>
          <a:xfrm>
            <a:off x="683568" y="1370329"/>
            <a:ext cx="4940374" cy="3714855"/>
          </a:xfrm>
          <a:prstGeom prst="rect">
            <a:avLst/>
          </a:prstGeom>
        </p:spPr>
      </p:pic>
      <p:pic>
        <p:nvPicPr>
          <p:cNvPr id="9" name="Picture 8">
            <a:extLst>
              <a:ext uri="{FF2B5EF4-FFF2-40B4-BE49-F238E27FC236}">
                <a16:creationId xmlns:a16="http://schemas.microsoft.com/office/drawing/2014/main" id="{B630AA44-5CFE-30C4-F7F2-1696CC0229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7776" y="1370329"/>
            <a:ext cx="1692837" cy="2205409"/>
          </a:xfrm>
          <a:prstGeom prst="rect">
            <a:avLst/>
          </a:prstGeom>
        </p:spPr>
      </p:pic>
    </p:spTree>
    <p:extLst>
      <p:ext uri="{BB962C8B-B14F-4D97-AF65-F5344CB8AC3E}">
        <p14:creationId xmlns:p14="http://schemas.microsoft.com/office/powerpoint/2010/main" val="4080661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78CC9-85F8-E8D5-B0CD-8E0ACC3AB1B6}"/>
            </a:ext>
          </a:extLst>
        </p:cNvPr>
        <p:cNvGrpSpPr/>
        <p:nvPr/>
      </p:nvGrpSpPr>
      <p:grpSpPr>
        <a:xfrm>
          <a:off x="0" y="0"/>
          <a:ext cx="0" cy="0"/>
          <a:chOff x="0" y="0"/>
          <a:chExt cx="0" cy="0"/>
        </a:xfrm>
      </p:grpSpPr>
      <p:sp>
        <p:nvSpPr>
          <p:cNvPr id="106499" name="Rectangle 3">
            <a:extLst>
              <a:ext uri="{FF2B5EF4-FFF2-40B4-BE49-F238E27FC236}">
                <a16:creationId xmlns:a16="http://schemas.microsoft.com/office/drawing/2014/main" id="{FCDFD490-CA94-80CF-36D8-126F78AA1420}"/>
              </a:ext>
            </a:extLst>
          </p:cNvPr>
          <p:cNvSpPr>
            <a:spLocks noGrp="1" noChangeArrowheads="1"/>
          </p:cNvSpPr>
          <p:nvPr>
            <p:ph type="body" idx="1"/>
          </p:nvPr>
        </p:nvSpPr>
        <p:spPr>
          <a:xfrm>
            <a:off x="488156" y="476672"/>
            <a:ext cx="2571676" cy="5904656"/>
          </a:xfrm>
        </p:spPr>
        <p:txBody>
          <a:bodyPr/>
          <a:lstStyle/>
          <a:p>
            <a:pPr marL="0" indent="0">
              <a:buNone/>
            </a:pPr>
            <a:r>
              <a:rPr lang="en-US" sz="2200" dirty="0"/>
              <a:t>The lamplighter 1946 seal carried this letter or holiday card from New Hampshire.</a:t>
            </a:r>
          </a:p>
          <a:p>
            <a:pPr marL="0" indent="0">
              <a:buNone/>
            </a:pPr>
            <a:r>
              <a:rPr lang="en-US" sz="2200" dirty="0"/>
              <a:t>A card from Niagara Falls, New York to Ohio went by way of a 1952 seal with the double-barred cross on the left, nicely cancelled with the TB slogan cancel: “Fight TB, Support your TB Association.”</a:t>
            </a:r>
          </a:p>
        </p:txBody>
      </p:sp>
      <p:graphicFrame>
        <p:nvGraphicFramePr>
          <p:cNvPr id="2" name="Object 1">
            <a:extLst>
              <a:ext uri="{FF2B5EF4-FFF2-40B4-BE49-F238E27FC236}">
                <a16:creationId xmlns:a16="http://schemas.microsoft.com/office/drawing/2014/main" id="{F5ADA08D-2722-E0A1-4F22-7D7D09E11F10}"/>
              </a:ext>
            </a:extLst>
          </p:cNvPr>
          <p:cNvGraphicFramePr>
            <a:graphicFrameLocks noChangeAspect="1"/>
          </p:cNvGraphicFramePr>
          <p:nvPr>
            <p:extLst>
              <p:ext uri="{D42A27DB-BD31-4B8C-83A1-F6EECF244321}">
                <p14:modId xmlns:p14="http://schemas.microsoft.com/office/powerpoint/2010/main" val="1151056991"/>
              </p:ext>
            </p:extLst>
          </p:nvPr>
        </p:nvGraphicFramePr>
        <p:xfrm>
          <a:off x="3059832" y="692696"/>
          <a:ext cx="5040560" cy="4055540"/>
        </p:xfrm>
        <a:graphic>
          <a:graphicData uri="http://schemas.openxmlformats.org/presentationml/2006/ole">
            <mc:AlternateContent xmlns:mc="http://schemas.openxmlformats.org/markup-compatibility/2006">
              <mc:Choice xmlns:v="urn:schemas-microsoft-com:vml" Requires="v">
                <p:oleObj r:id="rId2" imgW="4434840" imgH="3569186" progId="">
                  <p:embed/>
                </p:oleObj>
              </mc:Choice>
              <mc:Fallback>
                <p:oleObj r:id="rId2" imgW="4434840" imgH="3569186" progId="">
                  <p:embed/>
                  <p:pic>
                    <p:nvPicPr>
                      <p:cNvPr id="0" name=""/>
                      <p:cNvPicPr/>
                      <p:nvPr/>
                    </p:nvPicPr>
                    <p:blipFill>
                      <a:blip r:embed="rId3"/>
                      <a:stretch>
                        <a:fillRect/>
                      </a:stretch>
                    </p:blipFill>
                    <p:spPr>
                      <a:xfrm>
                        <a:off x="3059832" y="692696"/>
                        <a:ext cx="5040560" cy="405554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680F8F06-AB60-14CD-1F70-857EBB71D068}"/>
              </a:ext>
            </a:extLst>
          </p:cNvPr>
          <p:cNvGraphicFramePr>
            <a:graphicFrameLocks noChangeAspect="1"/>
          </p:cNvGraphicFramePr>
          <p:nvPr>
            <p:extLst>
              <p:ext uri="{D42A27DB-BD31-4B8C-83A1-F6EECF244321}">
                <p14:modId xmlns:p14="http://schemas.microsoft.com/office/powerpoint/2010/main" val="2163865957"/>
              </p:ext>
            </p:extLst>
          </p:nvPr>
        </p:nvGraphicFramePr>
        <p:xfrm>
          <a:off x="3923928" y="2151632"/>
          <a:ext cx="4583101" cy="4101596"/>
        </p:xfrm>
        <a:graphic>
          <a:graphicData uri="http://schemas.openxmlformats.org/presentationml/2006/ole">
            <mc:AlternateContent xmlns:mc="http://schemas.openxmlformats.org/markup-compatibility/2006">
              <mc:Choice xmlns:v="urn:schemas-microsoft-com:vml" Requires="v">
                <p:oleObj r:id="rId4" imgW="4956586" imgH="4434840" progId="">
                  <p:embed/>
                </p:oleObj>
              </mc:Choice>
              <mc:Fallback>
                <p:oleObj r:id="rId4" imgW="4956586" imgH="4434840" progId="">
                  <p:embed/>
                  <p:pic>
                    <p:nvPicPr>
                      <p:cNvPr id="0" name=""/>
                      <p:cNvPicPr/>
                      <p:nvPr/>
                    </p:nvPicPr>
                    <p:blipFill>
                      <a:blip r:embed="rId5"/>
                      <a:stretch>
                        <a:fillRect/>
                      </a:stretch>
                    </p:blipFill>
                    <p:spPr>
                      <a:xfrm>
                        <a:off x="3923928" y="2151632"/>
                        <a:ext cx="4583101" cy="4101596"/>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86540A47-C13D-8297-E37F-F22F2059C523}"/>
              </a:ext>
            </a:extLst>
          </p:cNvPr>
          <p:cNvGraphicFramePr>
            <a:graphicFrameLocks noChangeAspect="1"/>
          </p:cNvGraphicFramePr>
          <p:nvPr>
            <p:extLst>
              <p:ext uri="{D42A27DB-BD31-4B8C-83A1-F6EECF244321}">
                <p14:modId xmlns:p14="http://schemas.microsoft.com/office/powerpoint/2010/main" val="1392614892"/>
              </p:ext>
            </p:extLst>
          </p:nvPr>
        </p:nvGraphicFramePr>
        <p:xfrm>
          <a:off x="2843808" y="3429000"/>
          <a:ext cx="2947693" cy="1411337"/>
        </p:xfrm>
        <a:graphic>
          <a:graphicData uri="http://schemas.openxmlformats.org/presentationml/2006/ole">
            <mc:AlternateContent xmlns:mc="http://schemas.openxmlformats.org/markup-compatibility/2006">
              <mc:Choice xmlns:v="urn:schemas-microsoft-com:vml" Requires="v">
                <p:oleObj r:id="rId6" imgW="1683572" imgH="806151" progId="">
                  <p:embed/>
                </p:oleObj>
              </mc:Choice>
              <mc:Fallback>
                <p:oleObj r:id="rId6" imgW="1683572" imgH="806151" progId="">
                  <p:embed/>
                  <p:pic>
                    <p:nvPicPr>
                      <p:cNvPr id="0" name=""/>
                      <p:cNvPicPr/>
                      <p:nvPr/>
                    </p:nvPicPr>
                    <p:blipFill>
                      <a:blip r:embed="rId7"/>
                      <a:stretch>
                        <a:fillRect/>
                      </a:stretch>
                    </p:blipFill>
                    <p:spPr>
                      <a:xfrm>
                        <a:off x="2843808" y="3429000"/>
                        <a:ext cx="2947693" cy="1411337"/>
                      </a:xfrm>
                      <a:prstGeom prst="rect">
                        <a:avLst/>
                      </a:prstGeom>
                    </p:spPr>
                  </p:pic>
                </p:oleObj>
              </mc:Fallback>
            </mc:AlternateContent>
          </a:graphicData>
        </a:graphic>
      </p:graphicFrame>
    </p:spTree>
    <p:extLst>
      <p:ext uri="{BB962C8B-B14F-4D97-AF65-F5344CB8AC3E}">
        <p14:creationId xmlns:p14="http://schemas.microsoft.com/office/powerpoint/2010/main" val="1470682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6B893-F255-6C0C-6DC3-C0434EAA3072}"/>
            </a:ext>
          </a:extLst>
        </p:cNvPr>
        <p:cNvGrpSpPr/>
        <p:nvPr/>
      </p:nvGrpSpPr>
      <p:grpSpPr>
        <a:xfrm>
          <a:off x="0" y="0"/>
          <a:ext cx="0" cy="0"/>
          <a:chOff x="0" y="0"/>
          <a:chExt cx="0" cy="0"/>
        </a:xfrm>
      </p:grpSpPr>
      <p:sp>
        <p:nvSpPr>
          <p:cNvPr id="106499" name="Rectangle 3">
            <a:extLst>
              <a:ext uri="{FF2B5EF4-FFF2-40B4-BE49-F238E27FC236}">
                <a16:creationId xmlns:a16="http://schemas.microsoft.com/office/drawing/2014/main" id="{49426AFA-CB11-6063-23C2-A7769A3B5E41}"/>
              </a:ext>
            </a:extLst>
          </p:cNvPr>
          <p:cNvSpPr>
            <a:spLocks noGrp="1" noChangeArrowheads="1"/>
          </p:cNvSpPr>
          <p:nvPr>
            <p:ph type="body" idx="1"/>
          </p:nvPr>
        </p:nvSpPr>
        <p:spPr>
          <a:xfrm>
            <a:off x="488156" y="476672"/>
            <a:ext cx="8116292" cy="5904656"/>
          </a:xfrm>
        </p:spPr>
        <p:txBody>
          <a:bodyPr/>
          <a:lstStyle/>
          <a:p>
            <a:pPr marL="0" indent="0">
              <a:buNone/>
            </a:pPr>
            <a:r>
              <a:rPr lang="en-US" sz="2200" dirty="0"/>
              <a:t>Two covers carried seals in the lower left corners - neither had a stamp.  The 1957 piece shows a machine cancel in the usual place, over empty space.  The two 1966 seals on the lower cover were thought to be stamps by the automatic canceller that triggered the cancellation over them.</a:t>
            </a:r>
          </a:p>
        </p:txBody>
      </p:sp>
      <p:graphicFrame>
        <p:nvGraphicFramePr>
          <p:cNvPr id="5" name="Object 4">
            <a:extLst>
              <a:ext uri="{FF2B5EF4-FFF2-40B4-BE49-F238E27FC236}">
                <a16:creationId xmlns:a16="http://schemas.microsoft.com/office/drawing/2014/main" id="{A701BB86-5527-2219-C0E2-C7D075BBB635}"/>
              </a:ext>
            </a:extLst>
          </p:cNvPr>
          <p:cNvGraphicFramePr>
            <a:graphicFrameLocks noChangeAspect="1"/>
          </p:cNvGraphicFramePr>
          <p:nvPr>
            <p:extLst>
              <p:ext uri="{D42A27DB-BD31-4B8C-83A1-F6EECF244321}">
                <p14:modId xmlns:p14="http://schemas.microsoft.com/office/powerpoint/2010/main" val="2470130893"/>
              </p:ext>
            </p:extLst>
          </p:nvPr>
        </p:nvGraphicFramePr>
        <p:xfrm>
          <a:off x="683568" y="2348880"/>
          <a:ext cx="5868565" cy="2664296"/>
        </p:xfrm>
        <a:graphic>
          <a:graphicData uri="http://schemas.openxmlformats.org/presentationml/2006/ole">
            <mc:AlternateContent xmlns:mc="http://schemas.openxmlformats.org/markup-compatibility/2006">
              <mc:Choice xmlns:v="urn:schemas-microsoft-com:vml" Requires="v">
                <p:oleObj r:id="rId2" imgW="8644442" imgH="3924860" progId="">
                  <p:embed/>
                </p:oleObj>
              </mc:Choice>
              <mc:Fallback>
                <p:oleObj r:id="rId2" imgW="8644442" imgH="3924860" progId="">
                  <p:embed/>
                  <p:pic>
                    <p:nvPicPr>
                      <p:cNvPr id="0" name=""/>
                      <p:cNvPicPr/>
                      <p:nvPr/>
                    </p:nvPicPr>
                    <p:blipFill>
                      <a:blip r:embed="rId3"/>
                      <a:stretch>
                        <a:fillRect/>
                      </a:stretch>
                    </p:blipFill>
                    <p:spPr>
                      <a:xfrm>
                        <a:off x="683568" y="2348880"/>
                        <a:ext cx="5868565" cy="2664296"/>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E5923305-2006-4100-D3D6-B1AC24DF773B}"/>
              </a:ext>
            </a:extLst>
          </p:cNvPr>
          <p:cNvPicPr>
            <a:picLocks noChangeAspect="1"/>
          </p:cNvPicPr>
          <p:nvPr/>
        </p:nvPicPr>
        <p:blipFill>
          <a:blip r:embed="rId4"/>
          <a:stretch>
            <a:fillRect/>
          </a:stretch>
        </p:blipFill>
        <p:spPr>
          <a:xfrm>
            <a:off x="2610322" y="3429000"/>
            <a:ext cx="5850110" cy="2808312"/>
          </a:xfrm>
          <a:prstGeom prst="rect">
            <a:avLst/>
          </a:prstGeom>
        </p:spPr>
      </p:pic>
    </p:spTree>
    <p:extLst>
      <p:ext uri="{BB962C8B-B14F-4D97-AF65-F5344CB8AC3E}">
        <p14:creationId xmlns:p14="http://schemas.microsoft.com/office/powerpoint/2010/main" val="3945562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6B4B5-F0A1-633E-5919-D8D83A75D045}"/>
            </a:ext>
          </a:extLst>
        </p:cNvPr>
        <p:cNvGrpSpPr/>
        <p:nvPr/>
      </p:nvGrpSpPr>
      <p:grpSpPr>
        <a:xfrm>
          <a:off x="0" y="0"/>
          <a:ext cx="0" cy="0"/>
          <a:chOff x="0" y="0"/>
          <a:chExt cx="0" cy="0"/>
        </a:xfrm>
      </p:grpSpPr>
      <p:sp>
        <p:nvSpPr>
          <p:cNvPr id="106499" name="Rectangle 3">
            <a:extLst>
              <a:ext uri="{FF2B5EF4-FFF2-40B4-BE49-F238E27FC236}">
                <a16:creationId xmlns:a16="http://schemas.microsoft.com/office/drawing/2014/main" id="{7492F24F-B082-831C-27E3-0F5E84D2BF82}"/>
              </a:ext>
            </a:extLst>
          </p:cNvPr>
          <p:cNvSpPr>
            <a:spLocks noGrp="1" noChangeArrowheads="1"/>
          </p:cNvSpPr>
          <p:nvPr>
            <p:ph type="body" idx="1"/>
          </p:nvPr>
        </p:nvSpPr>
        <p:spPr>
          <a:xfrm>
            <a:off x="488156" y="476672"/>
            <a:ext cx="8116292" cy="5904656"/>
          </a:xfrm>
        </p:spPr>
        <p:txBody>
          <a:bodyPr/>
          <a:lstStyle/>
          <a:p>
            <a:pPr marL="0" indent="0">
              <a:buNone/>
            </a:pPr>
            <a:r>
              <a:rPr lang="en-US" sz="2200" dirty="0"/>
              <a:t>Here’s a wonderful post card bearing a 1915 Pacific Panama Expo promotional flag cancel over a 1913 seal as postage..</a:t>
            </a:r>
          </a:p>
        </p:txBody>
      </p:sp>
      <p:graphicFrame>
        <p:nvGraphicFramePr>
          <p:cNvPr id="3" name="Object 2">
            <a:extLst>
              <a:ext uri="{FF2B5EF4-FFF2-40B4-BE49-F238E27FC236}">
                <a16:creationId xmlns:a16="http://schemas.microsoft.com/office/drawing/2014/main" id="{ABF58236-D1C5-2108-A3DD-3A2AC3B32DD1}"/>
              </a:ext>
            </a:extLst>
          </p:cNvPr>
          <p:cNvGraphicFramePr>
            <a:graphicFrameLocks noChangeAspect="1"/>
          </p:cNvGraphicFramePr>
          <p:nvPr>
            <p:extLst>
              <p:ext uri="{D42A27DB-BD31-4B8C-83A1-F6EECF244321}">
                <p14:modId xmlns:p14="http://schemas.microsoft.com/office/powerpoint/2010/main" val="350266428"/>
              </p:ext>
            </p:extLst>
          </p:nvPr>
        </p:nvGraphicFramePr>
        <p:xfrm>
          <a:off x="1691680" y="1340769"/>
          <a:ext cx="6720407" cy="4198504"/>
        </p:xfrm>
        <a:graphic>
          <a:graphicData uri="http://schemas.openxmlformats.org/presentationml/2006/ole">
            <mc:AlternateContent xmlns:mc="http://schemas.openxmlformats.org/markup-compatibility/2006">
              <mc:Choice xmlns:v="urn:schemas-microsoft-com:vml" Requires="v">
                <p:oleObj r:id="rId2" imgW="9415294" imgH="5881407" progId="">
                  <p:embed/>
                </p:oleObj>
              </mc:Choice>
              <mc:Fallback>
                <p:oleObj r:id="rId2" imgW="9415294" imgH="5881407" progId="">
                  <p:embed/>
                  <p:pic>
                    <p:nvPicPr>
                      <p:cNvPr id="0" name=""/>
                      <p:cNvPicPr/>
                      <p:nvPr/>
                    </p:nvPicPr>
                    <p:blipFill>
                      <a:blip r:embed="rId3"/>
                      <a:stretch>
                        <a:fillRect/>
                      </a:stretch>
                    </p:blipFill>
                    <p:spPr>
                      <a:xfrm>
                        <a:off x="1691680" y="1340769"/>
                        <a:ext cx="6720407" cy="4198504"/>
                      </a:xfrm>
                      <a:prstGeom prst="rect">
                        <a:avLst/>
                      </a:prstGeom>
                    </p:spPr>
                  </p:pic>
                </p:oleObj>
              </mc:Fallback>
            </mc:AlternateContent>
          </a:graphicData>
        </a:graphic>
      </p:graphicFrame>
      <p:pic>
        <p:nvPicPr>
          <p:cNvPr id="3074" name="Picture 2">
            <a:extLst>
              <a:ext uri="{FF2B5EF4-FFF2-40B4-BE49-F238E27FC236}">
                <a16:creationId xmlns:a16="http://schemas.microsoft.com/office/drawing/2014/main" id="{EDEC3986-2B96-8A10-2D19-6AD39A0A21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789" y="4365104"/>
            <a:ext cx="5141000" cy="17050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B72AC15-3DD3-BE64-6206-C797101B69CC}"/>
              </a:ext>
            </a:extLst>
          </p:cNvPr>
          <p:cNvSpPr txBox="1"/>
          <p:nvPr/>
        </p:nvSpPr>
        <p:spPr>
          <a:xfrm>
            <a:off x="2411760" y="6064816"/>
            <a:ext cx="1440160" cy="338554"/>
          </a:xfrm>
          <a:prstGeom prst="rect">
            <a:avLst/>
          </a:prstGeom>
          <a:noFill/>
        </p:spPr>
        <p:txBody>
          <a:bodyPr wrap="square" rtlCol="0">
            <a:spAutoFit/>
          </a:bodyPr>
          <a:lstStyle/>
          <a:p>
            <a:r>
              <a:rPr lang="en-US" sz="1600" dirty="0"/>
              <a:t>Types I and II</a:t>
            </a:r>
          </a:p>
        </p:txBody>
      </p:sp>
    </p:spTree>
    <p:extLst>
      <p:ext uri="{BB962C8B-B14F-4D97-AF65-F5344CB8AC3E}">
        <p14:creationId xmlns:p14="http://schemas.microsoft.com/office/powerpoint/2010/main" val="4087423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3">
            <a:extLst>
              <a:ext uri="{FF2B5EF4-FFF2-40B4-BE49-F238E27FC236}">
                <a16:creationId xmlns:a16="http://schemas.microsoft.com/office/drawing/2014/main" id="{F76FA09F-804A-2AED-E827-EC398D1633D8}"/>
              </a:ext>
            </a:extLst>
          </p:cNvPr>
          <p:cNvSpPr>
            <a:spLocks noGrp="1" noChangeArrowheads="1"/>
          </p:cNvSpPr>
          <p:nvPr>
            <p:ph type="body" idx="1"/>
          </p:nvPr>
        </p:nvSpPr>
        <p:spPr>
          <a:xfrm>
            <a:off x="488156" y="476672"/>
            <a:ext cx="4659908" cy="5904656"/>
          </a:xfrm>
        </p:spPr>
        <p:txBody>
          <a:bodyPr/>
          <a:lstStyle/>
          <a:p>
            <a:pPr marL="0" indent="0">
              <a:buNone/>
            </a:pPr>
            <a:r>
              <a:rPr lang="en-US" sz="2200" dirty="0"/>
              <a:t>Several years ago, the Christmas Seal and Charity Stamp Society published an article in its journal, </a:t>
            </a:r>
            <a:r>
              <a:rPr lang="en-US" sz="2200" i="1" dirty="0"/>
              <a:t>Seal News</a:t>
            </a:r>
            <a:r>
              <a:rPr lang="en-US" sz="2200" dirty="0"/>
              <a:t>, which described mail legitimately carried by seals. I thought, what about mail </a:t>
            </a:r>
            <a:r>
              <a:rPr lang="en-US" sz="2200" i="1" u="sng" dirty="0"/>
              <a:t>not</a:t>
            </a:r>
            <a:r>
              <a:rPr lang="en-US" sz="2200" dirty="0"/>
              <a:t> legally carried by seals? I approached several other members of the Seal Society and a few shared their examples of “seal mail" with me. Those combined with the examples I owned seemed good enough to share – so here we are!</a:t>
            </a:r>
          </a:p>
          <a:p>
            <a:pPr marL="0" indent="0">
              <a:buNone/>
            </a:pPr>
            <a:endParaRPr lang="en-US" sz="1800" dirty="0"/>
          </a:p>
          <a:p>
            <a:pPr marL="0" indent="0">
              <a:buNone/>
            </a:pPr>
            <a:r>
              <a:rPr lang="en-US" sz="2200" dirty="0"/>
              <a:t>If I have shown this here before and you remember it, you may take a nap – just don’t snore, please!</a:t>
            </a:r>
          </a:p>
        </p:txBody>
      </p:sp>
      <p:pic>
        <p:nvPicPr>
          <p:cNvPr id="9" name="Picture 8">
            <a:extLst>
              <a:ext uri="{FF2B5EF4-FFF2-40B4-BE49-F238E27FC236}">
                <a16:creationId xmlns:a16="http://schemas.microsoft.com/office/drawing/2014/main" id="{8EB0A0D5-DEA0-C590-8A26-E994FED19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040" y="1612658"/>
            <a:ext cx="3598838" cy="363268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9AD8B-BE67-C34E-5123-34DF0FDB969A}"/>
            </a:ext>
          </a:extLst>
        </p:cNvPr>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0A4A0E1D-695F-63C6-7687-5DC9CD8067AC}"/>
              </a:ext>
            </a:extLst>
          </p:cNvPr>
          <p:cNvGraphicFramePr>
            <a:graphicFrameLocks noChangeAspect="1"/>
          </p:cNvGraphicFramePr>
          <p:nvPr>
            <p:extLst>
              <p:ext uri="{D42A27DB-BD31-4B8C-83A1-F6EECF244321}">
                <p14:modId xmlns:p14="http://schemas.microsoft.com/office/powerpoint/2010/main" val="2029596453"/>
              </p:ext>
            </p:extLst>
          </p:nvPr>
        </p:nvGraphicFramePr>
        <p:xfrm>
          <a:off x="2010420" y="2276872"/>
          <a:ext cx="6450012" cy="3770313"/>
        </p:xfrm>
        <a:graphic>
          <a:graphicData uri="http://schemas.openxmlformats.org/presentationml/2006/ole">
            <mc:AlternateContent xmlns:mc="http://schemas.openxmlformats.org/markup-compatibility/2006">
              <mc:Choice xmlns:v="urn:schemas-microsoft-com:vml" Requires="v">
                <p:oleObj r:id="rId2" imgW="6450554" imgH="3770555" progId="">
                  <p:embed/>
                </p:oleObj>
              </mc:Choice>
              <mc:Fallback>
                <p:oleObj r:id="rId2" imgW="6450554" imgH="3770555" progId="">
                  <p:embed/>
                  <p:pic>
                    <p:nvPicPr>
                      <p:cNvPr id="0" name=""/>
                      <p:cNvPicPr/>
                      <p:nvPr/>
                    </p:nvPicPr>
                    <p:blipFill>
                      <a:blip r:embed="rId3"/>
                      <a:stretch>
                        <a:fillRect/>
                      </a:stretch>
                    </p:blipFill>
                    <p:spPr>
                      <a:xfrm>
                        <a:off x="2010420" y="2276872"/>
                        <a:ext cx="6450012" cy="3770313"/>
                      </a:xfrm>
                      <a:prstGeom prst="rect">
                        <a:avLst/>
                      </a:prstGeom>
                    </p:spPr>
                  </p:pic>
                </p:oleObj>
              </mc:Fallback>
            </mc:AlternateContent>
          </a:graphicData>
        </a:graphic>
      </p:graphicFrame>
      <p:sp>
        <p:nvSpPr>
          <p:cNvPr id="106499" name="Rectangle 3">
            <a:extLst>
              <a:ext uri="{FF2B5EF4-FFF2-40B4-BE49-F238E27FC236}">
                <a16:creationId xmlns:a16="http://schemas.microsoft.com/office/drawing/2014/main" id="{7DDFDF34-5824-66A9-EAE4-737FDC8C550D}"/>
              </a:ext>
            </a:extLst>
          </p:cNvPr>
          <p:cNvSpPr>
            <a:spLocks noGrp="1" noChangeArrowheads="1"/>
          </p:cNvSpPr>
          <p:nvPr>
            <p:ph type="body" idx="1"/>
          </p:nvPr>
        </p:nvSpPr>
        <p:spPr>
          <a:xfrm>
            <a:off x="488156" y="476672"/>
            <a:ext cx="8116292" cy="5904656"/>
          </a:xfrm>
        </p:spPr>
        <p:txBody>
          <a:bodyPr/>
          <a:lstStyle/>
          <a:p>
            <a:pPr marL="0" indent="0">
              <a:buNone/>
            </a:pPr>
            <a:r>
              <a:rPr lang="en-US" sz="2200" b="1" dirty="0"/>
              <a:t>3. BUSINESS MAIL</a:t>
            </a:r>
            <a:r>
              <a:rPr lang="en-US" sz="2200" dirty="0"/>
              <a:t> to/from businesses using seals for stamps</a:t>
            </a:r>
          </a:p>
          <a:p>
            <a:pPr marL="0" indent="0">
              <a:buNone/>
            </a:pPr>
            <a:endParaRPr lang="en-US" sz="1200" dirty="0"/>
          </a:p>
          <a:p>
            <a:pPr marL="0" indent="0">
              <a:buNone/>
            </a:pPr>
            <a:r>
              <a:rPr lang="en-US" sz="2200" dirty="0"/>
              <a:t>1963 Mail to Hobby House in 1954 with a cancelled seal of that year.  An upside-down 1962 seal sends a probable bill payment to Standard Oil in Cleveland from Cincinnati Ohio</a:t>
            </a:r>
          </a:p>
        </p:txBody>
      </p:sp>
      <p:graphicFrame>
        <p:nvGraphicFramePr>
          <p:cNvPr id="5" name="Object 4">
            <a:extLst>
              <a:ext uri="{FF2B5EF4-FFF2-40B4-BE49-F238E27FC236}">
                <a16:creationId xmlns:a16="http://schemas.microsoft.com/office/drawing/2014/main" id="{571DB843-10F8-3E64-68AC-ED4BAA8D7943}"/>
              </a:ext>
            </a:extLst>
          </p:cNvPr>
          <p:cNvGraphicFramePr>
            <a:graphicFrameLocks noChangeAspect="1"/>
          </p:cNvGraphicFramePr>
          <p:nvPr>
            <p:extLst>
              <p:ext uri="{D42A27DB-BD31-4B8C-83A1-F6EECF244321}">
                <p14:modId xmlns:p14="http://schemas.microsoft.com/office/powerpoint/2010/main" val="751014241"/>
              </p:ext>
            </p:extLst>
          </p:nvPr>
        </p:nvGraphicFramePr>
        <p:xfrm>
          <a:off x="683568" y="3429000"/>
          <a:ext cx="5976664" cy="2895127"/>
        </p:xfrm>
        <a:graphic>
          <a:graphicData uri="http://schemas.openxmlformats.org/presentationml/2006/ole">
            <mc:AlternateContent xmlns:mc="http://schemas.openxmlformats.org/markup-compatibility/2006">
              <mc:Choice xmlns:v="urn:schemas-microsoft-com:vml" Requires="v">
                <p:oleObj r:id="rId4" imgW="5750971" imgH="2786567" progId="">
                  <p:embed/>
                </p:oleObj>
              </mc:Choice>
              <mc:Fallback>
                <p:oleObj r:id="rId4" imgW="5750971" imgH="2786567" progId="">
                  <p:embed/>
                  <p:pic>
                    <p:nvPicPr>
                      <p:cNvPr id="0" name=""/>
                      <p:cNvPicPr/>
                      <p:nvPr/>
                    </p:nvPicPr>
                    <p:blipFill>
                      <a:blip r:embed="rId5"/>
                      <a:stretch>
                        <a:fillRect/>
                      </a:stretch>
                    </p:blipFill>
                    <p:spPr>
                      <a:xfrm>
                        <a:off x="683568" y="3429000"/>
                        <a:ext cx="5976664" cy="2895127"/>
                      </a:xfrm>
                      <a:prstGeom prst="rect">
                        <a:avLst/>
                      </a:prstGeom>
                    </p:spPr>
                  </p:pic>
                </p:oleObj>
              </mc:Fallback>
            </mc:AlternateContent>
          </a:graphicData>
        </a:graphic>
      </p:graphicFrame>
    </p:spTree>
    <p:extLst>
      <p:ext uri="{BB962C8B-B14F-4D97-AF65-F5344CB8AC3E}">
        <p14:creationId xmlns:p14="http://schemas.microsoft.com/office/powerpoint/2010/main" val="3550683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FCC90-9D55-9D37-26D8-290986CAE00A}"/>
            </a:ext>
          </a:extLst>
        </p:cNvPr>
        <p:cNvGrpSpPr/>
        <p:nvPr/>
      </p:nvGrpSpPr>
      <p:grpSpPr>
        <a:xfrm>
          <a:off x="0" y="0"/>
          <a:ext cx="0" cy="0"/>
          <a:chOff x="0" y="0"/>
          <a:chExt cx="0" cy="0"/>
        </a:xfrm>
      </p:grpSpPr>
      <p:sp>
        <p:nvSpPr>
          <p:cNvPr id="106499" name="Rectangle 3">
            <a:extLst>
              <a:ext uri="{FF2B5EF4-FFF2-40B4-BE49-F238E27FC236}">
                <a16:creationId xmlns:a16="http://schemas.microsoft.com/office/drawing/2014/main" id="{508746BE-C490-F410-C2B6-1096EE4A2EEB}"/>
              </a:ext>
            </a:extLst>
          </p:cNvPr>
          <p:cNvSpPr>
            <a:spLocks noGrp="1" noChangeArrowheads="1"/>
          </p:cNvSpPr>
          <p:nvPr>
            <p:ph type="body" idx="1"/>
          </p:nvPr>
        </p:nvSpPr>
        <p:spPr>
          <a:xfrm>
            <a:off x="488156" y="476672"/>
            <a:ext cx="8116292" cy="5904656"/>
          </a:xfrm>
        </p:spPr>
        <p:txBody>
          <a:bodyPr/>
          <a:lstStyle/>
          <a:p>
            <a:pPr marL="0" indent="0">
              <a:buNone/>
            </a:pPr>
            <a:r>
              <a:rPr lang="en-US" sz="2200" dirty="0"/>
              <a:t>These three covers mailed in December or January to Bankers Trust were all carried by the seals of those years.  One cover shows a receiving mark applied by the bank.  There was no return address on them and no attempt to collect postage due. </a:t>
            </a:r>
          </a:p>
        </p:txBody>
      </p:sp>
      <p:graphicFrame>
        <p:nvGraphicFramePr>
          <p:cNvPr id="2" name="Object 1">
            <a:extLst>
              <a:ext uri="{FF2B5EF4-FFF2-40B4-BE49-F238E27FC236}">
                <a16:creationId xmlns:a16="http://schemas.microsoft.com/office/drawing/2014/main" id="{0444FCBD-2DCF-35A4-B835-BC68CB1081D0}"/>
              </a:ext>
            </a:extLst>
          </p:cNvPr>
          <p:cNvGraphicFramePr>
            <a:graphicFrameLocks noChangeAspect="1"/>
          </p:cNvGraphicFramePr>
          <p:nvPr>
            <p:extLst>
              <p:ext uri="{D42A27DB-BD31-4B8C-83A1-F6EECF244321}">
                <p14:modId xmlns:p14="http://schemas.microsoft.com/office/powerpoint/2010/main" val="4278903505"/>
              </p:ext>
            </p:extLst>
          </p:nvPr>
        </p:nvGraphicFramePr>
        <p:xfrm>
          <a:off x="747147" y="2019328"/>
          <a:ext cx="6530193" cy="2592288"/>
        </p:xfrm>
        <a:graphic>
          <a:graphicData uri="http://schemas.openxmlformats.org/presentationml/2006/ole">
            <mc:AlternateContent xmlns:mc="http://schemas.openxmlformats.org/markup-compatibility/2006">
              <mc:Choice xmlns:v="urn:schemas-microsoft-com:vml" Requires="v">
                <p:oleObj r:id="rId2" imgW="5762737" imgH="2288353" progId="">
                  <p:embed/>
                </p:oleObj>
              </mc:Choice>
              <mc:Fallback>
                <p:oleObj r:id="rId2" imgW="5762737" imgH="2288353" progId="">
                  <p:embed/>
                  <p:pic>
                    <p:nvPicPr>
                      <p:cNvPr id="0" name=""/>
                      <p:cNvPicPr/>
                      <p:nvPr/>
                    </p:nvPicPr>
                    <p:blipFill>
                      <a:blip r:embed="rId3"/>
                      <a:stretch>
                        <a:fillRect/>
                      </a:stretch>
                    </p:blipFill>
                    <p:spPr>
                      <a:xfrm>
                        <a:off x="747147" y="2019328"/>
                        <a:ext cx="6530193" cy="2592288"/>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DEF4B1E0-0FAD-465C-9656-A9F10ACFE524}"/>
              </a:ext>
            </a:extLst>
          </p:cNvPr>
          <p:cNvGraphicFramePr>
            <a:graphicFrameLocks noChangeAspect="1"/>
          </p:cNvGraphicFramePr>
          <p:nvPr>
            <p:extLst>
              <p:ext uri="{D42A27DB-BD31-4B8C-83A1-F6EECF244321}">
                <p14:modId xmlns:p14="http://schemas.microsoft.com/office/powerpoint/2010/main" val="1173218199"/>
              </p:ext>
            </p:extLst>
          </p:nvPr>
        </p:nvGraphicFramePr>
        <p:xfrm>
          <a:off x="2045835" y="3542528"/>
          <a:ext cx="6427130" cy="2720766"/>
        </p:xfrm>
        <a:graphic>
          <a:graphicData uri="http://schemas.openxmlformats.org/presentationml/2006/ole">
            <mc:AlternateContent xmlns:mc="http://schemas.openxmlformats.org/markup-compatibility/2006">
              <mc:Choice xmlns:v="urn:schemas-microsoft-com:vml" Requires="v">
                <p:oleObj r:id="rId4" imgW="6794463" imgH="2893135" progId="">
                  <p:embed/>
                </p:oleObj>
              </mc:Choice>
              <mc:Fallback>
                <p:oleObj r:id="rId4" imgW="6794463" imgH="2893135" progId="">
                  <p:embed/>
                  <p:pic>
                    <p:nvPicPr>
                      <p:cNvPr id="0" name=""/>
                      <p:cNvPicPr/>
                      <p:nvPr/>
                    </p:nvPicPr>
                    <p:blipFill>
                      <a:blip r:embed="rId5"/>
                      <a:stretch>
                        <a:fillRect/>
                      </a:stretch>
                    </p:blipFill>
                    <p:spPr>
                      <a:xfrm>
                        <a:off x="2045835" y="3542528"/>
                        <a:ext cx="6427130" cy="2720766"/>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958B6E05-EDBB-3D35-4C76-232B7936B110}"/>
              </a:ext>
            </a:extLst>
          </p:cNvPr>
          <p:cNvGraphicFramePr>
            <a:graphicFrameLocks noChangeAspect="1"/>
          </p:cNvGraphicFramePr>
          <p:nvPr>
            <p:extLst>
              <p:ext uri="{D42A27DB-BD31-4B8C-83A1-F6EECF244321}">
                <p14:modId xmlns:p14="http://schemas.microsoft.com/office/powerpoint/2010/main" val="82803534"/>
              </p:ext>
            </p:extLst>
          </p:nvPr>
        </p:nvGraphicFramePr>
        <p:xfrm>
          <a:off x="747147" y="3809936"/>
          <a:ext cx="4828201" cy="2450727"/>
        </p:xfrm>
        <a:graphic>
          <a:graphicData uri="http://schemas.openxmlformats.org/presentationml/2006/ole">
            <mc:AlternateContent xmlns:mc="http://schemas.openxmlformats.org/markup-compatibility/2006">
              <mc:Choice xmlns:v="urn:schemas-microsoft-com:vml" Requires="v">
                <p:oleObj r:id="rId6" imgW="4814047" imgH="2442658" progId="">
                  <p:embed/>
                </p:oleObj>
              </mc:Choice>
              <mc:Fallback>
                <p:oleObj r:id="rId6" imgW="4814047" imgH="2442658" progId="">
                  <p:embed/>
                  <p:pic>
                    <p:nvPicPr>
                      <p:cNvPr id="0" name=""/>
                      <p:cNvPicPr/>
                      <p:nvPr/>
                    </p:nvPicPr>
                    <p:blipFill>
                      <a:blip r:embed="rId7"/>
                      <a:stretch>
                        <a:fillRect/>
                      </a:stretch>
                    </p:blipFill>
                    <p:spPr>
                      <a:xfrm>
                        <a:off x="747147" y="3809936"/>
                        <a:ext cx="4828201" cy="2450727"/>
                      </a:xfrm>
                      <a:prstGeom prst="rect">
                        <a:avLst/>
                      </a:prstGeom>
                    </p:spPr>
                  </p:pic>
                </p:oleObj>
              </mc:Fallback>
            </mc:AlternateContent>
          </a:graphicData>
        </a:graphic>
      </p:graphicFrame>
    </p:spTree>
    <p:extLst>
      <p:ext uri="{BB962C8B-B14F-4D97-AF65-F5344CB8AC3E}">
        <p14:creationId xmlns:p14="http://schemas.microsoft.com/office/powerpoint/2010/main" val="2279827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801A1-37CC-0226-7304-453127EB5E3F}"/>
            </a:ext>
          </a:extLst>
        </p:cNvPr>
        <p:cNvGrpSpPr/>
        <p:nvPr/>
      </p:nvGrpSpPr>
      <p:grpSpPr>
        <a:xfrm>
          <a:off x="0" y="0"/>
          <a:ext cx="0" cy="0"/>
          <a:chOff x="0" y="0"/>
          <a:chExt cx="0" cy="0"/>
        </a:xfrm>
      </p:grpSpPr>
      <p:sp>
        <p:nvSpPr>
          <p:cNvPr id="106499" name="Rectangle 3">
            <a:extLst>
              <a:ext uri="{FF2B5EF4-FFF2-40B4-BE49-F238E27FC236}">
                <a16:creationId xmlns:a16="http://schemas.microsoft.com/office/drawing/2014/main" id="{3614C58C-3C59-B52E-963D-1141A3B2AD6C}"/>
              </a:ext>
            </a:extLst>
          </p:cNvPr>
          <p:cNvSpPr>
            <a:spLocks noGrp="1" noChangeArrowheads="1"/>
          </p:cNvSpPr>
          <p:nvPr>
            <p:ph type="body" idx="1"/>
          </p:nvPr>
        </p:nvSpPr>
        <p:spPr>
          <a:xfrm>
            <a:off x="488156" y="476672"/>
            <a:ext cx="8116292" cy="5904656"/>
          </a:xfrm>
        </p:spPr>
        <p:txBody>
          <a:bodyPr/>
          <a:lstStyle/>
          <a:p>
            <a:pPr marL="0" indent="0">
              <a:buNone/>
            </a:pPr>
            <a:r>
              <a:rPr lang="en-US" sz="2200" dirty="0"/>
              <a:t>Miss Feeley of American Bank and Trust’s personnel office  received a letter with a vertical pair of 1974 seals with the bank's receiving stamp as well.  Did the sender get the job?</a:t>
            </a:r>
          </a:p>
        </p:txBody>
      </p:sp>
      <p:graphicFrame>
        <p:nvGraphicFramePr>
          <p:cNvPr id="2" name="Object 1">
            <a:extLst>
              <a:ext uri="{FF2B5EF4-FFF2-40B4-BE49-F238E27FC236}">
                <a16:creationId xmlns:a16="http://schemas.microsoft.com/office/drawing/2014/main" id="{6D9C0987-2E81-EF4E-9D68-C46CE4B5B2E5}"/>
              </a:ext>
            </a:extLst>
          </p:cNvPr>
          <p:cNvGraphicFramePr>
            <a:graphicFrameLocks noChangeAspect="1"/>
          </p:cNvGraphicFramePr>
          <p:nvPr>
            <p:extLst>
              <p:ext uri="{D42A27DB-BD31-4B8C-83A1-F6EECF244321}">
                <p14:modId xmlns:p14="http://schemas.microsoft.com/office/powerpoint/2010/main" val="2986942571"/>
              </p:ext>
            </p:extLst>
          </p:nvPr>
        </p:nvGraphicFramePr>
        <p:xfrm>
          <a:off x="1088114" y="1700808"/>
          <a:ext cx="6967771" cy="4464496"/>
        </p:xfrm>
        <a:graphic>
          <a:graphicData uri="http://schemas.openxmlformats.org/presentationml/2006/ole">
            <mc:AlternateContent xmlns:mc="http://schemas.openxmlformats.org/markup-compatibility/2006">
              <mc:Choice xmlns:v="urn:schemas-microsoft-com:vml" Requires="v">
                <p:oleObj r:id="rId2" imgW="8549640" imgH="5478332" progId="">
                  <p:embed/>
                </p:oleObj>
              </mc:Choice>
              <mc:Fallback>
                <p:oleObj r:id="rId2" imgW="8549640" imgH="5478332" progId="">
                  <p:embed/>
                  <p:pic>
                    <p:nvPicPr>
                      <p:cNvPr id="0" name=""/>
                      <p:cNvPicPr/>
                      <p:nvPr/>
                    </p:nvPicPr>
                    <p:blipFill>
                      <a:blip r:embed="rId3"/>
                      <a:stretch>
                        <a:fillRect/>
                      </a:stretch>
                    </p:blipFill>
                    <p:spPr>
                      <a:xfrm>
                        <a:off x="1088114" y="1700808"/>
                        <a:ext cx="6967771" cy="4464496"/>
                      </a:xfrm>
                      <a:prstGeom prst="rect">
                        <a:avLst/>
                      </a:prstGeom>
                    </p:spPr>
                  </p:pic>
                </p:oleObj>
              </mc:Fallback>
            </mc:AlternateContent>
          </a:graphicData>
        </a:graphic>
      </p:graphicFrame>
    </p:spTree>
    <p:extLst>
      <p:ext uri="{BB962C8B-B14F-4D97-AF65-F5344CB8AC3E}">
        <p14:creationId xmlns:p14="http://schemas.microsoft.com/office/powerpoint/2010/main" val="13732680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BEE03-DBFE-20F4-5D8D-1038505BA4B7}"/>
            </a:ext>
          </a:extLst>
        </p:cNvPr>
        <p:cNvGrpSpPr/>
        <p:nvPr/>
      </p:nvGrpSpPr>
      <p:grpSpPr>
        <a:xfrm>
          <a:off x="0" y="0"/>
          <a:ext cx="0" cy="0"/>
          <a:chOff x="0" y="0"/>
          <a:chExt cx="0" cy="0"/>
        </a:xfrm>
      </p:grpSpPr>
      <p:sp>
        <p:nvSpPr>
          <p:cNvPr id="106499" name="Rectangle 3">
            <a:extLst>
              <a:ext uri="{FF2B5EF4-FFF2-40B4-BE49-F238E27FC236}">
                <a16:creationId xmlns:a16="http://schemas.microsoft.com/office/drawing/2014/main" id="{5F609769-5B2E-E4D9-F884-4533D8BF5856}"/>
              </a:ext>
            </a:extLst>
          </p:cNvPr>
          <p:cNvSpPr>
            <a:spLocks noGrp="1" noChangeArrowheads="1"/>
          </p:cNvSpPr>
          <p:nvPr>
            <p:ph type="body" idx="1"/>
          </p:nvPr>
        </p:nvSpPr>
        <p:spPr>
          <a:xfrm>
            <a:off x="488156" y="476672"/>
            <a:ext cx="8116292" cy="5904656"/>
          </a:xfrm>
        </p:spPr>
        <p:txBody>
          <a:bodyPr/>
          <a:lstStyle/>
          <a:p>
            <a:pPr marL="0" indent="0">
              <a:buNone/>
            </a:pPr>
            <a:r>
              <a:rPr lang="en-US" sz="2200" dirty="0"/>
              <a:t>Young Rowena Sunico of Knoxville, Tennessee got a really cool gift for Christmas, and then she filled out the product card to return to the company.  Not sure from an unclear cancel when she mailed it, but it carried a 1983 Christmas seal for postage.  So, what did Rowena get? </a:t>
            </a:r>
          </a:p>
        </p:txBody>
      </p:sp>
      <p:graphicFrame>
        <p:nvGraphicFramePr>
          <p:cNvPr id="3" name="Object 2">
            <a:extLst>
              <a:ext uri="{FF2B5EF4-FFF2-40B4-BE49-F238E27FC236}">
                <a16:creationId xmlns:a16="http://schemas.microsoft.com/office/drawing/2014/main" id="{CC97BC40-8A8F-F8D1-276A-511407A49097}"/>
              </a:ext>
            </a:extLst>
          </p:cNvPr>
          <p:cNvGraphicFramePr>
            <a:graphicFrameLocks noChangeAspect="1"/>
          </p:cNvGraphicFramePr>
          <p:nvPr>
            <p:extLst>
              <p:ext uri="{D42A27DB-BD31-4B8C-83A1-F6EECF244321}">
                <p14:modId xmlns:p14="http://schemas.microsoft.com/office/powerpoint/2010/main" val="3224553319"/>
              </p:ext>
            </p:extLst>
          </p:nvPr>
        </p:nvGraphicFramePr>
        <p:xfrm>
          <a:off x="1233306" y="2852937"/>
          <a:ext cx="7316936" cy="3150528"/>
        </p:xfrm>
        <a:graphic>
          <a:graphicData uri="http://schemas.openxmlformats.org/presentationml/2006/ole">
            <mc:AlternateContent xmlns:mc="http://schemas.openxmlformats.org/markup-compatibility/2006">
              <mc:Choice xmlns:v="urn:schemas-microsoft-com:vml" Requires="v">
                <p:oleObj r:id="rId2" imgW="8584939" imgH="3604820" progId="">
                  <p:embed/>
                </p:oleObj>
              </mc:Choice>
              <mc:Fallback>
                <p:oleObj r:id="rId2" imgW="8584939" imgH="3604820" progId="">
                  <p:embed/>
                  <p:pic>
                    <p:nvPicPr>
                      <p:cNvPr id="0" name=""/>
                      <p:cNvPicPr/>
                      <p:nvPr/>
                    </p:nvPicPr>
                    <p:blipFill>
                      <a:blip r:embed="rId3"/>
                      <a:stretch>
                        <a:fillRect/>
                      </a:stretch>
                    </p:blipFill>
                    <p:spPr>
                      <a:xfrm>
                        <a:off x="1233306" y="2852937"/>
                        <a:ext cx="7316936" cy="3150528"/>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9A421C15-6DD2-CED0-64F4-DF554FE94B30}"/>
              </a:ext>
            </a:extLst>
          </p:cNvPr>
          <p:cNvGraphicFramePr>
            <a:graphicFrameLocks noChangeAspect="1"/>
          </p:cNvGraphicFramePr>
          <p:nvPr>
            <p:extLst>
              <p:ext uri="{D42A27DB-BD31-4B8C-83A1-F6EECF244321}">
                <p14:modId xmlns:p14="http://schemas.microsoft.com/office/powerpoint/2010/main" val="973405655"/>
              </p:ext>
            </p:extLst>
          </p:nvPr>
        </p:nvGraphicFramePr>
        <p:xfrm>
          <a:off x="600291" y="2276871"/>
          <a:ext cx="4871548" cy="2076301"/>
        </p:xfrm>
        <a:graphic>
          <a:graphicData uri="http://schemas.openxmlformats.org/presentationml/2006/ole">
            <mc:AlternateContent xmlns:mc="http://schemas.openxmlformats.org/markup-compatibility/2006">
              <mc:Choice xmlns:v="urn:schemas-microsoft-com:vml" Requires="v">
                <p:oleObj r:id="rId4" imgW="7873589" imgH="3355714" progId="">
                  <p:embed/>
                </p:oleObj>
              </mc:Choice>
              <mc:Fallback>
                <p:oleObj r:id="rId4" imgW="7873589" imgH="3355714" progId="">
                  <p:embed/>
                  <p:pic>
                    <p:nvPicPr>
                      <p:cNvPr id="0" name=""/>
                      <p:cNvPicPr/>
                      <p:nvPr/>
                    </p:nvPicPr>
                    <p:blipFill>
                      <a:blip r:embed="rId5"/>
                      <a:stretch>
                        <a:fillRect/>
                      </a:stretch>
                    </p:blipFill>
                    <p:spPr>
                      <a:xfrm>
                        <a:off x="600291" y="2276871"/>
                        <a:ext cx="4871548" cy="2076301"/>
                      </a:xfrm>
                      <a:prstGeom prst="rect">
                        <a:avLst/>
                      </a:prstGeom>
                    </p:spPr>
                  </p:pic>
                </p:oleObj>
              </mc:Fallback>
            </mc:AlternateContent>
          </a:graphicData>
        </a:graphic>
      </p:graphicFrame>
      <p:graphicFrame>
        <p:nvGraphicFramePr>
          <p:cNvPr id="2" name="Object 1">
            <a:extLst>
              <a:ext uri="{FF2B5EF4-FFF2-40B4-BE49-F238E27FC236}">
                <a16:creationId xmlns:a16="http://schemas.microsoft.com/office/drawing/2014/main" id="{758E29DA-163A-1073-A25D-A87222D7D4A8}"/>
              </a:ext>
            </a:extLst>
          </p:cNvPr>
          <p:cNvGraphicFramePr>
            <a:graphicFrameLocks noChangeAspect="1"/>
          </p:cNvGraphicFramePr>
          <p:nvPr>
            <p:extLst>
              <p:ext uri="{D42A27DB-BD31-4B8C-83A1-F6EECF244321}">
                <p14:modId xmlns:p14="http://schemas.microsoft.com/office/powerpoint/2010/main" val="223036314"/>
              </p:ext>
            </p:extLst>
          </p:nvPr>
        </p:nvGraphicFramePr>
        <p:xfrm>
          <a:off x="600291" y="4869160"/>
          <a:ext cx="3768080" cy="1407142"/>
        </p:xfrm>
        <a:graphic>
          <a:graphicData uri="http://schemas.openxmlformats.org/presentationml/2006/ole">
            <mc:AlternateContent xmlns:mc="http://schemas.openxmlformats.org/markup-compatibility/2006">
              <mc:Choice xmlns:v="urn:schemas-microsoft-com:vml" Requires="v">
                <p:oleObj r:id="rId6" imgW="11205770" imgH="4185733" progId="">
                  <p:embed/>
                </p:oleObj>
              </mc:Choice>
              <mc:Fallback>
                <p:oleObj r:id="rId6" imgW="11205770" imgH="4185733" progId="">
                  <p:embed/>
                  <p:pic>
                    <p:nvPicPr>
                      <p:cNvPr id="0" name=""/>
                      <p:cNvPicPr/>
                      <p:nvPr/>
                    </p:nvPicPr>
                    <p:blipFill>
                      <a:blip r:embed="rId7"/>
                      <a:stretch>
                        <a:fillRect/>
                      </a:stretch>
                    </p:blipFill>
                    <p:spPr>
                      <a:xfrm>
                        <a:off x="600291" y="4869160"/>
                        <a:ext cx="3768080" cy="1407142"/>
                      </a:xfrm>
                      <a:prstGeom prst="rect">
                        <a:avLst/>
                      </a:prstGeom>
                    </p:spPr>
                  </p:pic>
                </p:oleObj>
              </mc:Fallback>
            </mc:AlternateContent>
          </a:graphicData>
        </a:graphic>
      </p:graphicFrame>
    </p:spTree>
    <p:extLst>
      <p:ext uri="{BB962C8B-B14F-4D97-AF65-F5344CB8AC3E}">
        <p14:creationId xmlns:p14="http://schemas.microsoft.com/office/powerpoint/2010/main" val="2110134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7DCCF-B963-0AAA-0FF0-636A56B845FB}"/>
            </a:ext>
          </a:extLst>
        </p:cNvPr>
        <p:cNvGrpSpPr/>
        <p:nvPr/>
      </p:nvGrpSpPr>
      <p:grpSpPr>
        <a:xfrm>
          <a:off x="0" y="0"/>
          <a:ext cx="0" cy="0"/>
          <a:chOff x="0" y="0"/>
          <a:chExt cx="0" cy="0"/>
        </a:xfrm>
      </p:grpSpPr>
      <p:sp>
        <p:nvSpPr>
          <p:cNvPr id="106499" name="Rectangle 3">
            <a:extLst>
              <a:ext uri="{FF2B5EF4-FFF2-40B4-BE49-F238E27FC236}">
                <a16:creationId xmlns:a16="http://schemas.microsoft.com/office/drawing/2014/main" id="{51C7EFAB-3493-EB96-729E-B6F0ED518569}"/>
              </a:ext>
            </a:extLst>
          </p:cNvPr>
          <p:cNvSpPr>
            <a:spLocks noGrp="1" noChangeArrowheads="1"/>
          </p:cNvSpPr>
          <p:nvPr>
            <p:ph type="body" idx="1"/>
          </p:nvPr>
        </p:nvSpPr>
        <p:spPr>
          <a:xfrm>
            <a:off x="488156" y="476672"/>
            <a:ext cx="8116292" cy="5904656"/>
          </a:xfrm>
        </p:spPr>
        <p:txBody>
          <a:bodyPr/>
          <a:lstStyle/>
          <a:p>
            <a:pPr marL="0" indent="0">
              <a:buNone/>
            </a:pPr>
            <a:r>
              <a:rPr lang="en-US" sz="2200" b="1" dirty="0"/>
              <a:t>4. ON PURPOSE? </a:t>
            </a:r>
          </a:p>
          <a:p>
            <a:pPr marL="0" indent="0">
              <a:buNone/>
            </a:pPr>
            <a:r>
              <a:rPr lang="en-US" sz="2200" dirty="0"/>
              <a:t>Letters to Santa Claus often were accepted and processed because they seldom went any further than the local post office in most cities.  Not sure if Joe’s buddy or buddies stuck the 1965 se-tenant pair of seals on purpose.</a:t>
            </a:r>
          </a:p>
          <a:p>
            <a:pPr marL="0" indent="0">
              <a:buNone/>
            </a:pPr>
            <a:endParaRPr lang="en-US" sz="2200" dirty="0"/>
          </a:p>
        </p:txBody>
      </p:sp>
      <p:graphicFrame>
        <p:nvGraphicFramePr>
          <p:cNvPr id="2" name="Object 1">
            <a:extLst>
              <a:ext uri="{FF2B5EF4-FFF2-40B4-BE49-F238E27FC236}">
                <a16:creationId xmlns:a16="http://schemas.microsoft.com/office/drawing/2014/main" id="{93BDD09F-2605-0987-614E-EDB853F6C9F2}"/>
              </a:ext>
            </a:extLst>
          </p:cNvPr>
          <p:cNvGraphicFramePr>
            <a:graphicFrameLocks noChangeAspect="1"/>
          </p:cNvGraphicFramePr>
          <p:nvPr>
            <p:extLst>
              <p:ext uri="{D42A27DB-BD31-4B8C-83A1-F6EECF244321}">
                <p14:modId xmlns:p14="http://schemas.microsoft.com/office/powerpoint/2010/main" val="3216954280"/>
              </p:ext>
            </p:extLst>
          </p:nvPr>
        </p:nvGraphicFramePr>
        <p:xfrm>
          <a:off x="599838" y="2348880"/>
          <a:ext cx="6285532" cy="3289598"/>
        </p:xfrm>
        <a:graphic>
          <a:graphicData uri="http://schemas.openxmlformats.org/presentationml/2006/ole">
            <mc:AlternateContent xmlns:mc="http://schemas.openxmlformats.org/markup-compatibility/2006">
              <mc:Choice xmlns:v="urn:schemas-microsoft-com:vml" Requires="v">
                <p:oleObj r:id="rId2" imgW="7067102" imgH="3699622" progId="">
                  <p:embed/>
                </p:oleObj>
              </mc:Choice>
              <mc:Fallback>
                <p:oleObj r:id="rId2" imgW="7067102" imgH="3699622" progId="">
                  <p:embed/>
                  <p:pic>
                    <p:nvPicPr>
                      <p:cNvPr id="0" name=""/>
                      <p:cNvPicPr/>
                      <p:nvPr/>
                    </p:nvPicPr>
                    <p:blipFill>
                      <a:blip r:embed="rId3"/>
                      <a:stretch>
                        <a:fillRect/>
                      </a:stretch>
                    </p:blipFill>
                    <p:spPr>
                      <a:xfrm>
                        <a:off x="599838" y="2348880"/>
                        <a:ext cx="6285532" cy="3289598"/>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DC28E15B-D3E0-FEFF-053D-9A7209DF4A7A}"/>
              </a:ext>
            </a:extLst>
          </p:cNvPr>
          <p:cNvGraphicFramePr>
            <a:graphicFrameLocks noChangeAspect="1"/>
          </p:cNvGraphicFramePr>
          <p:nvPr>
            <p:extLst>
              <p:ext uri="{D42A27DB-BD31-4B8C-83A1-F6EECF244321}">
                <p14:modId xmlns:p14="http://schemas.microsoft.com/office/powerpoint/2010/main" val="4085909129"/>
              </p:ext>
            </p:extLst>
          </p:nvPr>
        </p:nvGraphicFramePr>
        <p:xfrm>
          <a:off x="3707903" y="4189615"/>
          <a:ext cx="4836259" cy="2060840"/>
        </p:xfrm>
        <a:graphic>
          <a:graphicData uri="http://schemas.openxmlformats.org/presentationml/2006/ole">
            <mc:AlternateContent xmlns:mc="http://schemas.openxmlformats.org/markup-compatibility/2006">
              <mc:Choice xmlns:v="urn:schemas-microsoft-com:vml" Requires="v">
                <p:oleObj r:id="rId4" imgW="7316209" imgH="3118373" progId="">
                  <p:embed/>
                </p:oleObj>
              </mc:Choice>
              <mc:Fallback>
                <p:oleObj r:id="rId4" imgW="7316209" imgH="3118373" progId="">
                  <p:embed/>
                  <p:pic>
                    <p:nvPicPr>
                      <p:cNvPr id="0" name=""/>
                      <p:cNvPicPr/>
                      <p:nvPr/>
                    </p:nvPicPr>
                    <p:blipFill>
                      <a:blip r:embed="rId5"/>
                      <a:stretch>
                        <a:fillRect/>
                      </a:stretch>
                    </p:blipFill>
                    <p:spPr>
                      <a:xfrm>
                        <a:off x="3707903" y="4189615"/>
                        <a:ext cx="4836259" cy="2060840"/>
                      </a:xfrm>
                      <a:prstGeom prst="rect">
                        <a:avLst/>
                      </a:prstGeom>
                    </p:spPr>
                  </p:pic>
                </p:oleObj>
              </mc:Fallback>
            </mc:AlternateContent>
          </a:graphicData>
        </a:graphic>
      </p:graphicFrame>
    </p:spTree>
    <p:extLst>
      <p:ext uri="{BB962C8B-B14F-4D97-AF65-F5344CB8AC3E}">
        <p14:creationId xmlns:p14="http://schemas.microsoft.com/office/powerpoint/2010/main" val="15568655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3CD44E-7BD6-087C-2550-31A6FCB394EF}"/>
            </a:ext>
          </a:extLst>
        </p:cNvPr>
        <p:cNvGrpSpPr/>
        <p:nvPr/>
      </p:nvGrpSpPr>
      <p:grpSpPr>
        <a:xfrm>
          <a:off x="0" y="0"/>
          <a:ext cx="0" cy="0"/>
          <a:chOff x="0" y="0"/>
          <a:chExt cx="0" cy="0"/>
        </a:xfrm>
      </p:grpSpPr>
      <p:sp>
        <p:nvSpPr>
          <p:cNvPr id="106499" name="Rectangle 3">
            <a:extLst>
              <a:ext uri="{FF2B5EF4-FFF2-40B4-BE49-F238E27FC236}">
                <a16:creationId xmlns:a16="http://schemas.microsoft.com/office/drawing/2014/main" id="{856C8A31-0F1C-6245-F2FA-70C2CAF4CCE3}"/>
              </a:ext>
            </a:extLst>
          </p:cNvPr>
          <p:cNvSpPr>
            <a:spLocks noGrp="1" noChangeArrowheads="1"/>
          </p:cNvSpPr>
          <p:nvPr>
            <p:ph type="body" idx="1"/>
          </p:nvPr>
        </p:nvSpPr>
        <p:spPr>
          <a:xfrm>
            <a:off x="488156" y="476672"/>
            <a:ext cx="8116292" cy="5904656"/>
          </a:xfrm>
        </p:spPr>
        <p:txBody>
          <a:bodyPr/>
          <a:lstStyle/>
          <a:p>
            <a:pPr marL="0" indent="0">
              <a:buNone/>
            </a:pPr>
            <a:r>
              <a:rPr lang="en-US" sz="2200" dirty="0"/>
              <a:t>Jerry Greene received several unaddressed covers now in my and a fellow seal collector’s collection.  We began to suspect that Jerry was perhaps someone who was ‘baiting the system,’ sending these covers to himself, or had seal collectors mail them to him.  Otherwise, how would he happen to have a pair of 1932 Christmas seals on envelopes dating from in 1955!</a:t>
            </a:r>
          </a:p>
        </p:txBody>
      </p:sp>
      <p:graphicFrame>
        <p:nvGraphicFramePr>
          <p:cNvPr id="2" name="Object 1">
            <a:extLst>
              <a:ext uri="{FF2B5EF4-FFF2-40B4-BE49-F238E27FC236}">
                <a16:creationId xmlns:a16="http://schemas.microsoft.com/office/drawing/2014/main" id="{D1A906FA-0367-340E-B201-B0EB3EDF18B4}"/>
              </a:ext>
            </a:extLst>
          </p:cNvPr>
          <p:cNvGraphicFramePr>
            <a:graphicFrameLocks noChangeAspect="1"/>
          </p:cNvGraphicFramePr>
          <p:nvPr>
            <p:extLst>
              <p:ext uri="{D42A27DB-BD31-4B8C-83A1-F6EECF244321}">
                <p14:modId xmlns:p14="http://schemas.microsoft.com/office/powerpoint/2010/main" val="623698290"/>
              </p:ext>
            </p:extLst>
          </p:nvPr>
        </p:nvGraphicFramePr>
        <p:xfrm>
          <a:off x="683568" y="2708920"/>
          <a:ext cx="4408413" cy="2508035"/>
        </p:xfrm>
        <a:graphic>
          <a:graphicData uri="http://schemas.openxmlformats.org/presentationml/2006/ole">
            <mc:AlternateContent xmlns:mc="http://schemas.openxmlformats.org/markup-compatibility/2006">
              <mc:Choice xmlns:v="urn:schemas-microsoft-com:vml" Requires="v">
                <p:oleObj r:id="rId2" imgW="7233173" imgH="4114464" progId="">
                  <p:embed/>
                </p:oleObj>
              </mc:Choice>
              <mc:Fallback>
                <p:oleObj r:id="rId2" imgW="7233173" imgH="4114464" progId="">
                  <p:embed/>
                  <p:pic>
                    <p:nvPicPr>
                      <p:cNvPr id="0" name=""/>
                      <p:cNvPicPr/>
                      <p:nvPr/>
                    </p:nvPicPr>
                    <p:blipFill>
                      <a:blip r:embed="rId3"/>
                      <a:stretch>
                        <a:fillRect/>
                      </a:stretch>
                    </p:blipFill>
                    <p:spPr>
                      <a:xfrm>
                        <a:off x="683568" y="2708920"/>
                        <a:ext cx="4408413" cy="2508035"/>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E4CE10DC-2CDF-CD0F-35A0-82FDCD29E4F5}"/>
              </a:ext>
            </a:extLst>
          </p:cNvPr>
          <p:cNvGraphicFramePr>
            <a:graphicFrameLocks noChangeAspect="1"/>
          </p:cNvGraphicFramePr>
          <p:nvPr>
            <p:extLst>
              <p:ext uri="{D42A27DB-BD31-4B8C-83A1-F6EECF244321}">
                <p14:modId xmlns:p14="http://schemas.microsoft.com/office/powerpoint/2010/main" val="1867685876"/>
              </p:ext>
            </p:extLst>
          </p:nvPr>
        </p:nvGraphicFramePr>
        <p:xfrm>
          <a:off x="3779911" y="3645024"/>
          <a:ext cx="4680521" cy="2508035"/>
        </p:xfrm>
        <a:graphic>
          <a:graphicData uri="http://schemas.openxmlformats.org/presentationml/2006/ole">
            <mc:AlternateContent xmlns:mc="http://schemas.openxmlformats.org/markup-compatibility/2006">
              <mc:Choice xmlns:v="urn:schemas-microsoft-com:vml" Requires="v">
                <p:oleObj r:id="rId4" imgW="7351843" imgH="4007896" progId="">
                  <p:embed/>
                </p:oleObj>
              </mc:Choice>
              <mc:Fallback>
                <p:oleObj r:id="rId4" imgW="7351843" imgH="4007896" progId="">
                  <p:embed/>
                  <p:pic>
                    <p:nvPicPr>
                      <p:cNvPr id="0" name=""/>
                      <p:cNvPicPr/>
                      <p:nvPr/>
                    </p:nvPicPr>
                    <p:blipFill>
                      <a:blip r:embed="rId5"/>
                      <a:stretch>
                        <a:fillRect/>
                      </a:stretch>
                    </p:blipFill>
                    <p:spPr>
                      <a:xfrm>
                        <a:off x="3779911" y="3645024"/>
                        <a:ext cx="4680521" cy="2508035"/>
                      </a:xfrm>
                      <a:prstGeom prst="rect">
                        <a:avLst/>
                      </a:prstGeom>
                    </p:spPr>
                  </p:pic>
                </p:oleObj>
              </mc:Fallback>
            </mc:AlternateContent>
          </a:graphicData>
        </a:graphic>
      </p:graphicFrame>
    </p:spTree>
    <p:extLst>
      <p:ext uri="{BB962C8B-B14F-4D97-AF65-F5344CB8AC3E}">
        <p14:creationId xmlns:p14="http://schemas.microsoft.com/office/powerpoint/2010/main" val="2215471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24610-FFD1-9D89-5F12-B45FB6785F96}"/>
            </a:ext>
          </a:extLst>
        </p:cNvPr>
        <p:cNvGrpSpPr/>
        <p:nvPr/>
      </p:nvGrpSpPr>
      <p:grpSpPr>
        <a:xfrm>
          <a:off x="0" y="0"/>
          <a:ext cx="0" cy="0"/>
          <a:chOff x="0" y="0"/>
          <a:chExt cx="0" cy="0"/>
        </a:xfrm>
      </p:grpSpPr>
      <p:sp>
        <p:nvSpPr>
          <p:cNvPr id="106499" name="Rectangle 3">
            <a:extLst>
              <a:ext uri="{FF2B5EF4-FFF2-40B4-BE49-F238E27FC236}">
                <a16:creationId xmlns:a16="http://schemas.microsoft.com/office/drawing/2014/main" id="{58A7FF0D-1997-5E51-0B4B-A46B9B31EF7D}"/>
              </a:ext>
            </a:extLst>
          </p:cNvPr>
          <p:cNvSpPr>
            <a:spLocks noGrp="1" noChangeArrowheads="1"/>
          </p:cNvSpPr>
          <p:nvPr>
            <p:ph type="body" idx="1"/>
          </p:nvPr>
        </p:nvSpPr>
        <p:spPr>
          <a:xfrm>
            <a:off x="488156" y="476672"/>
            <a:ext cx="8116292" cy="5904656"/>
          </a:xfrm>
        </p:spPr>
        <p:txBody>
          <a:bodyPr/>
          <a:lstStyle/>
          <a:p>
            <a:pPr marL="0" indent="0">
              <a:buNone/>
            </a:pPr>
            <a:r>
              <a:rPr lang="en-US" sz="2200" dirty="0"/>
              <a:t>Wouldn’t it seem logical to you to affix a current 1970 seal on the envelope being mailed to the local Tuberculosis Association?  It seemed so to a lady in Valley Center, Kansas; and apparently to the postal workers who let the ragged 1970 lower right corner seal carry the donation envelope</a:t>
            </a:r>
          </a:p>
        </p:txBody>
      </p:sp>
      <p:graphicFrame>
        <p:nvGraphicFramePr>
          <p:cNvPr id="3" name="Object 2">
            <a:extLst>
              <a:ext uri="{FF2B5EF4-FFF2-40B4-BE49-F238E27FC236}">
                <a16:creationId xmlns:a16="http://schemas.microsoft.com/office/drawing/2014/main" id="{49B6B5A9-F16B-D6C7-B00F-BF322C8206F6}"/>
              </a:ext>
            </a:extLst>
          </p:cNvPr>
          <p:cNvGraphicFramePr>
            <a:graphicFrameLocks noChangeAspect="1"/>
          </p:cNvGraphicFramePr>
          <p:nvPr>
            <p:extLst>
              <p:ext uri="{D42A27DB-BD31-4B8C-83A1-F6EECF244321}">
                <p14:modId xmlns:p14="http://schemas.microsoft.com/office/powerpoint/2010/main" val="527485094"/>
              </p:ext>
            </p:extLst>
          </p:nvPr>
        </p:nvGraphicFramePr>
        <p:xfrm>
          <a:off x="698073" y="2636912"/>
          <a:ext cx="7747854" cy="3240360"/>
        </p:xfrm>
        <a:graphic>
          <a:graphicData uri="http://schemas.openxmlformats.org/presentationml/2006/ole">
            <mc:AlternateContent xmlns:mc="http://schemas.openxmlformats.org/markup-compatibility/2006">
              <mc:Choice xmlns:v="urn:schemas-microsoft-com:vml" Requires="v">
                <p:oleObj r:id="rId2" imgW="8988350" imgH="3758789" progId="">
                  <p:embed/>
                </p:oleObj>
              </mc:Choice>
              <mc:Fallback>
                <p:oleObj r:id="rId2" imgW="8988350" imgH="3758789" progId="">
                  <p:embed/>
                  <p:pic>
                    <p:nvPicPr>
                      <p:cNvPr id="0" name=""/>
                      <p:cNvPicPr/>
                      <p:nvPr/>
                    </p:nvPicPr>
                    <p:blipFill>
                      <a:blip r:embed="rId3"/>
                      <a:stretch>
                        <a:fillRect/>
                      </a:stretch>
                    </p:blipFill>
                    <p:spPr>
                      <a:xfrm>
                        <a:off x="698073" y="2636912"/>
                        <a:ext cx="7747854" cy="3240360"/>
                      </a:xfrm>
                      <a:prstGeom prst="rect">
                        <a:avLst/>
                      </a:prstGeom>
                    </p:spPr>
                  </p:pic>
                </p:oleObj>
              </mc:Fallback>
            </mc:AlternateContent>
          </a:graphicData>
        </a:graphic>
      </p:graphicFrame>
    </p:spTree>
    <p:extLst>
      <p:ext uri="{BB962C8B-B14F-4D97-AF65-F5344CB8AC3E}">
        <p14:creationId xmlns:p14="http://schemas.microsoft.com/office/powerpoint/2010/main" val="35380918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3328F-F4C1-CD27-8581-A02E599499D4}"/>
            </a:ext>
          </a:extLst>
        </p:cNvPr>
        <p:cNvGrpSpPr/>
        <p:nvPr/>
      </p:nvGrpSpPr>
      <p:grpSpPr>
        <a:xfrm>
          <a:off x="0" y="0"/>
          <a:ext cx="0" cy="0"/>
          <a:chOff x="0" y="0"/>
          <a:chExt cx="0" cy="0"/>
        </a:xfrm>
      </p:grpSpPr>
      <p:sp>
        <p:nvSpPr>
          <p:cNvPr id="106499" name="Rectangle 3">
            <a:extLst>
              <a:ext uri="{FF2B5EF4-FFF2-40B4-BE49-F238E27FC236}">
                <a16:creationId xmlns:a16="http://schemas.microsoft.com/office/drawing/2014/main" id="{7012E37B-AF90-97FE-19F2-BD00E9643085}"/>
              </a:ext>
            </a:extLst>
          </p:cNvPr>
          <p:cNvSpPr>
            <a:spLocks noGrp="1" noChangeArrowheads="1"/>
          </p:cNvSpPr>
          <p:nvPr>
            <p:ph type="body" idx="1"/>
          </p:nvPr>
        </p:nvSpPr>
        <p:spPr>
          <a:xfrm>
            <a:off x="488156" y="476672"/>
            <a:ext cx="8116292" cy="5904656"/>
          </a:xfrm>
        </p:spPr>
        <p:txBody>
          <a:bodyPr/>
          <a:lstStyle/>
          <a:p>
            <a:pPr marL="0" indent="0">
              <a:buNone/>
            </a:pPr>
            <a:r>
              <a:rPr lang="en-US" sz="2200" dirty="0"/>
              <a:t>Probably an insurance bill payment, this letter sent from a Columbus suburban resident to Hartford, Connecticut (zip </a:t>
            </a:r>
            <a:r>
              <a:rPr lang="en-US" sz="2200" u="sng" dirty="0"/>
              <a:t>061</a:t>
            </a:r>
            <a:r>
              <a:rPr lang="en-US" sz="2200" dirty="0"/>
              <a:t>52) was mailed on Dec. 13, 1977 with a 1975 seal. Oddly, this envelope went to Butler, PA (zip</a:t>
            </a:r>
            <a:r>
              <a:rPr lang="en-US" sz="2200" u="sng" dirty="0"/>
              <a:t>160</a:t>
            </a:r>
            <a:r>
              <a:rPr lang="en-US" sz="2200" dirty="0"/>
              <a:t>xx) first, possibly due to some dyslexic postal clerk or malfunctioning mail reading equipment per the backstamp cancel.</a:t>
            </a:r>
          </a:p>
        </p:txBody>
      </p:sp>
      <p:graphicFrame>
        <p:nvGraphicFramePr>
          <p:cNvPr id="2" name="Object 1">
            <a:extLst>
              <a:ext uri="{FF2B5EF4-FFF2-40B4-BE49-F238E27FC236}">
                <a16:creationId xmlns:a16="http://schemas.microsoft.com/office/drawing/2014/main" id="{EBB37AA5-2851-C221-4AD4-07F983794CB2}"/>
              </a:ext>
            </a:extLst>
          </p:cNvPr>
          <p:cNvGraphicFramePr>
            <a:graphicFrameLocks noChangeAspect="1"/>
          </p:cNvGraphicFramePr>
          <p:nvPr>
            <p:extLst>
              <p:ext uri="{D42A27DB-BD31-4B8C-83A1-F6EECF244321}">
                <p14:modId xmlns:p14="http://schemas.microsoft.com/office/powerpoint/2010/main" val="2114659646"/>
              </p:ext>
            </p:extLst>
          </p:nvPr>
        </p:nvGraphicFramePr>
        <p:xfrm>
          <a:off x="958955" y="2924944"/>
          <a:ext cx="7565065" cy="3337297"/>
        </p:xfrm>
        <a:graphic>
          <a:graphicData uri="http://schemas.openxmlformats.org/presentationml/2006/ole">
            <mc:AlternateContent xmlns:mc="http://schemas.openxmlformats.org/markup-compatibility/2006">
              <mc:Choice xmlns:v="urn:schemas-microsoft-com:vml" Requires="v">
                <p:oleObj r:id="rId2" imgW="9545731" imgH="4209602" progId="">
                  <p:embed/>
                </p:oleObj>
              </mc:Choice>
              <mc:Fallback>
                <p:oleObj r:id="rId2" imgW="9545731" imgH="4209602" progId="">
                  <p:embed/>
                  <p:pic>
                    <p:nvPicPr>
                      <p:cNvPr id="0" name=""/>
                      <p:cNvPicPr/>
                      <p:nvPr/>
                    </p:nvPicPr>
                    <p:blipFill>
                      <a:blip r:embed="rId3"/>
                      <a:stretch>
                        <a:fillRect/>
                      </a:stretch>
                    </p:blipFill>
                    <p:spPr>
                      <a:xfrm>
                        <a:off x="958955" y="2924944"/>
                        <a:ext cx="7565065" cy="3337297"/>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893D7C9E-ACF8-D3D6-D2F0-93ECAE48770F}"/>
              </a:ext>
            </a:extLst>
          </p:cNvPr>
          <p:cNvGraphicFramePr>
            <a:graphicFrameLocks noChangeAspect="1"/>
          </p:cNvGraphicFramePr>
          <p:nvPr>
            <p:extLst>
              <p:ext uri="{D42A27DB-BD31-4B8C-83A1-F6EECF244321}">
                <p14:modId xmlns:p14="http://schemas.microsoft.com/office/powerpoint/2010/main" val="1346102658"/>
              </p:ext>
            </p:extLst>
          </p:nvPr>
        </p:nvGraphicFramePr>
        <p:xfrm>
          <a:off x="621794" y="2708920"/>
          <a:ext cx="4289025" cy="1440160"/>
        </p:xfrm>
        <a:graphic>
          <a:graphicData uri="http://schemas.openxmlformats.org/presentationml/2006/ole">
            <mc:AlternateContent xmlns:mc="http://schemas.openxmlformats.org/markup-compatibility/2006">
              <mc:Choice xmlns:v="urn:schemas-microsoft-com:vml" Requires="v">
                <p:oleObj r:id="rId4" imgW="3415553" imgH="853888" progId="">
                  <p:embed/>
                </p:oleObj>
              </mc:Choice>
              <mc:Fallback>
                <p:oleObj r:id="rId4" imgW="3415553" imgH="853888" progId="">
                  <p:embed/>
                  <p:pic>
                    <p:nvPicPr>
                      <p:cNvPr id="0" name=""/>
                      <p:cNvPicPr/>
                      <p:nvPr/>
                    </p:nvPicPr>
                    <p:blipFill>
                      <a:blip r:embed="rId5"/>
                      <a:stretch>
                        <a:fillRect/>
                      </a:stretch>
                    </p:blipFill>
                    <p:spPr>
                      <a:xfrm>
                        <a:off x="621794" y="2708920"/>
                        <a:ext cx="4289025" cy="1440160"/>
                      </a:xfrm>
                      <a:prstGeom prst="rect">
                        <a:avLst/>
                      </a:prstGeom>
                    </p:spPr>
                  </p:pic>
                </p:oleObj>
              </mc:Fallback>
            </mc:AlternateContent>
          </a:graphicData>
        </a:graphic>
      </p:graphicFrame>
    </p:spTree>
    <p:extLst>
      <p:ext uri="{BB962C8B-B14F-4D97-AF65-F5344CB8AC3E}">
        <p14:creationId xmlns:p14="http://schemas.microsoft.com/office/powerpoint/2010/main" val="38905893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E10A9-8B09-45C2-AA81-9650B3D8BFFC}"/>
            </a:ext>
          </a:extLst>
        </p:cNvPr>
        <p:cNvGrpSpPr/>
        <p:nvPr/>
      </p:nvGrpSpPr>
      <p:grpSpPr>
        <a:xfrm>
          <a:off x="0" y="0"/>
          <a:ext cx="0" cy="0"/>
          <a:chOff x="0" y="0"/>
          <a:chExt cx="0" cy="0"/>
        </a:xfrm>
      </p:grpSpPr>
      <p:sp>
        <p:nvSpPr>
          <p:cNvPr id="106499" name="Rectangle 3">
            <a:extLst>
              <a:ext uri="{FF2B5EF4-FFF2-40B4-BE49-F238E27FC236}">
                <a16:creationId xmlns:a16="http://schemas.microsoft.com/office/drawing/2014/main" id="{BE06B7E9-D47B-30C4-A844-EB6E9C30A7F9}"/>
              </a:ext>
            </a:extLst>
          </p:cNvPr>
          <p:cNvSpPr>
            <a:spLocks noGrp="1" noChangeArrowheads="1"/>
          </p:cNvSpPr>
          <p:nvPr>
            <p:ph type="body" idx="1"/>
          </p:nvPr>
        </p:nvSpPr>
        <p:spPr>
          <a:xfrm>
            <a:off x="488156" y="476672"/>
            <a:ext cx="8116292" cy="5904656"/>
          </a:xfrm>
        </p:spPr>
        <p:txBody>
          <a:bodyPr/>
          <a:lstStyle/>
          <a:p>
            <a:pPr marL="0" indent="0">
              <a:buNone/>
            </a:pPr>
            <a:r>
              <a:rPr lang="en-US" sz="2200" dirty="0"/>
              <a:t>A “Thrifty Markets” business envelope was used by someone who applied a pair of 1971 seals with shifted perforations to mail a letter to a Minneapolis doctor.  </a:t>
            </a:r>
          </a:p>
          <a:p>
            <a:pPr marL="0" indent="0">
              <a:buNone/>
            </a:pPr>
            <a:endParaRPr lang="en-US" sz="1200" dirty="0"/>
          </a:p>
          <a:p>
            <a:pPr marL="0" indent="0">
              <a:buNone/>
            </a:pPr>
            <a:r>
              <a:rPr lang="en-US" sz="2200" dirty="0"/>
              <a:t>Just how thrifty can one get?</a:t>
            </a:r>
          </a:p>
        </p:txBody>
      </p:sp>
      <p:graphicFrame>
        <p:nvGraphicFramePr>
          <p:cNvPr id="2" name="Object 1">
            <a:extLst>
              <a:ext uri="{FF2B5EF4-FFF2-40B4-BE49-F238E27FC236}">
                <a16:creationId xmlns:a16="http://schemas.microsoft.com/office/drawing/2014/main" id="{43CE9EE9-A03A-F8A4-7B12-D8F338105A38}"/>
              </a:ext>
            </a:extLst>
          </p:cNvPr>
          <p:cNvGraphicFramePr>
            <a:graphicFrameLocks noChangeAspect="1"/>
          </p:cNvGraphicFramePr>
          <p:nvPr>
            <p:extLst>
              <p:ext uri="{D42A27DB-BD31-4B8C-83A1-F6EECF244321}">
                <p14:modId xmlns:p14="http://schemas.microsoft.com/office/powerpoint/2010/main" val="3225323441"/>
              </p:ext>
            </p:extLst>
          </p:nvPr>
        </p:nvGraphicFramePr>
        <p:xfrm>
          <a:off x="695681" y="2564904"/>
          <a:ext cx="7752637" cy="3456384"/>
        </p:xfrm>
        <a:graphic>
          <a:graphicData uri="http://schemas.openxmlformats.org/presentationml/2006/ole">
            <mc:AlternateContent xmlns:mc="http://schemas.openxmlformats.org/markup-compatibility/2006">
              <mc:Choice xmlns:v="urn:schemas-microsoft-com:vml" Requires="v">
                <p:oleObj r:id="rId2" imgW="9521862" imgH="4244900" progId="">
                  <p:embed/>
                </p:oleObj>
              </mc:Choice>
              <mc:Fallback>
                <p:oleObj r:id="rId2" imgW="9521862" imgH="4244900" progId="">
                  <p:embed/>
                  <p:pic>
                    <p:nvPicPr>
                      <p:cNvPr id="0" name=""/>
                      <p:cNvPicPr/>
                      <p:nvPr/>
                    </p:nvPicPr>
                    <p:blipFill>
                      <a:blip r:embed="rId3"/>
                      <a:stretch>
                        <a:fillRect/>
                      </a:stretch>
                    </p:blipFill>
                    <p:spPr>
                      <a:xfrm>
                        <a:off x="695681" y="2564904"/>
                        <a:ext cx="7752637" cy="3456384"/>
                      </a:xfrm>
                      <a:prstGeom prst="rect">
                        <a:avLst/>
                      </a:prstGeom>
                    </p:spPr>
                  </p:pic>
                </p:oleObj>
              </mc:Fallback>
            </mc:AlternateContent>
          </a:graphicData>
        </a:graphic>
      </p:graphicFrame>
    </p:spTree>
    <p:extLst>
      <p:ext uri="{BB962C8B-B14F-4D97-AF65-F5344CB8AC3E}">
        <p14:creationId xmlns:p14="http://schemas.microsoft.com/office/powerpoint/2010/main" val="11357259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5CA73-B473-ADA4-CB6C-F2F888FE3CC5}"/>
            </a:ext>
          </a:extLst>
        </p:cNvPr>
        <p:cNvGrpSpPr/>
        <p:nvPr/>
      </p:nvGrpSpPr>
      <p:grpSpPr>
        <a:xfrm>
          <a:off x="0" y="0"/>
          <a:ext cx="0" cy="0"/>
          <a:chOff x="0" y="0"/>
          <a:chExt cx="0" cy="0"/>
        </a:xfrm>
      </p:grpSpPr>
      <p:sp>
        <p:nvSpPr>
          <p:cNvPr id="106499" name="Rectangle 3">
            <a:extLst>
              <a:ext uri="{FF2B5EF4-FFF2-40B4-BE49-F238E27FC236}">
                <a16:creationId xmlns:a16="http://schemas.microsoft.com/office/drawing/2014/main" id="{C1ADD1DD-98F2-D3B7-E87D-4015966B95C6}"/>
              </a:ext>
            </a:extLst>
          </p:cNvPr>
          <p:cNvSpPr>
            <a:spLocks noGrp="1" noChangeArrowheads="1"/>
          </p:cNvSpPr>
          <p:nvPr>
            <p:ph type="body" idx="1"/>
          </p:nvPr>
        </p:nvSpPr>
        <p:spPr>
          <a:xfrm>
            <a:off x="488156" y="476672"/>
            <a:ext cx="8116292" cy="5904656"/>
          </a:xfrm>
        </p:spPr>
        <p:txBody>
          <a:bodyPr/>
          <a:lstStyle/>
          <a:p>
            <a:pPr marL="0" indent="0">
              <a:buNone/>
            </a:pPr>
            <a:r>
              <a:rPr lang="en-US" sz="2200" dirty="0"/>
              <a:t>Two possibly disgruntled taxpayers obviously decided “not to spend one more cent!” when paying tax collectors of Virginia Beach, VA and Riverhead, NY with the 1990 doves and poinsettia seal (top) and 1992 cardinal and snow seal (bottom).</a:t>
            </a:r>
          </a:p>
        </p:txBody>
      </p:sp>
      <p:graphicFrame>
        <p:nvGraphicFramePr>
          <p:cNvPr id="4" name="Object 3">
            <a:extLst>
              <a:ext uri="{FF2B5EF4-FFF2-40B4-BE49-F238E27FC236}">
                <a16:creationId xmlns:a16="http://schemas.microsoft.com/office/drawing/2014/main" id="{3EE887E6-FA71-BF15-45F3-ABE0D23CFEFF}"/>
              </a:ext>
            </a:extLst>
          </p:cNvPr>
          <p:cNvGraphicFramePr>
            <a:graphicFrameLocks noChangeAspect="1"/>
          </p:cNvGraphicFramePr>
          <p:nvPr>
            <p:extLst>
              <p:ext uri="{D42A27DB-BD31-4B8C-83A1-F6EECF244321}">
                <p14:modId xmlns:p14="http://schemas.microsoft.com/office/powerpoint/2010/main" val="3649297954"/>
              </p:ext>
            </p:extLst>
          </p:nvPr>
        </p:nvGraphicFramePr>
        <p:xfrm>
          <a:off x="2021523" y="1990219"/>
          <a:ext cx="6438909" cy="2629960"/>
        </p:xfrm>
        <a:graphic>
          <a:graphicData uri="http://schemas.openxmlformats.org/presentationml/2006/ole">
            <mc:AlternateContent xmlns:mc="http://schemas.openxmlformats.org/markup-compatibility/2006">
              <mc:Choice xmlns:v="urn:schemas-microsoft-com:vml" Requires="v">
                <p:oleObj r:id="rId2" imgW="8419204" imgH="3438749" progId="">
                  <p:embed/>
                </p:oleObj>
              </mc:Choice>
              <mc:Fallback>
                <p:oleObj r:id="rId2" imgW="8419204" imgH="3438749" progId="">
                  <p:embed/>
                  <p:pic>
                    <p:nvPicPr>
                      <p:cNvPr id="0" name=""/>
                      <p:cNvPicPr/>
                      <p:nvPr/>
                    </p:nvPicPr>
                    <p:blipFill>
                      <a:blip r:embed="rId3"/>
                      <a:stretch>
                        <a:fillRect/>
                      </a:stretch>
                    </p:blipFill>
                    <p:spPr>
                      <a:xfrm>
                        <a:off x="2021523" y="1990219"/>
                        <a:ext cx="6438909" cy="2629960"/>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7EFAE0CE-A86C-485F-59FD-3F52ACA5F613}"/>
              </a:ext>
            </a:extLst>
          </p:cNvPr>
          <p:cNvPicPr>
            <a:picLocks noChangeAspect="1"/>
          </p:cNvPicPr>
          <p:nvPr/>
        </p:nvPicPr>
        <p:blipFill>
          <a:blip r:embed="rId4"/>
          <a:stretch>
            <a:fillRect/>
          </a:stretch>
        </p:blipFill>
        <p:spPr>
          <a:xfrm>
            <a:off x="683568" y="3706051"/>
            <a:ext cx="4339088" cy="2446893"/>
          </a:xfrm>
          <a:prstGeom prst="rect">
            <a:avLst/>
          </a:prstGeom>
        </p:spPr>
      </p:pic>
    </p:spTree>
    <p:extLst>
      <p:ext uri="{BB962C8B-B14F-4D97-AF65-F5344CB8AC3E}">
        <p14:creationId xmlns:p14="http://schemas.microsoft.com/office/powerpoint/2010/main" val="2653866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4DE6E-FCDC-3F1F-C7C3-B0409B43D8C5}"/>
            </a:ext>
          </a:extLst>
        </p:cNvPr>
        <p:cNvGrpSpPr/>
        <p:nvPr/>
      </p:nvGrpSpPr>
      <p:grpSpPr>
        <a:xfrm>
          <a:off x="0" y="0"/>
          <a:ext cx="0" cy="0"/>
          <a:chOff x="0" y="0"/>
          <a:chExt cx="0" cy="0"/>
        </a:xfrm>
      </p:grpSpPr>
      <p:sp>
        <p:nvSpPr>
          <p:cNvPr id="106499" name="Rectangle 3">
            <a:extLst>
              <a:ext uri="{FF2B5EF4-FFF2-40B4-BE49-F238E27FC236}">
                <a16:creationId xmlns:a16="http://schemas.microsoft.com/office/drawing/2014/main" id="{81F39C26-5BC8-F5C2-6835-61E5ECB73403}"/>
              </a:ext>
            </a:extLst>
          </p:cNvPr>
          <p:cNvSpPr>
            <a:spLocks noGrp="1" noChangeArrowheads="1"/>
          </p:cNvSpPr>
          <p:nvPr>
            <p:ph type="body" idx="1"/>
          </p:nvPr>
        </p:nvSpPr>
        <p:spPr>
          <a:xfrm>
            <a:off x="488156" y="476672"/>
            <a:ext cx="8116292" cy="5904656"/>
          </a:xfrm>
        </p:spPr>
        <p:txBody>
          <a:bodyPr/>
          <a:lstStyle/>
          <a:p>
            <a:pPr marL="0" indent="0">
              <a:buNone/>
            </a:pPr>
            <a:r>
              <a:rPr lang="en-US" sz="2200" dirty="0"/>
              <a:t>First, some examples of the legal use of seals…</a:t>
            </a:r>
          </a:p>
          <a:p>
            <a:pPr marL="0" indent="0">
              <a:buNone/>
            </a:pPr>
            <a:r>
              <a:rPr lang="en-US" sz="2200" dirty="0"/>
              <a:t>Active military (shown) and members of Congress who had free franking</a:t>
            </a:r>
          </a:p>
          <a:p>
            <a:pPr marL="0" indent="0">
              <a:buNone/>
            </a:pPr>
            <a:r>
              <a:rPr lang="en-US" sz="2200" dirty="0"/>
              <a:t>privileges.</a:t>
            </a:r>
          </a:p>
        </p:txBody>
      </p:sp>
      <p:graphicFrame>
        <p:nvGraphicFramePr>
          <p:cNvPr id="2" name="Object 1">
            <a:extLst>
              <a:ext uri="{FF2B5EF4-FFF2-40B4-BE49-F238E27FC236}">
                <a16:creationId xmlns:a16="http://schemas.microsoft.com/office/drawing/2014/main" id="{C4396E4B-F779-B73C-7FAE-583AE25BEB72}"/>
              </a:ext>
            </a:extLst>
          </p:cNvPr>
          <p:cNvGraphicFramePr>
            <a:graphicFrameLocks noChangeAspect="1"/>
          </p:cNvGraphicFramePr>
          <p:nvPr>
            <p:extLst>
              <p:ext uri="{D42A27DB-BD31-4B8C-83A1-F6EECF244321}">
                <p14:modId xmlns:p14="http://schemas.microsoft.com/office/powerpoint/2010/main" val="4023331223"/>
              </p:ext>
            </p:extLst>
          </p:nvPr>
        </p:nvGraphicFramePr>
        <p:xfrm>
          <a:off x="2482924" y="1340768"/>
          <a:ext cx="5905500" cy="3158558"/>
        </p:xfrm>
        <a:graphic>
          <a:graphicData uri="http://schemas.openxmlformats.org/presentationml/2006/ole">
            <mc:AlternateContent xmlns:mc="http://schemas.openxmlformats.org/markup-compatibility/2006">
              <mc:Choice xmlns:v="urn:schemas-microsoft-com:vml" Requires="v">
                <p:oleObj r:id="rId2" imgW="6628391" imgH="3545317" progId="">
                  <p:embed/>
                </p:oleObj>
              </mc:Choice>
              <mc:Fallback>
                <p:oleObj r:id="rId2" imgW="6628391" imgH="3545317" progId="">
                  <p:embed/>
                  <p:pic>
                    <p:nvPicPr>
                      <p:cNvPr id="0" name=""/>
                      <p:cNvPicPr/>
                      <p:nvPr/>
                    </p:nvPicPr>
                    <p:blipFill>
                      <a:blip r:embed="rId3"/>
                      <a:stretch>
                        <a:fillRect/>
                      </a:stretch>
                    </p:blipFill>
                    <p:spPr>
                      <a:xfrm>
                        <a:off x="2482924" y="1340768"/>
                        <a:ext cx="5905500" cy="315855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0DA518B3-AEB0-1F95-2622-FC74A2233D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76" y="2627002"/>
            <a:ext cx="6768752" cy="3744648"/>
          </a:xfrm>
          <a:prstGeom prst="rect">
            <a:avLst/>
          </a:prstGeom>
        </p:spPr>
      </p:pic>
    </p:spTree>
    <p:extLst>
      <p:ext uri="{BB962C8B-B14F-4D97-AF65-F5344CB8AC3E}">
        <p14:creationId xmlns:p14="http://schemas.microsoft.com/office/powerpoint/2010/main" val="34763180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70817-0068-2C8C-1BC0-77A3F15F2045}"/>
            </a:ext>
          </a:extLst>
        </p:cNvPr>
        <p:cNvGrpSpPr/>
        <p:nvPr/>
      </p:nvGrpSpPr>
      <p:grpSpPr>
        <a:xfrm>
          <a:off x="0" y="0"/>
          <a:ext cx="0" cy="0"/>
          <a:chOff x="0" y="0"/>
          <a:chExt cx="0" cy="0"/>
        </a:xfrm>
      </p:grpSpPr>
      <p:sp>
        <p:nvSpPr>
          <p:cNvPr id="106499" name="Rectangle 3">
            <a:extLst>
              <a:ext uri="{FF2B5EF4-FFF2-40B4-BE49-F238E27FC236}">
                <a16:creationId xmlns:a16="http://schemas.microsoft.com/office/drawing/2014/main" id="{7C3AB9C9-E76F-CCA9-3470-CE92158F8EC7}"/>
              </a:ext>
            </a:extLst>
          </p:cNvPr>
          <p:cNvSpPr>
            <a:spLocks noGrp="1" noChangeArrowheads="1"/>
          </p:cNvSpPr>
          <p:nvPr>
            <p:ph type="body" idx="1"/>
          </p:nvPr>
        </p:nvSpPr>
        <p:spPr>
          <a:xfrm>
            <a:off x="488156" y="476672"/>
            <a:ext cx="8116292" cy="5904656"/>
          </a:xfrm>
        </p:spPr>
        <p:txBody>
          <a:bodyPr/>
          <a:lstStyle/>
          <a:p>
            <a:pPr marL="0" indent="0">
              <a:buNone/>
            </a:pPr>
            <a:r>
              <a:rPr lang="en-US" sz="2200" dirty="0"/>
              <a:t>A phonetic joke.  The recipient was F. Burton Sellers, a noted philatelist and president of the American Philatelic Society from 1991-1993. But who was the sender? </a:t>
            </a:r>
          </a:p>
        </p:txBody>
      </p:sp>
      <p:graphicFrame>
        <p:nvGraphicFramePr>
          <p:cNvPr id="2" name="Object 1">
            <a:extLst>
              <a:ext uri="{FF2B5EF4-FFF2-40B4-BE49-F238E27FC236}">
                <a16:creationId xmlns:a16="http://schemas.microsoft.com/office/drawing/2014/main" id="{522C6BA4-FD8A-A9B9-E744-F7596EE5A6ED}"/>
              </a:ext>
            </a:extLst>
          </p:cNvPr>
          <p:cNvGraphicFramePr>
            <a:graphicFrameLocks noChangeAspect="1"/>
          </p:cNvGraphicFramePr>
          <p:nvPr>
            <p:extLst>
              <p:ext uri="{D42A27DB-BD31-4B8C-83A1-F6EECF244321}">
                <p14:modId xmlns:p14="http://schemas.microsoft.com/office/powerpoint/2010/main" val="4177082703"/>
              </p:ext>
            </p:extLst>
          </p:nvPr>
        </p:nvGraphicFramePr>
        <p:xfrm>
          <a:off x="693655" y="2670058"/>
          <a:ext cx="7691998" cy="3438053"/>
        </p:xfrm>
        <a:graphic>
          <a:graphicData uri="http://schemas.openxmlformats.org/presentationml/2006/ole">
            <mc:AlternateContent xmlns:mc="http://schemas.openxmlformats.org/markup-compatibility/2006">
              <mc:Choice xmlns:v="urn:schemas-microsoft-com:vml" Requires="v">
                <p:oleObj r:id="rId2" imgW="6735296" imgH="2987936" progId="">
                  <p:embed/>
                </p:oleObj>
              </mc:Choice>
              <mc:Fallback>
                <p:oleObj r:id="rId2" imgW="6735296" imgH="2987936" progId="">
                  <p:embed/>
                  <p:pic>
                    <p:nvPicPr>
                      <p:cNvPr id="0" name=""/>
                      <p:cNvPicPr/>
                      <p:nvPr/>
                    </p:nvPicPr>
                    <p:blipFill>
                      <a:blip r:embed="rId3"/>
                      <a:stretch>
                        <a:fillRect/>
                      </a:stretch>
                    </p:blipFill>
                    <p:spPr>
                      <a:xfrm>
                        <a:off x="693655" y="2670058"/>
                        <a:ext cx="7691998" cy="3438053"/>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C0CED36B-8DC4-261F-A1F0-0E6DCFD9DEAF}"/>
              </a:ext>
            </a:extLst>
          </p:cNvPr>
          <p:cNvGraphicFramePr>
            <a:graphicFrameLocks noChangeAspect="1"/>
          </p:cNvGraphicFramePr>
          <p:nvPr>
            <p:extLst>
              <p:ext uri="{D42A27DB-BD31-4B8C-83A1-F6EECF244321}">
                <p14:modId xmlns:p14="http://schemas.microsoft.com/office/powerpoint/2010/main" val="19746270"/>
              </p:ext>
            </p:extLst>
          </p:nvPr>
        </p:nvGraphicFramePr>
        <p:xfrm>
          <a:off x="696427" y="1666824"/>
          <a:ext cx="4662140" cy="751386"/>
        </p:xfrm>
        <a:graphic>
          <a:graphicData uri="http://schemas.openxmlformats.org/presentationml/2006/ole">
            <mc:AlternateContent xmlns:mc="http://schemas.openxmlformats.org/markup-compatibility/2006">
              <mc:Choice xmlns:v="urn:schemas-microsoft-com:vml" Requires="v">
                <p:oleObj r:id="rId4" imgW="2501825" imgH="403076" progId="">
                  <p:embed/>
                </p:oleObj>
              </mc:Choice>
              <mc:Fallback>
                <p:oleObj r:id="rId4" imgW="2501825" imgH="403076" progId="">
                  <p:embed/>
                  <p:pic>
                    <p:nvPicPr>
                      <p:cNvPr id="0" name=""/>
                      <p:cNvPicPr/>
                      <p:nvPr/>
                    </p:nvPicPr>
                    <p:blipFill>
                      <a:blip r:embed="rId5"/>
                      <a:stretch>
                        <a:fillRect/>
                      </a:stretch>
                    </p:blipFill>
                    <p:spPr>
                      <a:xfrm>
                        <a:off x="696427" y="1666824"/>
                        <a:ext cx="4662140" cy="751386"/>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6A91E826-5AEC-0E44-5B4A-75DC4F18492B}"/>
              </a:ext>
            </a:extLst>
          </p:cNvPr>
          <p:cNvGraphicFramePr>
            <a:graphicFrameLocks noChangeAspect="1"/>
          </p:cNvGraphicFramePr>
          <p:nvPr>
            <p:extLst>
              <p:ext uri="{D42A27DB-BD31-4B8C-83A1-F6EECF244321}">
                <p14:modId xmlns:p14="http://schemas.microsoft.com/office/powerpoint/2010/main" val="1097272954"/>
              </p:ext>
            </p:extLst>
          </p:nvPr>
        </p:nvGraphicFramePr>
        <p:xfrm>
          <a:off x="7366478" y="1322604"/>
          <a:ext cx="1019175" cy="1079500"/>
        </p:xfrm>
        <a:graphic>
          <a:graphicData uri="http://schemas.openxmlformats.org/presentationml/2006/ole">
            <mc:AlternateContent xmlns:mc="http://schemas.openxmlformats.org/markup-compatibility/2006">
              <mc:Choice xmlns:v="urn:schemas-microsoft-com:vml" Requires="v">
                <p:oleObj r:id="rId6" imgW="1019623" imgH="1078790" progId="">
                  <p:embed/>
                </p:oleObj>
              </mc:Choice>
              <mc:Fallback>
                <p:oleObj r:id="rId6" imgW="1019623" imgH="1078790" progId="">
                  <p:embed/>
                  <p:pic>
                    <p:nvPicPr>
                      <p:cNvPr id="0" name=""/>
                      <p:cNvPicPr/>
                      <p:nvPr/>
                    </p:nvPicPr>
                    <p:blipFill>
                      <a:blip r:embed="rId7"/>
                      <a:stretch>
                        <a:fillRect/>
                      </a:stretch>
                    </p:blipFill>
                    <p:spPr>
                      <a:xfrm>
                        <a:off x="7366478" y="1322604"/>
                        <a:ext cx="1019175" cy="107950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55AA49D2-9CE7-820F-FB53-F0FC193560A5}"/>
              </a:ext>
            </a:extLst>
          </p:cNvPr>
          <p:cNvSpPr txBox="1"/>
          <p:nvPr/>
        </p:nvSpPr>
        <p:spPr>
          <a:xfrm>
            <a:off x="5875941" y="2063550"/>
            <a:ext cx="1512168" cy="338554"/>
          </a:xfrm>
          <a:prstGeom prst="rect">
            <a:avLst/>
          </a:prstGeom>
          <a:noFill/>
        </p:spPr>
        <p:txBody>
          <a:bodyPr wrap="square" rtlCol="0">
            <a:spAutoFit/>
          </a:bodyPr>
          <a:lstStyle/>
          <a:p>
            <a:r>
              <a:rPr lang="en-US" sz="1600" dirty="0"/>
              <a:t>on the reverse</a:t>
            </a:r>
          </a:p>
        </p:txBody>
      </p:sp>
    </p:spTree>
    <p:extLst>
      <p:ext uri="{BB962C8B-B14F-4D97-AF65-F5344CB8AC3E}">
        <p14:creationId xmlns:p14="http://schemas.microsoft.com/office/powerpoint/2010/main" val="31907678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817DF-78A8-20A5-70E3-93C79D8F29B5}"/>
            </a:ext>
          </a:extLst>
        </p:cNvPr>
        <p:cNvGrpSpPr/>
        <p:nvPr/>
      </p:nvGrpSpPr>
      <p:grpSpPr>
        <a:xfrm>
          <a:off x="0" y="0"/>
          <a:ext cx="0" cy="0"/>
          <a:chOff x="0" y="0"/>
          <a:chExt cx="0" cy="0"/>
        </a:xfrm>
      </p:grpSpPr>
      <p:sp>
        <p:nvSpPr>
          <p:cNvPr id="106499" name="Rectangle 3">
            <a:extLst>
              <a:ext uri="{FF2B5EF4-FFF2-40B4-BE49-F238E27FC236}">
                <a16:creationId xmlns:a16="http://schemas.microsoft.com/office/drawing/2014/main" id="{2BF90D37-9AA3-4906-2A40-5505B612C8CD}"/>
              </a:ext>
            </a:extLst>
          </p:cNvPr>
          <p:cNvSpPr>
            <a:spLocks noGrp="1" noChangeArrowheads="1"/>
          </p:cNvSpPr>
          <p:nvPr>
            <p:ph type="body" idx="1"/>
          </p:nvPr>
        </p:nvSpPr>
        <p:spPr>
          <a:xfrm>
            <a:off x="488156" y="476672"/>
            <a:ext cx="8116292" cy="5904656"/>
          </a:xfrm>
        </p:spPr>
        <p:txBody>
          <a:bodyPr/>
          <a:lstStyle/>
          <a:p>
            <a:pPr marL="0" indent="0">
              <a:buNone/>
            </a:pPr>
            <a:r>
              <a:rPr lang="en-US" sz="2200" b="1" dirty="0"/>
              <a:t>5. SEALS OTHER THAN CHRISTMAS</a:t>
            </a:r>
          </a:p>
          <a:p>
            <a:pPr marL="0" indent="0">
              <a:buNone/>
            </a:pPr>
            <a:r>
              <a:rPr lang="en-US" sz="2200" dirty="0"/>
              <a:t>The Society for Crippled Children was started in 1919 in Elyria, Ohio, and became The Society for Crippled Children two years later.  Because the seals were produced around Easter time, the society renamed themselves the Easter Seals Society.  The white lily is its trademark.  Here a 1960 Easter seal helped transport a phone bill for Palumbo’s Plumbing to Rochester Telephone.</a:t>
            </a:r>
          </a:p>
          <a:p>
            <a:pPr marL="0" indent="0">
              <a:buNone/>
            </a:pPr>
            <a:endParaRPr lang="en-US" sz="2200" dirty="0"/>
          </a:p>
        </p:txBody>
      </p:sp>
      <p:graphicFrame>
        <p:nvGraphicFramePr>
          <p:cNvPr id="2" name="Object 1">
            <a:extLst>
              <a:ext uri="{FF2B5EF4-FFF2-40B4-BE49-F238E27FC236}">
                <a16:creationId xmlns:a16="http://schemas.microsoft.com/office/drawing/2014/main" id="{BFDEABB7-17F0-5993-9027-A00C36DBF18F}"/>
              </a:ext>
            </a:extLst>
          </p:cNvPr>
          <p:cNvGraphicFramePr>
            <a:graphicFrameLocks noChangeAspect="1"/>
          </p:cNvGraphicFramePr>
          <p:nvPr>
            <p:extLst>
              <p:ext uri="{D42A27DB-BD31-4B8C-83A1-F6EECF244321}">
                <p14:modId xmlns:p14="http://schemas.microsoft.com/office/powerpoint/2010/main" val="2844122381"/>
              </p:ext>
            </p:extLst>
          </p:nvPr>
        </p:nvGraphicFramePr>
        <p:xfrm>
          <a:off x="1439652" y="3429000"/>
          <a:ext cx="6264696" cy="2817714"/>
        </p:xfrm>
        <a:graphic>
          <a:graphicData uri="http://schemas.openxmlformats.org/presentationml/2006/ole">
            <mc:AlternateContent xmlns:mc="http://schemas.openxmlformats.org/markup-compatibility/2006">
              <mc:Choice xmlns:v="urn:schemas-microsoft-com:vml" Requires="v">
                <p:oleObj r:id="rId2" imgW="8170097" imgH="3675754" progId="">
                  <p:embed/>
                </p:oleObj>
              </mc:Choice>
              <mc:Fallback>
                <p:oleObj r:id="rId2" imgW="8170097" imgH="3675754" progId="">
                  <p:embed/>
                  <p:pic>
                    <p:nvPicPr>
                      <p:cNvPr id="0" name=""/>
                      <p:cNvPicPr/>
                      <p:nvPr/>
                    </p:nvPicPr>
                    <p:blipFill>
                      <a:blip r:embed="rId3"/>
                      <a:stretch>
                        <a:fillRect/>
                      </a:stretch>
                    </p:blipFill>
                    <p:spPr>
                      <a:xfrm>
                        <a:off x="1439652" y="3429000"/>
                        <a:ext cx="6264696" cy="2817714"/>
                      </a:xfrm>
                      <a:prstGeom prst="rect">
                        <a:avLst/>
                      </a:prstGeom>
                    </p:spPr>
                  </p:pic>
                </p:oleObj>
              </mc:Fallback>
            </mc:AlternateContent>
          </a:graphicData>
        </a:graphic>
      </p:graphicFrame>
    </p:spTree>
    <p:extLst>
      <p:ext uri="{BB962C8B-B14F-4D97-AF65-F5344CB8AC3E}">
        <p14:creationId xmlns:p14="http://schemas.microsoft.com/office/powerpoint/2010/main" val="16079810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95A14-31D0-3852-70AE-210D2A4F5244}"/>
            </a:ext>
          </a:extLst>
        </p:cNvPr>
        <p:cNvGrpSpPr/>
        <p:nvPr/>
      </p:nvGrpSpPr>
      <p:grpSpPr>
        <a:xfrm>
          <a:off x="0" y="0"/>
          <a:ext cx="0" cy="0"/>
          <a:chOff x="0" y="0"/>
          <a:chExt cx="0" cy="0"/>
        </a:xfrm>
      </p:grpSpPr>
      <p:sp>
        <p:nvSpPr>
          <p:cNvPr id="106499" name="Rectangle 3">
            <a:extLst>
              <a:ext uri="{FF2B5EF4-FFF2-40B4-BE49-F238E27FC236}">
                <a16:creationId xmlns:a16="http://schemas.microsoft.com/office/drawing/2014/main" id="{1BB4F316-3F03-E384-7E3D-D0A59CF84632}"/>
              </a:ext>
            </a:extLst>
          </p:cNvPr>
          <p:cNvSpPr>
            <a:spLocks noGrp="1" noChangeArrowheads="1"/>
          </p:cNvSpPr>
          <p:nvPr>
            <p:ph type="body" idx="1"/>
          </p:nvPr>
        </p:nvSpPr>
        <p:spPr>
          <a:xfrm>
            <a:off x="488156" y="476672"/>
            <a:ext cx="2715692" cy="5904656"/>
          </a:xfrm>
        </p:spPr>
        <p:txBody>
          <a:bodyPr/>
          <a:lstStyle/>
          <a:p>
            <a:pPr marL="0" indent="0">
              <a:buNone/>
            </a:pPr>
            <a:r>
              <a:rPr lang="en-US" sz="2200" dirty="0"/>
              <a:t>Next, an Easter seal from 1987 franked a local letter from Largo, Florida.  Its message emphasizes the rehabilitation focus of Easter Seals – “Put Ability in Disability.”  The white lily is seen at the bottom.  On the bottom cover, a 1981 Easter Seal took this business reply envelope from Kansas to NY.</a:t>
            </a:r>
          </a:p>
        </p:txBody>
      </p:sp>
      <p:pic>
        <p:nvPicPr>
          <p:cNvPr id="3" name="Picture 2">
            <a:extLst>
              <a:ext uri="{FF2B5EF4-FFF2-40B4-BE49-F238E27FC236}">
                <a16:creationId xmlns:a16="http://schemas.microsoft.com/office/drawing/2014/main" id="{89E8AE27-60D0-4B0D-3918-D881A05400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1840" y="1052736"/>
            <a:ext cx="5321320" cy="4752528"/>
          </a:xfrm>
          <a:prstGeom prst="rect">
            <a:avLst/>
          </a:prstGeom>
        </p:spPr>
      </p:pic>
      <p:graphicFrame>
        <p:nvGraphicFramePr>
          <p:cNvPr id="2" name="Object 1">
            <a:extLst>
              <a:ext uri="{FF2B5EF4-FFF2-40B4-BE49-F238E27FC236}">
                <a16:creationId xmlns:a16="http://schemas.microsoft.com/office/drawing/2014/main" id="{ABB6C199-B586-CD44-E712-712F5C8E807C}"/>
              </a:ext>
            </a:extLst>
          </p:cNvPr>
          <p:cNvGraphicFramePr>
            <a:graphicFrameLocks noChangeAspect="1"/>
          </p:cNvGraphicFramePr>
          <p:nvPr>
            <p:extLst>
              <p:ext uri="{D42A27DB-BD31-4B8C-83A1-F6EECF244321}">
                <p14:modId xmlns:p14="http://schemas.microsoft.com/office/powerpoint/2010/main" val="1792342423"/>
              </p:ext>
            </p:extLst>
          </p:nvPr>
        </p:nvGraphicFramePr>
        <p:xfrm>
          <a:off x="3059832" y="1268760"/>
          <a:ext cx="1280318" cy="1725612"/>
        </p:xfrm>
        <a:graphic>
          <a:graphicData uri="http://schemas.openxmlformats.org/presentationml/2006/ole">
            <mc:AlternateContent xmlns:mc="http://schemas.openxmlformats.org/markup-compatibility/2006">
              <mc:Choice xmlns:v="urn:schemas-microsoft-com:vml" Requires="v">
                <p:oleObj r:id="rId3" imgW="2561329" imgH="3450515" progId="">
                  <p:embed/>
                </p:oleObj>
              </mc:Choice>
              <mc:Fallback>
                <p:oleObj r:id="rId3" imgW="2561329" imgH="3450515" progId="">
                  <p:embed/>
                  <p:pic>
                    <p:nvPicPr>
                      <p:cNvPr id="0" name=""/>
                      <p:cNvPicPr/>
                      <p:nvPr/>
                    </p:nvPicPr>
                    <p:blipFill>
                      <a:blip r:embed="rId4"/>
                      <a:stretch>
                        <a:fillRect/>
                      </a:stretch>
                    </p:blipFill>
                    <p:spPr>
                      <a:xfrm>
                        <a:off x="3059832" y="1268760"/>
                        <a:ext cx="1280318" cy="1725612"/>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507BBAFF-963C-F5F9-05FE-05C9369C9AEA}"/>
              </a:ext>
            </a:extLst>
          </p:cNvPr>
          <p:cNvGraphicFramePr>
            <a:graphicFrameLocks noChangeAspect="1"/>
          </p:cNvGraphicFramePr>
          <p:nvPr>
            <p:extLst>
              <p:ext uri="{D42A27DB-BD31-4B8C-83A1-F6EECF244321}">
                <p14:modId xmlns:p14="http://schemas.microsoft.com/office/powerpoint/2010/main" val="3732087050"/>
              </p:ext>
            </p:extLst>
          </p:nvPr>
        </p:nvGraphicFramePr>
        <p:xfrm>
          <a:off x="7164288" y="4437112"/>
          <a:ext cx="1208310" cy="1779279"/>
        </p:xfrm>
        <a:graphic>
          <a:graphicData uri="http://schemas.openxmlformats.org/presentationml/2006/ole">
            <mc:AlternateContent xmlns:mc="http://schemas.openxmlformats.org/markup-compatibility/2006">
              <mc:Choice xmlns:v="urn:schemas-microsoft-com:vml" Requires="v">
                <p:oleObj r:id="rId5" imgW="2110516" imgH="3106607" progId="">
                  <p:embed/>
                </p:oleObj>
              </mc:Choice>
              <mc:Fallback>
                <p:oleObj r:id="rId5" imgW="2110516" imgH="3106607" progId="">
                  <p:embed/>
                  <p:pic>
                    <p:nvPicPr>
                      <p:cNvPr id="0" name=""/>
                      <p:cNvPicPr/>
                      <p:nvPr/>
                    </p:nvPicPr>
                    <p:blipFill>
                      <a:blip r:embed="rId6"/>
                      <a:stretch>
                        <a:fillRect/>
                      </a:stretch>
                    </p:blipFill>
                    <p:spPr>
                      <a:xfrm>
                        <a:off x="7164288" y="4437112"/>
                        <a:ext cx="1208310" cy="1779279"/>
                      </a:xfrm>
                      <a:prstGeom prst="rect">
                        <a:avLst/>
                      </a:prstGeom>
                    </p:spPr>
                  </p:pic>
                </p:oleObj>
              </mc:Fallback>
            </mc:AlternateContent>
          </a:graphicData>
        </a:graphic>
      </p:graphicFrame>
    </p:spTree>
    <p:extLst>
      <p:ext uri="{BB962C8B-B14F-4D97-AF65-F5344CB8AC3E}">
        <p14:creationId xmlns:p14="http://schemas.microsoft.com/office/powerpoint/2010/main" val="12232737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92D2B-28D7-B84D-B528-86186035AC6B}"/>
            </a:ext>
          </a:extLst>
        </p:cNvPr>
        <p:cNvGrpSpPr/>
        <p:nvPr/>
      </p:nvGrpSpPr>
      <p:grpSpPr>
        <a:xfrm>
          <a:off x="0" y="0"/>
          <a:ext cx="0" cy="0"/>
          <a:chOff x="0" y="0"/>
          <a:chExt cx="0" cy="0"/>
        </a:xfrm>
      </p:grpSpPr>
      <p:sp>
        <p:nvSpPr>
          <p:cNvPr id="106499" name="Rectangle 3">
            <a:extLst>
              <a:ext uri="{FF2B5EF4-FFF2-40B4-BE49-F238E27FC236}">
                <a16:creationId xmlns:a16="http://schemas.microsoft.com/office/drawing/2014/main" id="{9BFA28D8-2160-48FF-ABAC-CA91B1A040FB}"/>
              </a:ext>
            </a:extLst>
          </p:cNvPr>
          <p:cNvSpPr>
            <a:spLocks noGrp="1" noChangeArrowheads="1"/>
          </p:cNvSpPr>
          <p:nvPr>
            <p:ph type="body" idx="1"/>
          </p:nvPr>
        </p:nvSpPr>
        <p:spPr>
          <a:xfrm>
            <a:off x="488156" y="476672"/>
            <a:ext cx="8116292" cy="5904656"/>
          </a:xfrm>
        </p:spPr>
        <p:txBody>
          <a:bodyPr/>
          <a:lstStyle/>
          <a:p>
            <a:pPr marL="0" indent="0">
              <a:buNone/>
            </a:pPr>
            <a:r>
              <a:rPr lang="en-US" sz="2200" dirty="0"/>
              <a:t>A cover sent from Washington state to Oregon is neatly cancelled over a Holy Childhood seal, dated Nov. 17, 1973. Holy Childhood is a non-denominational, non-profit agency that has enriched the lives of people with intellectual and developmental disabilities for over 70 years. </a:t>
            </a:r>
          </a:p>
        </p:txBody>
      </p:sp>
      <p:pic>
        <p:nvPicPr>
          <p:cNvPr id="2" name="Picture 4">
            <a:extLst>
              <a:ext uri="{FF2B5EF4-FFF2-40B4-BE49-F238E27FC236}">
                <a16:creationId xmlns:a16="http://schemas.microsoft.com/office/drawing/2014/main" id="{5BA843DB-CCFD-C6F9-3186-51E2DA98EF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458" y="2420888"/>
            <a:ext cx="7151688" cy="3741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7408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46B4C-6B66-4818-7EF8-5A3011A84BBE}"/>
            </a:ext>
          </a:extLst>
        </p:cNvPr>
        <p:cNvGrpSpPr/>
        <p:nvPr/>
      </p:nvGrpSpPr>
      <p:grpSpPr>
        <a:xfrm>
          <a:off x="0" y="0"/>
          <a:ext cx="0" cy="0"/>
          <a:chOff x="0" y="0"/>
          <a:chExt cx="0" cy="0"/>
        </a:xfrm>
      </p:grpSpPr>
      <p:sp>
        <p:nvSpPr>
          <p:cNvPr id="106499" name="Rectangle 3">
            <a:extLst>
              <a:ext uri="{FF2B5EF4-FFF2-40B4-BE49-F238E27FC236}">
                <a16:creationId xmlns:a16="http://schemas.microsoft.com/office/drawing/2014/main" id="{E6406880-7195-D0CC-007A-D5B06940C585}"/>
              </a:ext>
            </a:extLst>
          </p:cNvPr>
          <p:cNvSpPr>
            <a:spLocks noGrp="1" noChangeArrowheads="1"/>
          </p:cNvSpPr>
          <p:nvPr>
            <p:ph type="body" idx="1"/>
          </p:nvPr>
        </p:nvSpPr>
        <p:spPr>
          <a:xfrm>
            <a:off x="488156" y="476672"/>
            <a:ext cx="8116292" cy="5904656"/>
          </a:xfrm>
        </p:spPr>
        <p:txBody>
          <a:bodyPr/>
          <a:lstStyle/>
          <a:p>
            <a:pPr marL="0" indent="0">
              <a:buNone/>
            </a:pPr>
            <a:r>
              <a:rPr lang="en-US" sz="2200" dirty="0"/>
              <a:t>Even Overseas – These are Christmas seals, but not from the United States.  A setenent pair of bi-lingual South Africa English/ Afrikaans Christmas seals, cancelled Dec. 13, 1949, carried this domestic letter to its destination in East London.</a:t>
            </a:r>
          </a:p>
        </p:txBody>
      </p:sp>
      <p:pic>
        <p:nvPicPr>
          <p:cNvPr id="3" name="Picture 2">
            <a:extLst>
              <a:ext uri="{FF2B5EF4-FFF2-40B4-BE49-F238E27FC236}">
                <a16:creationId xmlns:a16="http://schemas.microsoft.com/office/drawing/2014/main" id="{3BAFDA48-D41D-86A3-3FDC-6F90DCD097F7}"/>
              </a:ext>
            </a:extLst>
          </p:cNvPr>
          <p:cNvPicPr>
            <a:picLocks noChangeAspect="1"/>
          </p:cNvPicPr>
          <p:nvPr/>
        </p:nvPicPr>
        <p:blipFill>
          <a:blip r:embed="rId2"/>
          <a:stretch>
            <a:fillRect/>
          </a:stretch>
        </p:blipFill>
        <p:spPr>
          <a:xfrm>
            <a:off x="998614" y="2132856"/>
            <a:ext cx="7146771" cy="3987291"/>
          </a:xfrm>
          <a:prstGeom prst="rect">
            <a:avLst/>
          </a:prstGeom>
        </p:spPr>
      </p:pic>
    </p:spTree>
    <p:extLst>
      <p:ext uri="{BB962C8B-B14F-4D97-AF65-F5344CB8AC3E}">
        <p14:creationId xmlns:p14="http://schemas.microsoft.com/office/powerpoint/2010/main" val="34383568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D6B49-A0B9-9F6A-9767-5AC4A1C4BD1D}"/>
            </a:ext>
          </a:extLst>
        </p:cNvPr>
        <p:cNvGrpSpPr/>
        <p:nvPr/>
      </p:nvGrpSpPr>
      <p:grpSpPr>
        <a:xfrm>
          <a:off x="0" y="0"/>
          <a:ext cx="0" cy="0"/>
          <a:chOff x="0" y="0"/>
          <a:chExt cx="0" cy="0"/>
        </a:xfrm>
      </p:grpSpPr>
      <p:sp>
        <p:nvSpPr>
          <p:cNvPr id="106499" name="Rectangle 3">
            <a:extLst>
              <a:ext uri="{FF2B5EF4-FFF2-40B4-BE49-F238E27FC236}">
                <a16:creationId xmlns:a16="http://schemas.microsoft.com/office/drawing/2014/main" id="{5A123AF8-CB1D-AF0F-E965-8D05E1015514}"/>
              </a:ext>
            </a:extLst>
          </p:cNvPr>
          <p:cNvSpPr>
            <a:spLocks noGrp="1" noChangeArrowheads="1"/>
          </p:cNvSpPr>
          <p:nvPr>
            <p:ph type="body" idx="1"/>
          </p:nvPr>
        </p:nvSpPr>
        <p:spPr>
          <a:xfrm>
            <a:off x="488156" y="476672"/>
            <a:ext cx="8116292" cy="5904656"/>
          </a:xfrm>
        </p:spPr>
        <p:txBody>
          <a:bodyPr/>
          <a:lstStyle/>
          <a:p>
            <a:pPr marL="0" indent="0">
              <a:buNone/>
            </a:pPr>
            <a:r>
              <a:rPr lang="en-US" sz="2200" dirty="0"/>
              <a:t>Two envelopes mailed to Mrs. J. Gallagher in November 1958 in Macedon, NY were posted with Amvets “I PLEDGE ALLEGIANCE” seals.  The top one was caught by the P.O.in nearby Fairport, date stamped Nov. 3 and assessed 4¢ postage due by the Macedon P.O., paid the by the recipient.  The one below mailed from East Rochester, NY successfully made it through.</a:t>
            </a:r>
          </a:p>
          <a:p>
            <a:pPr marL="0" indent="0">
              <a:buNone/>
            </a:pPr>
            <a:endParaRPr lang="en-US" sz="2200" dirty="0"/>
          </a:p>
          <a:p>
            <a:pPr marL="0" indent="0">
              <a:buNone/>
            </a:pPr>
            <a:endParaRPr lang="en-US" sz="2200" dirty="0"/>
          </a:p>
        </p:txBody>
      </p:sp>
      <p:pic>
        <p:nvPicPr>
          <p:cNvPr id="3" name="Picture 2">
            <a:extLst>
              <a:ext uri="{FF2B5EF4-FFF2-40B4-BE49-F238E27FC236}">
                <a16:creationId xmlns:a16="http://schemas.microsoft.com/office/drawing/2014/main" id="{B1D5A031-B976-ED12-7203-6462D1AA71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5705" y="2636912"/>
            <a:ext cx="4812589" cy="3656529"/>
          </a:xfrm>
          <a:prstGeom prst="rect">
            <a:avLst/>
          </a:prstGeom>
        </p:spPr>
      </p:pic>
    </p:spTree>
    <p:extLst>
      <p:ext uri="{BB962C8B-B14F-4D97-AF65-F5344CB8AC3E}">
        <p14:creationId xmlns:p14="http://schemas.microsoft.com/office/powerpoint/2010/main" val="31505975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7D71D-76CD-6318-1C32-B251846C1CCC}"/>
            </a:ext>
          </a:extLst>
        </p:cNvPr>
        <p:cNvGrpSpPr/>
        <p:nvPr/>
      </p:nvGrpSpPr>
      <p:grpSpPr>
        <a:xfrm>
          <a:off x="0" y="0"/>
          <a:ext cx="0" cy="0"/>
          <a:chOff x="0" y="0"/>
          <a:chExt cx="0" cy="0"/>
        </a:xfrm>
      </p:grpSpPr>
      <p:sp>
        <p:nvSpPr>
          <p:cNvPr id="106499" name="Rectangle 3">
            <a:extLst>
              <a:ext uri="{FF2B5EF4-FFF2-40B4-BE49-F238E27FC236}">
                <a16:creationId xmlns:a16="http://schemas.microsoft.com/office/drawing/2014/main" id="{2D0FE5E3-DA85-D38A-1B85-35F2F99CD34E}"/>
              </a:ext>
            </a:extLst>
          </p:cNvPr>
          <p:cNvSpPr>
            <a:spLocks noGrp="1" noChangeArrowheads="1"/>
          </p:cNvSpPr>
          <p:nvPr>
            <p:ph type="body" idx="1"/>
          </p:nvPr>
        </p:nvSpPr>
        <p:spPr>
          <a:xfrm>
            <a:off x="488156" y="476672"/>
            <a:ext cx="8116292" cy="5904656"/>
          </a:xfrm>
        </p:spPr>
        <p:txBody>
          <a:bodyPr/>
          <a:lstStyle/>
          <a:p>
            <a:pPr marL="0" indent="0">
              <a:buNone/>
            </a:pPr>
            <a:r>
              <a:rPr lang="en-US" sz="2200" b="1" dirty="0"/>
              <a:t>6. CAUGHT</a:t>
            </a:r>
          </a:p>
          <a:p>
            <a:pPr marL="0" indent="0">
              <a:buNone/>
            </a:pPr>
            <a:r>
              <a:rPr lang="en-US" sz="2200" dirty="0"/>
              <a:t>This brings us to some examples of “seal mail” that were caught for their postal infractions.  Not all 1908 seals-as-stamps made it through the mail system.  From Joe Ward’s collection we see a 1908 seal franking a letter in Philadelphia.  A large black “DUE 2” appears in the lower right.  Nearby is a two-cent precancelled postage due stamp, confirming that payment was collected.</a:t>
            </a:r>
          </a:p>
          <a:p>
            <a:pPr marL="0" indent="0">
              <a:buNone/>
            </a:pPr>
            <a:endParaRPr lang="en-US" sz="2200" dirty="0"/>
          </a:p>
        </p:txBody>
      </p:sp>
      <p:graphicFrame>
        <p:nvGraphicFramePr>
          <p:cNvPr id="2" name="Object 1">
            <a:extLst>
              <a:ext uri="{FF2B5EF4-FFF2-40B4-BE49-F238E27FC236}">
                <a16:creationId xmlns:a16="http://schemas.microsoft.com/office/drawing/2014/main" id="{78BB8A9A-B848-C6BA-3C6A-DC813BEDD2D0}"/>
              </a:ext>
            </a:extLst>
          </p:cNvPr>
          <p:cNvGraphicFramePr>
            <a:graphicFrameLocks noChangeAspect="1"/>
          </p:cNvGraphicFramePr>
          <p:nvPr>
            <p:extLst>
              <p:ext uri="{D42A27DB-BD31-4B8C-83A1-F6EECF244321}">
                <p14:modId xmlns:p14="http://schemas.microsoft.com/office/powerpoint/2010/main" val="1226134416"/>
              </p:ext>
            </p:extLst>
          </p:nvPr>
        </p:nvGraphicFramePr>
        <p:xfrm>
          <a:off x="1655676" y="3068960"/>
          <a:ext cx="5832648" cy="3158543"/>
        </p:xfrm>
        <a:graphic>
          <a:graphicData uri="http://schemas.openxmlformats.org/presentationml/2006/ole">
            <mc:AlternateContent xmlns:mc="http://schemas.openxmlformats.org/markup-compatibility/2006">
              <mc:Choice xmlns:v="urn:schemas-microsoft-com:vml" Requires="v">
                <p:oleObj r:id="rId2" imgW="8122696" imgH="4399205" progId="">
                  <p:embed/>
                </p:oleObj>
              </mc:Choice>
              <mc:Fallback>
                <p:oleObj r:id="rId2" imgW="8122696" imgH="4399205" progId="">
                  <p:embed/>
                  <p:pic>
                    <p:nvPicPr>
                      <p:cNvPr id="0" name=""/>
                      <p:cNvPicPr/>
                      <p:nvPr/>
                    </p:nvPicPr>
                    <p:blipFill>
                      <a:blip r:embed="rId3"/>
                      <a:stretch>
                        <a:fillRect/>
                      </a:stretch>
                    </p:blipFill>
                    <p:spPr>
                      <a:xfrm>
                        <a:off x="1655676" y="3068960"/>
                        <a:ext cx="5832648" cy="3158543"/>
                      </a:xfrm>
                      <a:prstGeom prst="rect">
                        <a:avLst/>
                      </a:prstGeom>
                    </p:spPr>
                  </p:pic>
                </p:oleObj>
              </mc:Fallback>
            </mc:AlternateContent>
          </a:graphicData>
        </a:graphic>
      </p:graphicFrame>
    </p:spTree>
    <p:extLst>
      <p:ext uri="{BB962C8B-B14F-4D97-AF65-F5344CB8AC3E}">
        <p14:creationId xmlns:p14="http://schemas.microsoft.com/office/powerpoint/2010/main" val="1992859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D65D3-E130-7612-249E-927DC1D9F250}"/>
            </a:ext>
          </a:extLst>
        </p:cNvPr>
        <p:cNvGrpSpPr/>
        <p:nvPr/>
      </p:nvGrpSpPr>
      <p:grpSpPr>
        <a:xfrm>
          <a:off x="0" y="0"/>
          <a:ext cx="0" cy="0"/>
          <a:chOff x="0" y="0"/>
          <a:chExt cx="0" cy="0"/>
        </a:xfrm>
      </p:grpSpPr>
      <p:sp>
        <p:nvSpPr>
          <p:cNvPr id="106499" name="Rectangle 3">
            <a:extLst>
              <a:ext uri="{FF2B5EF4-FFF2-40B4-BE49-F238E27FC236}">
                <a16:creationId xmlns:a16="http://schemas.microsoft.com/office/drawing/2014/main" id="{065C28D5-D4B6-2781-BC1A-E45B2424DDC8}"/>
              </a:ext>
            </a:extLst>
          </p:cNvPr>
          <p:cNvSpPr>
            <a:spLocks noGrp="1" noChangeArrowheads="1"/>
          </p:cNvSpPr>
          <p:nvPr>
            <p:ph type="body" idx="1"/>
          </p:nvPr>
        </p:nvSpPr>
        <p:spPr>
          <a:xfrm>
            <a:off x="488156" y="476672"/>
            <a:ext cx="8116292" cy="5904656"/>
          </a:xfrm>
        </p:spPr>
        <p:txBody>
          <a:bodyPr/>
          <a:lstStyle/>
          <a:p>
            <a:pPr marL="0" indent="0">
              <a:buNone/>
            </a:pPr>
            <a:r>
              <a:rPr lang="en-US" sz="2200" dirty="0"/>
              <a:t>A similar case with this post card that a sharp-eyed postal person caught with a 1911 Red Cross seal.  Why Red Cross? After Emily Bissell got the seal project going, the National Tuberculosis Association wasn't yet able to assist her financially.  She appealed to the Red Cross that took over issuing Christmas seals until 1920 when the TB group took over.</a:t>
            </a:r>
          </a:p>
          <a:p>
            <a:pPr marL="0" indent="0">
              <a:buNone/>
            </a:pPr>
            <a:r>
              <a:rPr lang="en-US" sz="2200" dirty="0"/>
              <a:t>	</a:t>
            </a:r>
          </a:p>
        </p:txBody>
      </p:sp>
      <p:graphicFrame>
        <p:nvGraphicFramePr>
          <p:cNvPr id="2" name="Object 1">
            <a:extLst>
              <a:ext uri="{FF2B5EF4-FFF2-40B4-BE49-F238E27FC236}">
                <a16:creationId xmlns:a16="http://schemas.microsoft.com/office/drawing/2014/main" id="{8C524E58-C743-3EF0-54F2-EBC46DE2E9D6}"/>
              </a:ext>
            </a:extLst>
          </p:cNvPr>
          <p:cNvGraphicFramePr>
            <a:graphicFrameLocks noChangeAspect="1"/>
          </p:cNvGraphicFramePr>
          <p:nvPr>
            <p:extLst>
              <p:ext uri="{D42A27DB-BD31-4B8C-83A1-F6EECF244321}">
                <p14:modId xmlns:p14="http://schemas.microsoft.com/office/powerpoint/2010/main" val="199592532"/>
              </p:ext>
            </p:extLst>
          </p:nvPr>
        </p:nvGraphicFramePr>
        <p:xfrm>
          <a:off x="1842913" y="2708920"/>
          <a:ext cx="5458173" cy="3499599"/>
        </p:xfrm>
        <a:graphic>
          <a:graphicData uri="http://schemas.openxmlformats.org/presentationml/2006/ole">
            <mc:AlternateContent xmlns:mc="http://schemas.openxmlformats.org/markup-compatibility/2006">
              <mc:Choice xmlns:v="urn:schemas-microsoft-com:vml" Requires="v">
                <p:oleObj r:id="rId2" imgW="6640494" imgH="4257003" progId="">
                  <p:embed/>
                </p:oleObj>
              </mc:Choice>
              <mc:Fallback>
                <p:oleObj r:id="rId2" imgW="6640494" imgH="4257003" progId="">
                  <p:embed/>
                  <p:pic>
                    <p:nvPicPr>
                      <p:cNvPr id="0" name=""/>
                      <p:cNvPicPr/>
                      <p:nvPr/>
                    </p:nvPicPr>
                    <p:blipFill>
                      <a:blip r:embed="rId3"/>
                      <a:stretch>
                        <a:fillRect/>
                      </a:stretch>
                    </p:blipFill>
                    <p:spPr>
                      <a:xfrm>
                        <a:off x="1842913" y="2708920"/>
                        <a:ext cx="5458173" cy="3499599"/>
                      </a:xfrm>
                      <a:prstGeom prst="rect">
                        <a:avLst/>
                      </a:prstGeom>
                    </p:spPr>
                  </p:pic>
                </p:oleObj>
              </mc:Fallback>
            </mc:AlternateContent>
          </a:graphicData>
        </a:graphic>
      </p:graphicFrame>
    </p:spTree>
    <p:extLst>
      <p:ext uri="{BB962C8B-B14F-4D97-AF65-F5344CB8AC3E}">
        <p14:creationId xmlns:p14="http://schemas.microsoft.com/office/powerpoint/2010/main" val="42446561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2395B-63DD-17F8-3389-A74495A034C9}"/>
            </a:ext>
          </a:extLst>
        </p:cNvPr>
        <p:cNvGrpSpPr/>
        <p:nvPr/>
      </p:nvGrpSpPr>
      <p:grpSpPr>
        <a:xfrm>
          <a:off x="0" y="0"/>
          <a:ext cx="0" cy="0"/>
          <a:chOff x="0" y="0"/>
          <a:chExt cx="0" cy="0"/>
        </a:xfrm>
      </p:grpSpPr>
      <p:sp>
        <p:nvSpPr>
          <p:cNvPr id="106499" name="Rectangle 3">
            <a:extLst>
              <a:ext uri="{FF2B5EF4-FFF2-40B4-BE49-F238E27FC236}">
                <a16:creationId xmlns:a16="http://schemas.microsoft.com/office/drawing/2014/main" id="{5DCA23AF-EF28-2E70-C867-BBA994FBE9A3}"/>
              </a:ext>
            </a:extLst>
          </p:cNvPr>
          <p:cNvSpPr>
            <a:spLocks noGrp="1" noChangeArrowheads="1"/>
          </p:cNvSpPr>
          <p:nvPr>
            <p:ph type="body" idx="1"/>
          </p:nvPr>
        </p:nvSpPr>
        <p:spPr>
          <a:xfrm>
            <a:off x="488156" y="476672"/>
            <a:ext cx="8116292" cy="5904656"/>
          </a:xfrm>
        </p:spPr>
        <p:txBody>
          <a:bodyPr/>
          <a:lstStyle/>
          <a:p>
            <a:pPr marL="0" indent="0">
              <a:buNone/>
            </a:pPr>
            <a:r>
              <a:rPr lang="en-US" sz="2200" dirty="0"/>
              <a:t>A later example is this cover with a 1918 seal postmarked Foxboro, Mass.  The recipient in Connecticut paid the fee - 2 cents - as seen by the postage due stamp affixed.  The member who loaned us this cover, said, “It’s a good example of what should happen.”  A 1918 seal on cover is difficult to find as it was it the midst of WWI and seals were only sent to contributing Red Cross members in booklets of ten.</a:t>
            </a:r>
          </a:p>
        </p:txBody>
      </p:sp>
      <p:graphicFrame>
        <p:nvGraphicFramePr>
          <p:cNvPr id="2" name="Object 1">
            <a:extLst>
              <a:ext uri="{FF2B5EF4-FFF2-40B4-BE49-F238E27FC236}">
                <a16:creationId xmlns:a16="http://schemas.microsoft.com/office/drawing/2014/main" id="{1D00B6D3-B273-FD9D-0911-F8CA205209ED}"/>
              </a:ext>
            </a:extLst>
          </p:cNvPr>
          <p:cNvGraphicFramePr>
            <a:graphicFrameLocks noChangeAspect="1"/>
          </p:cNvGraphicFramePr>
          <p:nvPr>
            <p:extLst>
              <p:ext uri="{D42A27DB-BD31-4B8C-83A1-F6EECF244321}">
                <p14:modId xmlns:p14="http://schemas.microsoft.com/office/powerpoint/2010/main" val="1967183213"/>
              </p:ext>
            </p:extLst>
          </p:nvPr>
        </p:nvGraphicFramePr>
        <p:xfrm>
          <a:off x="585599" y="3068960"/>
          <a:ext cx="4956181" cy="3168352"/>
        </p:xfrm>
        <a:graphic>
          <a:graphicData uri="http://schemas.openxmlformats.org/presentationml/2006/ole">
            <mc:AlternateContent xmlns:mc="http://schemas.openxmlformats.org/markup-compatibility/2006">
              <mc:Choice xmlns:v="urn:schemas-microsoft-com:vml" Requires="v">
                <p:oleObj r:id="rId2" imgW="8383569" imgH="5359661" progId="">
                  <p:embed/>
                </p:oleObj>
              </mc:Choice>
              <mc:Fallback>
                <p:oleObj r:id="rId2" imgW="8383569" imgH="5359661" progId="">
                  <p:embed/>
                  <p:pic>
                    <p:nvPicPr>
                      <p:cNvPr id="0" name=""/>
                      <p:cNvPicPr/>
                      <p:nvPr/>
                    </p:nvPicPr>
                    <p:blipFill>
                      <a:blip r:embed="rId3"/>
                      <a:stretch>
                        <a:fillRect/>
                      </a:stretch>
                    </p:blipFill>
                    <p:spPr>
                      <a:xfrm>
                        <a:off x="585599" y="3068960"/>
                        <a:ext cx="4956181" cy="3168352"/>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10040F98-DE67-F19B-A143-D80AFB89A7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9222" y="3194974"/>
            <a:ext cx="2965753" cy="2916324"/>
          </a:xfrm>
          <a:prstGeom prst="rect">
            <a:avLst/>
          </a:prstGeom>
        </p:spPr>
      </p:pic>
      <p:pic>
        <p:nvPicPr>
          <p:cNvPr id="6" name="Picture 5">
            <a:extLst>
              <a:ext uri="{FF2B5EF4-FFF2-40B4-BE49-F238E27FC236}">
                <a16:creationId xmlns:a16="http://schemas.microsoft.com/office/drawing/2014/main" id="{B5514BD1-6F4F-1AF5-49AB-E44B025D93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568" y="4310024"/>
            <a:ext cx="1633714" cy="1801274"/>
          </a:xfrm>
          <a:prstGeom prst="rect">
            <a:avLst/>
          </a:prstGeom>
        </p:spPr>
      </p:pic>
    </p:spTree>
    <p:extLst>
      <p:ext uri="{BB962C8B-B14F-4D97-AF65-F5344CB8AC3E}">
        <p14:creationId xmlns:p14="http://schemas.microsoft.com/office/powerpoint/2010/main" val="36961439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07551-80A5-B123-542E-B561BD698E1B}"/>
            </a:ext>
          </a:extLst>
        </p:cNvPr>
        <p:cNvGrpSpPr/>
        <p:nvPr/>
      </p:nvGrpSpPr>
      <p:grpSpPr>
        <a:xfrm>
          <a:off x="0" y="0"/>
          <a:ext cx="0" cy="0"/>
          <a:chOff x="0" y="0"/>
          <a:chExt cx="0" cy="0"/>
        </a:xfrm>
      </p:grpSpPr>
      <p:sp>
        <p:nvSpPr>
          <p:cNvPr id="106499" name="Rectangle 3">
            <a:extLst>
              <a:ext uri="{FF2B5EF4-FFF2-40B4-BE49-F238E27FC236}">
                <a16:creationId xmlns:a16="http://schemas.microsoft.com/office/drawing/2014/main" id="{F16CFBDA-D2F1-150F-F794-E0110CC931EF}"/>
              </a:ext>
            </a:extLst>
          </p:cNvPr>
          <p:cNvSpPr>
            <a:spLocks noGrp="1" noChangeArrowheads="1"/>
          </p:cNvSpPr>
          <p:nvPr>
            <p:ph type="body" idx="1"/>
          </p:nvPr>
        </p:nvSpPr>
        <p:spPr>
          <a:xfrm>
            <a:off x="488156" y="476672"/>
            <a:ext cx="8116292" cy="5904656"/>
          </a:xfrm>
        </p:spPr>
        <p:txBody>
          <a:bodyPr/>
          <a:lstStyle/>
          <a:p>
            <a:pPr marL="0" indent="0">
              <a:buNone/>
            </a:pPr>
            <a:r>
              <a:rPr lang="en-US" sz="2200" dirty="0"/>
              <a:t>When it came to collecting postage, Bankers Trust finally had to pay up.  Although marked “POSTAGE DUE 5 CENTS,” there is no postal indication that the 5 cents was collected on this 1963 envelope.</a:t>
            </a:r>
          </a:p>
        </p:txBody>
      </p:sp>
      <p:graphicFrame>
        <p:nvGraphicFramePr>
          <p:cNvPr id="2" name="Object 1">
            <a:extLst>
              <a:ext uri="{FF2B5EF4-FFF2-40B4-BE49-F238E27FC236}">
                <a16:creationId xmlns:a16="http://schemas.microsoft.com/office/drawing/2014/main" id="{6816FFD7-6802-22AF-42A6-3A654414051A}"/>
              </a:ext>
            </a:extLst>
          </p:cNvPr>
          <p:cNvGraphicFramePr>
            <a:graphicFrameLocks noChangeAspect="1"/>
          </p:cNvGraphicFramePr>
          <p:nvPr>
            <p:extLst>
              <p:ext uri="{D42A27DB-BD31-4B8C-83A1-F6EECF244321}">
                <p14:modId xmlns:p14="http://schemas.microsoft.com/office/powerpoint/2010/main" val="2197895857"/>
              </p:ext>
            </p:extLst>
          </p:nvPr>
        </p:nvGraphicFramePr>
        <p:xfrm>
          <a:off x="626894" y="2132856"/>
          <a:ext cx="7890212" cy="3811548"/>
        </p:xfrm>
        <a:graphic>
          <a:graphicData uri="http://schemas.openxmlformats.org/presentationml/2006/ole">
            <mc:AlternateContent xmlns:mc="http://schemas.openxmlformats.org/markup-compatibility/2006">
              <mc:Choice xmlns:v="urn:schemas-microsoft-com:vml" Requires="v">
                <p:oleObj r:id="rId2" imgW="9521862" imgH="4600911" progId="">
                  <p:embed/>
                </p:oleObj>
              </mc:Choice>
              <mc:Fallback>
                <p:oleObj r:id="rId2" imgW="9521862" imgH="4600911" progId="">
                  <p:embed/>
                  <p:pic>
                    <p:nvPicPr>
                      <p:cNvPr id="0" name=""/>
                      <p:cNvPicPr/>
                      <p:nvPr/>
                    </p:nvPicPr>
                    <p:blipFill>
                      <a:blip r:embed="rId3"/>
                      <a:stretch>
                        <a:fillRect/>
                      </a:stretch>
                    </p:blipFill>
                    <p:spPr>
                      <a:xfrm>
                        <a:off x="626894" y="2132856"/>
                        <a:ext cx="7890212" cy="3811548"/>
                      </a:xfrm>
                      <a:prstGeom prst="rect">
                        <a:avLst/>
                      </a:prstGeom>
                    </p:spPr>
                  </p:pic>
                </p:oleObj>
              </mc:Fallback>
            </mc:AlternateContent>
          </a:graphicData>
        </a:graphic>
      </p:graphicFrame>
    </p:spTree>
    <p:extLst>
      <p:ext uri="{BB962C8B-B14F-4D97-AF65-F5344CB8AC3E}">
        <p14:creationId xmlns:p14="http://schemas.microsoft.com/office/powerpoint/2010/main" val="1030640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E0435-1B4F-3395-38B6-ED3AE2F35E0B}"/>
            </a:ext>
          </a:extLst>
        </p:cNvPr>
        <p:cNvGrpSpPr/>
        <p:nvPr/>
      </p:nvGrpSpPr>
      <p:grpSpPr>
        <a:xfrm>
          <a:off x="0" y="0"/>
          <a:ext cx="0" cy="0"/>
          <a:chOff x="0" y="0"/>
          <a:chExt cx="0" cy="0"/>
        </a:xfrm>
      </p:grpSpPr>
      <p:sp>
        <p:nvSpPr>
          <p:cNvPr id="106499" name="Rectangle 3">
            <a:extLst>
              <a:ext uri="{FF2B5EF4-FFF2-40B4-BE49-F238E27FC236}">
                <a16:creationId xmlns:a16="http://schemas.microsoft.com/office/drawing/2014/main" id="{0A9EF9F7-D6B4-94EB-A22D-CC867E52FC74}"/>
              </a:ext>
            </a:extLst>
          </p:cNvPr>
          <p:cNvSpPr>
            <a:spLocks noGrp="1" noChangeArrowheads="1"/>
          </p:cNvSpPr>
          <p:nvPr>
            <p:ph type="body" idx="1"/>
          </p:nvPr>
        </p:nvSpPr>
        <p:spPr>
          <a:xfrm>
            <a:off x="4648508" y="476672"/>
            <a:ext cx="3955940" cy="3888432"/>
          </a:xfrm>
        </p:spPr>
        <p:txBody>
          <a:bodyPr/>
          <a:lstStyle/>
          <a:p>
            <a:pPr marL="0" indent="0">
              <a:buNone/>
            </a:pPr>
            <a:r>
              <a:rPr lang="en-US" sz="2200" dirty="0"/>
              <a:t>Also legal, bearing stamps…</a:t>
            </a:r>
          </a:p>
          <a:p>
            <a:pPr marL="0" indent="0">
              <a:buNone/>
            </a:pPr>
            <a:r>
              <a:rPr lang="en-US" sz="2200" dirty="0"/>
              <a:t>Emily Bissell created the first U.S. Christmas seal in 1907.  She prevailed on the local post office in Wilmington, Delaware to allow her and her helpers to sell them inside the lobby of the post office.  She said, “These little seals will not carry any mail, but any mail will carry them.”</a:t>
            </a:r>
          </a:p>
        </p:txBody>
      </p:sp>
      <p:pic>
        <p:nvPicPr>
          <p:cNvPr id="6" name="Picture 5">
            <a:extLst>
              <a:ext uri="{FF2B5EF4-FFF2-40B4-BE49-F238E27FC236}">
                <a16:creationId xmlns:a16="http://schemas.microsoft.com/office/drawing/2014/main" id="{080540B1-8FE3-947B-F914-1EF945B9A8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060" y="620689"/>
            <a:ext cx="3595900" cy="3230618"/>
          </a:xfrm>
          <a:prstGeom prst="rect">
            <a:avLst/>
          </a:prstGeom>
        </p:spPr>
      </p:pic>
      <p:sp>
        <p:nvSpPr>
          <p:cNvPr id="7" name="Rectangle 3">
            <a:extLst>
              <a:ext uri="{FF2B5EF4-FFF2-40B4-BE49-F238E27FC236}">
                <a16:creationId xmlns:a16="http://schemas.microsoft.com/office/drawing/2014/main" id="{1ADC4928-7B77-167B-1842-F92FFA9603BC}"/>
              </a:ext>
            </a:extLst>
          </p:cNvPr>
          <p:cNvSpPr txBox="1">
            <a:spLocks noChangeArrowheads="1"/>
          </p:cNvSpPr>
          <p:nvPr/>
        </p:nvSpPr>
        <p:spPr bwMode="auto">
          <a:xfrm>
            <a:off x="616060" y="4293096"/>
            <a:ext cx="7988388"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2200" dirty="0"/>
              <a:t>The fact that these seals were sold in post offices for a penny – the same as the going rate for postcards – and were called at first ‘Christmas stamps,’ probably created some confusion. Often mail was posted only with a seal.  Being the Christmas season, postal employees were either too busy to notice, or tolerant enough of this new idea to let them slide through.</a:t>
            </a:r>
          </a:p>
        </p:txBody>
      </p:sp>
      <p:graphicFrame>
        <p:nvGraphicFramePr>
          <p:cNvPr id="2" name="Object 1">
            <a:extLst>
              <a:ext uri="{FF2B5EF4-FFF2-40B4-BE49-F238E27FC236}">
                <a16:creationId xmlns:a16="http://schemas.microsoft.com/office/drawing/2014/main" id="{DAA578D9-0E91-EAB3-7F57-AE681413B55B}"/>
              </a:ext>
            </a:extLst>
          </p:cNvPr>
          <p:cNvGraphicFramePr>
            <a:graphicFrameLocks noChangeAspect="1"/>
          </p:cNvGraphicFramePr>
          <p:nvPr>
            <p:extLst>
              <p:ext uri="{D42A27DB-BD31-4B8C-83A1-F6EECF244321}">
                <p14:modId xmlns:p14="http://schemas.microsoft.com/office/powerpoint/2010/main" val="3688697570"/>
              </p:ext>
            </p:extLst>
          </p:nvPr>
        </p:nvGraphicFramePr>
        <p:xfrm>
          <a:off x="755576" y="2377089"/>
          <a:ext cx="1224136" cy="1916007"/>
        </p:xfrm>
        <a:graphic>
          <a:graphicData uri="http://schemas.openxmlformats.org/presentationml/2006/ole">
            <mc:AlternateContent xmlns:mc="http://schemas.openxmlformats.org/markup-compatibility/2006">
              <mc:Choice xmlns:v="urn:schemas-microsoft-com:vml" Requires="v">
                <p:oleObj r:id="rId3" imgW="2727064" imgH="4268769" progId="">
                  <p:embed/>
                </p:oleObj>
              </mc:Choice>
              <mc:Fallback>
                <p:oleObj r:id="rId3" imgW="2727064" imgH="4268769" progId="">
                  <p:embed/>
                  <p:pic>
                    <p:nvPicPr>
                      <p:cNvPr id="0" name=""/>
                      <p:cNvPicPr/>
                      <p:nvPr/>
                    </p:nvPicPr>
                    <p:blipFill>
                      <a:blip r:embed="rId4"/>
                      <a:stretch>
                        <a:fillRect/>
                      </a:stretch>
                    </p:blipFill>
                    <p:spPr>
                      <a:xfrm>
                        <a:off x="755576" y="2377089"/>
                        <a:ext cx="1224136" cy="1916007"/>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66EBC225-FB1D-7ABA-F203-9BAA4C981C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341" y="2708920"/>
            <a:ext cx="1691273" cy="1656184"/>
          </a:xfrm>
          <a:prstGeom prst="rect">
            <a:avLst/>
          </a:prstGeom>
        </p:spPr>
      </p:pic>
      <p:sp>
        <p:nvSpPr>
          <p:cNvPr id="11" name="TextBox 10">
            <a:extLst>
              <a:ext uri="{FF2B5EF4-FFF2-40B4-BE49-F238E27FC236}">
                <a16:creationId xmlns:a16="http://schemas.microsoft.com/office/drawing/2014/main" id="{865A97F0-F0BC-F8B4-52ED-D0CF23528795}"/>
              </a:ext>
            </a:extLst>
          </p:cNvPr>
          <p:cNvSpPr txBox="1"/>
          <p:nvPr/>
        </p:nvSpPr>
        <p:spPr>
          <a:xfrm>
            <a:off x="2339752" y="4057327"/>
            <a:ext cx="756084" cy="307777"/>
          </a:xfrm>
          <a:prstGeom prst="rect">
            <a:avLst/>
          </a:prstGeom>
          <a:noFill/>
        </p:spPr>
        <p:txBody>
          <a:bodyPr wrap="square" rtlCol="0">
            <a:spAutoFit/>
          </a:bodyPr>
          <a:lstStyle/>
          <a:p>
            <a:r>
              <a:rPr lang="en-US" sz="1400" dirty="0"/>
              <a:t>Type 2</a:t>
            </a:r>
          </a:p>
        </p:txBody>
      </p:sp>
    </p:spTree>
    <p:extLst>
      <p:ext uri="{BB962C8B-B14F-4D97-AF65-F5344CB8AC3E}">
        <p14:creationId xmlns:p14="http://schemas.microsoft.com/office/powerpoint/2010/main" val="486826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80533-8021-A009-9509-36D0AA12AA1A}"/>
            </a:ext>
          </a:extLst>
        </p:cNvPr>
        <p:cNvGrpSpPr/>
        <p:nvPr/>
      </p:nvGrpSpPr>
      <p:grpSpPr>
        <a:xfrm>
          <a:off x="0" y="0"/>
          <a:ext cx="0" cy="0"/>
          <a:chOff x="0" y="0"/>
          <a:chExt cx="0" cy="0"/>
        </a:xfrm>
      </p:grpSpPr>
      <p:sp>
        <p:nvSpPr>
          <p:cNvPr id="106499" name="Rectangle 3">
            <a:extLst>
              <a:ext uri="{FF2B5EF4-FFF2-40B4-BE49-F238E27FC236}">
                <a16:creationId xmlns:a16="http://schemas.microsoft.com/office/drawing/2014/main" id="{8EABABA5-75D5-704C-36DA-E65BD164EA97}"/>
              </a:ext>
            </a:extLst>
          </p:cNvPr>
          <p:cNvSpPr>
            <a:spLocks noGrp="1" noChangeArrowheads="1"/>
          </p:cNvSpPr>
          <p:nvPr>
            <p:ph type="body" idx="1"/>
          </p:nvPr>
        </p:nvSpPr>
        <p:spPr>
          <a:xfrm>
            <a:off x="488156" y="476672"/>
            <a:ext cx="8116292" cy="5904656"/>
          </a:xfrm>
        </p:spPr>
        <p:txBody>
          <a:bodyPr/>
          <a:lstStyle/>
          <a:p>
            <a:pPr marL="0" indent="0">
              <a:buNone/>
            </a:pPr>
            <a:r>
              <a:rPr lang="en-US" sz="2200" dirty="0"/>
              <a:t>An amusing scenario showed up on a card mailed to a book club in New Jersey.  John Terzian in San Francisco stuck a strip of three 1972 seals on his selection card, which was caught and assessed 8¢ postage due to the club.</a:t>
            </a:r>
          </a:p>
        </p:txBody>
      </p:sp>
      <p:graphicFrame>
        <p:nvGraphicFramePr>
          <p:cNvPr id="2" name="Object 1">
            <a:extLst>
              <a:ext uri="{FF2B5EF4-FFF2-40B4-BE49-F238E27FC236}">
                <a16:creationId xmlns:a16="http://schemas.microsoft.com/office/drawing/2014/main" id="{A2CDDA38-B040-B0FD-9FE1-2BD4EB33EED5}"/>
              </a:ext>
            </a:extLst>
          </p:cNvPr>
          <p:cNvGraphicFramePr>
            <a:graphicFrameLocks noChangeAspect="1"/>
          </p:cNvGraphicFramePr>
          <p:nvPr>
            <p:extLst>
              <p:ext uri="{D42A27DB-BD31-4B8C-83A1-F6EECF244321}">
                <p14:modId xmlns:p14="http://schemas.microsoft.com/office/powerpoint/2010/main" val="2595760127"/>
              </p:ext>
            </p:extLst>
          </p:nvPr>
        </p:nvGraphicFramePr>
        <p:xfrm>
          <a:off x="3162902" y="1916832"/>
          <a:ext cx="5296249" cy="2732257"/>
        </p:xfrm>
        <a:graphic>
          <a:graphicData uri="http://schemas.openxmlformats.org/presentationml/2006/ole">
            <mc:AlternateContent xmlns:mc="http://schemas.openxmlformats.org/markup-compatibility/2006">
              <mc:Choice xmlns:v="urn:schemas-microsoft-com:vml" Requires="v">
                <p:oleObj r:id="rId2" imgW="10114878" imgH="5217459" progId="">
                  <p:embed/>
                </p:oleObj>
              </mc:Choice>
              <mc:Fallback>
                <p:oleObj r:id="rId2" imgW="10114878" imgH="5217459" progId="">
                  <p:embed/>
                  <p:pic>
                    <p:nvPicPr>
                      <p:cNvPr id="0" name=""/>
                      <p:cNvPicPr/>
                      <p:nvPr/>
                    </p:nvPicPr>
                    <p:blipFill>
                      <a:blip r:embed="rId3"/>
                      <a:stretch>
                        <a:fillRect/>
                      </a:stretch>
                    </p:blipFill>
                    <p:spPr>
                      <a:xfrm>
                        <a:off x="3162902" y="1916832"/>
                        <a:ext cx="5296249" cy="2732257"/>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DD85EB97-5B2A-ADB5-A659-0382A25140B7}"/>
              </a:ext>
            </a:extLst>
          </p:cNvPr>
          <p:cNvPicPr>
            <a:picLocks noChangeAspect="1"/>
          </p:cNvPicPr>
          <p:nvPr/>
        </p:nvPicPr>
        <p:blipFill>
          <a:blip r:embed="rId4"/>
          <a:stretch>
            <a:fillRect/>
          </a:stretch>
        </p:blipFill>
        <p:spPr>
          <a:xfrm>
            <a:off x="684849" y="3582167"/>
            <a:ext cx="5111287" cy="2579090"/>
          </a:xfrm>
          <a:prstGeom prst="rect">
            <a:avLst/>
          </a:prstGeom>
        </p:spPr>
      </p:pic>
    </p:spTree>
    <p:extLst>
      <p:ext uri="{BB962C8B-B14F-4D97-AF65-F5344CB8AC3E}">
        <p14:creationId xmlns:p14="http://schemas.microsoft.com/office/powerpoint/2010/main" val="32729044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5B8F4-4BF6-9CE4-B812-7D22F5E540B6}"/>
            </a:ext>
          </a:extLst>
        </p:cNvPr>
        <p:cNvGrpSpPr/>
        <p:nvPr/>
      </p:nvGrpSpPr>
      <p:grpSpPr>
        <a:xfrm>
          <a:off x="0" y="0"/>
          <a:ext cx="0" cy="0"/>
          <a:chOff x="0" y="0"/>
          <a:chExt cx="0" cy="0"/>
        </a:xfrm>
      </p:grpSpPr>
      <p:sp>
        <p:nvSpPr>
          <p:cNvPr id="106499" name="Rectangle 3">
            <a:extLst>
              <a:ext uri="{FF2B5EF4-FFF2-40B4-BE49-F238E27FC236}">
                <a16:creationId xmlns:a16="http://schemas.microsoft.com/office/drawing/2014/main" id="{A16B7F23-93B1-0A01-65A5-F0EFCDE3411E}"/>
              </a:ext>
            </a:extLst>
          </p:cNvPr>
          <p:cNvSpPr>
            <a:spLocks noGrp="1" noChangeArrowheads="1"/>
          </p:cNvSpPr>
          <p:nvPr>
            <p:ph type="body" idx="1"/>
          </p:nvPr>
        </p:nvSpPr>
        <p:spPr>
          <a:xfrm>
            <a:off x="488156" y="476672"/>
            <a:ext cx="8116292" cy="5904656"/>
          </a:xfrm>
        </p:spPr>
        <p:txBody>
          <a:bodyPr/>
          <a:lstStyle/>
          <a:p>
            <a:pPr marL="0" indent="0">
              <a:buNone/>
            </a:pPr>
            <a:r>
              <a:rPr lang="en-US" sz="2200" dirty="0"/>
              <a:t>A single S&amp;H Green stamp, by chance the color of the 1¢ stamp of the day, and a 3-cent Liberty stamp does not equal 4¢, the letter rate in 1959.  The post office noticed and rubber-stamped “Postage Due 1 Cent.” on the cover twice in purple ink.</a:t>
            </a:r>
          </a:p>
          <a:p>
            <a:pPr marL="0" indent="0">
              <a:buNone/>
            </a:pPr>
            <a:r>
              <a:rPr lang="en-US" sz="2200" dirty="0"/>
              <a:t>	</a:t>
            </a:r>
          </a:p>
        </p:txBody>
      </p:sp>
      <p:graphicFrame>
        <p:nvGraphicFramePr>
          <p:cNvPr id="2" name="Object 1">
            <a:extLst>
              <a:ext uri="{FF2B5EF4-FFF2-40B4-BE49-F238E27FC236}">
                <a16:creationId xmlns:a16="http://schemas.microsoft.com/office/drawing/2014/main" id="{D14F39CD-1319-28B7-A35C-797E2C108CFA}"/>
              </a:ext>
            </a:extLst>
          </p:cNvPr>
          <p:cNvGraphicFramePr>
            <a:graphicFrameLocks noChangeAspect="1"/>
          </p:cNvGraphicFramePr>
          <p:nvPr>
            <p:extLst>
              <p:ext uri="{D42A27DB-BD31-4B8C-83A1-F6EECF244321}">
                <p14:modId xmlns:p14="http://schemas.microsoft.com/office/powerpoint/2010/main" val="293903011"/>
              </p:ext>
            </p:extLst>
          </p:nvPr>
        </p:nvGraphicFramePr>
        <p:xfrm>
          <a:off x="755576" y="2017104"/>
          <a:ext cx="7632848" cy="4162463"/>
        </p:xfrm>
        <a:graphic>
          <a:graphicData uri="http://schemas.openxmlformats.org/presentationml/2006/ole">
            <mc:AlternateContent xmlns:mc="http://schemas.openxmlformats.org/markup-compatibility/2006">
              <mc:Choice xmlns:v="urn:schemas-microsoft-com:vml" Requires="v">
                <p:oleObj r:id="rId2" imgW="9392771" imgH="5123329" progId="">
                  <p:embed/>
                </p:oleObj>
              </mc:Choice>
              <mc:Fallback>
                <p:oleObj r:id="rId2" imgW="9392771" imgH="5123329" progId="">
                  <p:embed/>
                  <p:pic>
                    <p:nvPicPr>
                      <p:cNvPr id="0" name=""/>
                      <p:cNvPicPr/>
                      <p:nvPr/>
                    </p:nvPicPr>
                    <p:blipFill>
                      <a:blip r:embed="rId3"/>
                      <a:stretch>
                        <a:fillRect/>
                      </a:stretch>
                    </p:blipFill>
                    <p:spPr>
                      <a:xfrm>
                        <a:off x="755576" y="2017104"/>
                        <a:ext cx="7632848" cy="4162463"/>
                      </a:xfrm>
                      <a:prstGeom prst="rect">
                        <a:avLst/>
                      </a:prstGeom>
                    </p:spPr>
                  </p:pic>
                </p:oleObj>
              </mc:Fallback>
            </mc:AlternateContent>
          </a:graphicData>
        </a:graphic>
      </p:graphicFrame>
    </p:spTree>
    <p:extLst>
      <p:ext uri="{BB962C8B-B14F-4D97-AF65-F5344CB8AC3E}">
        <p14:creationId xmlns:p14="http://schemas.microsoft.com/office/powerpoint/2010/main" val="23754920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2633A-8FF2-3CEC-C552-C264F621F51B}"/>
            </a:ext>
          </a:extLst>
        </p:cNvPr>
        <p:cNvGrpSpPr/>
        <p:nvPr/>
      </p:nvGrpSpPr>
      <p:grpSpPr>
        <a:xfrm>
          <a:off x="0" y="0"/>
          <a:ext cx="0" cy="0"/>
          <a:chOff x="0" y="0"/>
          <a:chExt cx="0" cy="0"/>
        </a:xfrm>
      </p:grpSpPr>
      <p:sp>
        <p:nvSpPr>
          <p:cNvPr id="106499" name="Rectangle 3">
            <a:extLst>
              <a:ext uri="{FF2B5EF4-FFF2-40B4-BE49-F238E27FC236}">
                <a16:creationId xmlns:a16="http://schemas.microsoft.com/office/drawing/2014/main" id="{4897C2EE-F5CB-1EEC-7647-BF4BB7FD5A4C}"/>
              </a:ext>
            </a:extLst>
          </p:cNvPr>
          <p:cNvSpPr>
            <a:spLocks noGrp="1" noChangeArrowheads="1"/>
          </p:cNvSpPr>
          <p:nvPr>
            <p:ph type="body" idx="1"/>
          </p:nvPr>
        </p:nvSpPr>
        <p:spPr>
          <a:xfrm>
            <a:off x="488156" y="476672"/>
            <a:ext cx="8116292" cy="5904656"/>
          </a:xfrm>
        </p:spPr>
        <p:txBody>
          <a:bodyPr/>
          <a:lstStyle/>
          <a:p>
            <a:pPr marL="0" indent="0">
              <a:buNone/>
            </a:pPr>
            <a:r>
              <a:rPr lang="en-US" sz="2200" dirty="0"/>
              <a:t>When this stamp dealer couple moved, they sent out 500 change of address letters.  Each one was to get a 1-cent stamp, a 32-cent stamp and an American Lung Association spring seal.  They missed the 32-cent stamp on this one and it was returned. </a:t>
            </a:r>
          </a:p>
        </p:txBody>
      </p:sp>
      <p:graphicFrame>
        <p:nvGraphicFramePr>
          <p:cNvPr id="2" name="Object 1">
            <a:extLst>
              <a:ext uri="{FF2B5EF4-FFF2-40B4-BE49-F238E27FC236}">
                <a16:creationId xmlns:a16="http://schemas.microsoft.com/office/drawing/2014/main" id="{5365A643-DB5D-7A4A-5FA1-A1606EFF2448}"/>
              </a:ext>
            </a:extLst>
          </p:cNvPr>
          <p:cNvGraphicFramePr>
            <a:graphicFrameLocks noChangeAspect="1"/>
          </p:cNvGraphicFramePr>
          <p:nvPr>
            <p:extLst>
              <p:ext uri="{D42A27DB-BD31-4B8C-83A1-F6EECF244321}">
                <p14:modId xmlns:p14="http://schemas.microsoft.com/office/powerpoint/2010/main" val="790796290"/>
              </p:ext>
            </p:extLst>
          </p:nvPr>
        </p:nvGraphicFramePr>
        <p:xfrm>
          <a:off x="755576" y="2060848"/>
          <a:ext cx="7632848" cy="4125195"/>
        </p:xfrm>
        <a:graphic>
          <a:graphicData uri="http://schemas.openxmlformats.org/presentationml/2006/ole">
            <mc:AlternateContent xmlns:mc="http://schemas.openxmlformats.org/markup-compatibility/2006">
              <mc:Choice xmlns:v="urn:schemas-microsoft-com:vml" Requires="v">
                <p:oleObj r:id="rId2" imgW="9355791" imgH="5170058" progId="">
                  <p:embed/>
                </p:oleObj>
              </mc:Choice>
              <mc:Fallback>
                <p:oleObj r:id="rId2" imgW="9355791" imgH="5170058" progId="">
                  <p:embed/>
                  <p:pic>
                    <p:nvPicPr>
                      <p:cNvPr id="0" name=""/>
                      <p:cNvPicPr/>
                      <p:nvPr/>
                    </p:nvPicPr>
                    <p:blipFill>
                      <a:blip r:embed="rId3"/>
                      <a:stretch>
                        <a:fillRect/>
                      </a:stretch>
                    </p:blipFill>
                    <p:spPr>
                      <a:xfrm>
                        <a:off x="755576" y="2060848"/>
                        <a:ext cx="7632848" cy="4125195"/>
                      </a:xfrm>
                      <a:prstGeom prst="rect">
                        <a:avLst/>
                      </a:prstGeom>
                    </p:spPr>
                  </p:pic>
                </p:oleObj>
              </mc:Fallback>
            </mc:AlternateContent>
          </a:graphicData>
        </a:graphic>
      </p:graphicFrame>
    </p:spTree>
    <p:extLst>
      <p:ext uri="{BB962C8B-B14F-4D97-AF65-F5344CB8AC3E}">
        <p14:creationId xmlns:p14="http://schemas.microsoft.com/office/powerpoint/2010/main" val="2633597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E3B85-6CA0-E1A0-A554-7ECEBD3FD3FC}"/>
            </a:ext>
          </a:extLst>
        </p:cNvPr>
        <p:cNvGrpSpPr/>
        <p:nvPr/>
      </p:nvGrpSpPr>
      <p:grpSpPr>
        <a:xfrm>
          <a:off x="0" y="0"/>
          <a:ext cx="0" cy="0"/>
          <a:chOff x="0" y="0"/>
          <a:chExt cx="0" cy="0"/>
        </a:xfrm>
      </p:grpSpPr>
      <p:sp>
        <p:nvSpPr>
          <p:cNvPr id="106499" name="Rectangle 3">
            <a:extLst>
              <a:ext uri="{FF2B5EF4-FFF2-40B4-BE49-F238E27FC236}">
                <a16:creationId xmlns:a16="http://schemas.microsoft.com/office/drawing/2014/main" id="{795B84D6-2A0A-31EE-6140-3177CE71DF28}"/>
              </a:ext>
            </a:extLst>
          </p:cNvPr>
          <p:cNvSpPr>
            <a:spLocks noGrp="1" noChangeArrowheads="1"/>
          </p:cNvSpPr>
          <p:nvPr>
            <p:ph type="body" idx="1"/>
          </p:nvPr>
        </p:nvSpPr>
        <p:spPr>
          <a:xfrm>
            <a:off x="488156" y="476672"/>
            <a:ext cx="8116292" cy="5904656"/>
          </a:xfrm>
        </p:spPr>
        <p:txBody>
          <a:bodyPr/>
          <a:lstStyle/>
          <a:p>
            <a:pPr marL="0" indent="0">
              <a:buNone/>
            </a:pPr>
            <a:r>
              <a:rPr lang="en-US" sz="2200" dirty="0"/>
              <a:t>Of course, there's a brief miscellaneous category!  The Christmas Seals and Charity Stamp Society was founded in 1931, so we have a hand-back cover with a 1931 seal cancelled from Santa Claus, Indiana on an official organization envelope.</a:t>
            </a:r>
          </a:p>
        </p:txBody>
      </p:sp>
      <p:graphicFrame>
        <p:nvGraphicFramePr>
          <p:cNvPr id="3" name="Object 2">
            <a:extLst>
              <a:ext uri="{FF2B5EF4-FFF2-40B4-BE49-F238E27FC236}">
                <a16:creationId xmlns:a16="http://schemas.microsoft.com/office/drawing/2014/main" id="{CC5C0C0F-71A2-8F9B-A3E0-43AE024E2B77}"/>
              </a:ext>
            </a:extLst>
          </p:cNvPr>
          <p:cNvGraphicFramePr>
            <a:graphicFrameLocks noChangeAspect="1"/>
          </p:cNvGraphicFramePr>
          <p:nvPr>
            <p:extLst>
              <p:ext uri="{D42A27DB-BD31-4B8C-83A1-F6EECF244321}">
                <p14:modId xmlns:p14="http://schemas.microsoft.com/office/powerpoint/2010/main" val="3066350405"/>
              </p:ext>
            </p:extLst>
          </p:nvPr>
        </p:nvGraphicFramePr>
        <p:xfrm>
          <a:off x="755575" y="2132856"/>
          <a:ext cx="7609139" cy="4032448"/>
        </p:xfrm>
        <a:graphic>
          <a:graphicData uri="http://schemas.openxmlformats.org/presentationml/2006/ole">
            <mc:AlternateContent xmlns:mc="http://schemas.openxmlformats.org/markup-compatibility/2006">
              <mc:Choice xmlns:v="urn:schemas-microsoft-com:vml" Requires="v">
                <p:oleObj r:id="rId2" imgW="9510096" imgH="5039621" progId="">
                  <p:embed/>
                </p:oleObj>
              </mc:Choice>
              <mc:Fallback>
                <p:oleObj r:id="rId2" imgW="9510096" imgH="5039621" progId="">
                  <p:embed/>
                  <p:pic>
                    <p:nvPicPr>
                      <p:cNvPr id="0" name=""/>
                      <p:cNvPicPr/>
                      <p:nvPr/>
                    </p:nvPicPr>
                    <p:blipFill>
                      <a:blip r:embed="rId3"/>
                      <a:stretch>
                        <a:fillRect/>
                      </a:stretch>
                    </p:blipFill>
                    <p:spPr>
                      <a:xfrm>
                        <a:off x="755575" y="2132856"/>
                        <a:ext cx="7609139" cy="403244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815A7193-CF79-F50E-C1A3-48299F27C0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592" y="3573016"/>
            <a:ext cx="3143250" cy="2457450"/>
          </a:xfrm>
          <a:prstGeom prst="rect">
            <a:avLst/>
          </a:prstGeom>
        </p:spPr>
      </p:pic>
    </p:spTree>
    <p:extLst>
      <p:ext uri="{BB962C8B-B14F-4D97-AF65-F5344CB8AC3E}">
        <p14:creationId xmlns:p14="http://schemas.microsoft.com/office/powerpoint/2010/main" val="3606713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506C4-1D26-C410-7071-53C1D648C5C4}"/>
            </a:ext>
          </a:extLst>
        </p:cNvPr>
        <p:cNvGrpSpPr/>
        <p:nvPr/>
      </p:nvGrpSpPr>
      <p:grpSpPr>
        <a:xfrm>
          <a:off x="0" y="0"/>
          <a:ext cx="0" cy="0"/>
          <a:chOff x="0" y="0"/>
          <a:chExt cx="0" cy="0"/>
        </a:xfrm>
      </p:grpSpPr>
      <p:sp>
        <p:nvSpPr>
          <p:cNvPr id="106499" name="Rectangle 3">
            <a:extLst>
              <a:ext uri="{FF2B5EF4-FFF2-40B4-BE49-F238E27FC236}">
                <a16:creationId xmlns:a16="http://schemas.microsoft.com/office/drawing/2014/main" id="{1BF5BB75-18A7-7757-89BA-02672342601A}"/>
              </a:ext>
            </a:extLst>
          </p:cNvPr>
          <p:cNvSpPr>
            <a:spLocks noGrp="1" noChangeArrowheads="1"/>
          </p:cNvSpPr>
          <p:nvPr>
            <p:ph type="body" idx="1"/>
          </p:nvPr>
        </p:nvSpPr>
        <p:spPr>
          <a:xfrm>
            <a:off x="488156" y="476672"/>
            <a:ext cx="8116292" cy="5904656"/>
          </a:xfrm>
        </p:spPr>
        <p:txBody>
          <a:bodyPr/>
          <a:lstStyle/>
          <a:p>
            <a:pPr marL="0" indent="0">
              <a:buNone/>
            </a:pPr>
            <a:r>
              <a:rPr lang="en-US" sz="2200" dirty="0"/>
              <a:t>How about this multi-stamped envelope posted in 1965 with an assortment of seals and stamps to end the program?  Seals dated 1928-1955 are here along with a combination of 16 cents postage, sent to our friend Jerry Greene.  Remember him????</a:t>
            </a:r>
          </a:p>
          <a:p>
            <a:pPr marL="0" indent="0">
              <a:buNone/>
            </a:pPr>
            <a:endParaRPr lang="en-US" sz="2200" dirty="0"/>
          </a:p>
          <a:p>
            <a:pPr marL="0" indent="0">
              <a:buNone/>
            </a:pPr>
            <a:endParaRPr lang="en-US" sz="2200" dirty="0"/>
          </a:p>
        </p:txBody>
      </p:sp>
      <p:pic>
        <p:nvPicPr>
          <p:cNvPr id="5" name="Picture 4">
            <a:extLst>
              <a:ext uri="{FF2B5EF4-FFF2-40B4-BE49-F238E27FC236}">
                <a16:creationId xmlns:a16="http://schemas.microsoft.com/office/drawing/2014/main" id="{166744CB-FD8A-F0D1-F9E6-E0959E6D7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 y="1955914"/>
            <a:ext cx="7696200" cy="4391025"/>
          </a:xfrm>
          <a:prstGeom prst="rect">
            <a:avLst/>
          </a:prstGeom>
        </p:spPr>
      </p:pic>
    </p:spTree>
    <p:extLst>
      <p:ext uri="{BB962C8B-B14F-4D97-AF65-F5344CB8AC3E}">
        <p14:creationId xmlns:p14="http://schemas.microsoft.com/office/powerpoint/2010/main" val="106902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82E3B-4DA3-0651-C4B6-1117FD0FCB54}"/>
            </a:ext>
          </a:extLst>
        </p:cNvPr>
        <p:cNvGrpSpPr/>
        <p:nvPr/>
      </p:nvGrpSpPr>
      <p:grpSpPr>
        <a:xfrm>
          <a:off x="0" y="0"/>
          <a:ext cx="0" cy="0"/>
          <a:chOff x="0" y="0"/>
          <a:chExt cx="0" cy="0"/>
        </a:xfrm>
      </p:grpSpPr>
      <p:sp>
        <p:nvSpPr>
          <p:cNvPr id="106499" name="Rectangle 3">
            <a:extLst>
              <a:ext uri="{FF2B5EF4-FFF2-40B4-BE49-F238E27FC236}">
                <a16:creationId xmlns:a16="http://schemas.microsoft.com/office/drawing/2014/main" id="{B71950EC-EDC9-6FEF-A687-55925DDF20BD}"/>
              </a:ext>
            </a:extLst>
          </p:cNvPr>
          <p:cNvSpPr>
            <a:spLocks noGrp="1" noChangeArrowheads="1"/>
          </p:cNvSpPr>
          <p:nvPr>
            <p:ph type="body" idx="1"/>
          </p:nvPr>
        </p:nvSpPr>
        <p:spPr>
          <a:xfrm>
            <a:off x="488156" y="476672"/>
            <a:ext cx="8116292" cy="5904656"/>
          </a:xfrm>
        </p:spPr>
        <p:txBody>
          <a:bodyPr/>
          <a:lstStyle/>
          <a:p>
            <a:pPr marL="0" indent="0" algn="ctr">
              <a:buNone/>
            </a:pPr>
            <a:endParaRPr lang="en-US" sz="1000" dirty="0"/>
          </a:p>
          <a:p>
            <a:pPr marL="0" indent="0" algn="ctr">
              <a:buNone/>
            </a:pPr>
            <a:r>
              <a:rPr lang="en-US" sz="4800" dirty="0"/>
              <a:t>Thanks for watching!</a:t>
            </a:r>
          </a:p>
        </p:txBody>
      </p:sp>
      <p:graphicFrame>
        <p:nvGraphicFramePr>
          <p:cNvPr id="2" name="Object 1">
            <a:extLst>
              <a:ext uri="{FF2B5EF4-FFF2-40B4-BE49-F238E27FC236}">
                <a16:creationId xmlns:a16="http://schemas.microsoft.com/office/drawing/2014/main" id="{3E0502FA-A7C5-5E8A-40F4-55A43D55A86F}"/>
              </a:ext>
            </a:extLst>
          </p:cNvPr>
          <p:cNvGraphicFramePr>
            <a:graphicFrameLocks noChangeAspect="1"/>
          </p:cNvGraphicFramePr>
          <p:nvPr>
            <p:extLst>
              <p:ext uri="{D42A27DB-BD31-4B8C-83A1-F6EECF244321}">
                <p14:modId xmlns:p14="http://schemas.microsoft.com/office/powerpoint/2010/main" val="3722035932"/>
              </p:ext>
            </p:extLst>
          </p:nvPr>
        </p:nvGraphicFramePr>
        <p:xfrm>
          <a:off x="791580" y="1772816"/>
          <a:ext cx="7560840" cy="4215561"/>
        </p:xfrm>
        <a:graphic>
          <a:graphicData uri="http://schemas.openxmlformats.org/presentationml/2006/ole">
            <mc:AlternateContent xmlns:mc="http://schemas.openxmlformats.org/markup-compatibility/2006">
              <mc:Choice xmlns:v="urn:schemas-microsoft-com:vml" Requires="v">
                <p:oleObj r:id="rId2" imgW="9166188" imgH="5110555" progId="">
                  <p:embed/>
                </p:oleObj>
              </mc:Choice>
              <mc:Fallback>
                <p:oleObj r:id="rId2" imgW="9166188" imgH="5110555" progId="">
                  <p:embed/>
                  <p:pic>
                    <p:nvPicPr>
                      <p:cNvPr id="0" name=""/>
                      <p:cNvPicPr/>
                      <p:nvPr/>
                    </p:nvPicPr>
                    <p:blipFill>
                      <a:blip r:embed="rId3"/>
                      <a:stretch>
                        <a:fillRect/>
                      </a:stretch>
                    </p:blipFill>
                    <p:spPr>
                      <a:xfrm>
                        <a:off x="791580" y="1772816"/>
                        <a:ext cx="7560840" cy="4215561"/>
                      </a:xfrm>
                      <a:prstGeom prst="rect">
                        <a:avLst/>
                      </a:prstGeom>
                    </p:spPr>
                  </p:pic>
                </p:oleObj>
              </mc:Fallback>
            </mc:AlternateContent>
          </a:graphicData>
        </a:graphic>
      </p:graphicFrame>
    </p:spTree>
    <p:extLst>
      <p:ext uri="{BB962C8B-B14F-4D97-AF65-F5344CB8AC3E}">
        <p14:creationId xmlns:p14="http://schemas.microsoft.com/office/powerpoint/2010/main" val="3906809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84F6A-C8E7-9291-23A3-A4AC9D923287}"/>
            </a:ext>
          </a:extLst>
        </p:cNvPr>
        <p:cNvGrpSpPr/>
        <p:nvPr/>
      </p:nvGrpSpPr>
      <p:grpSpPr>
        <a:xfrm>
          <a:off x="0" y="0"/>
          <a:ext cx="0" cy="0"/>
          <a:chOff x="0" y="0"/>
          <a:chExt cx="0" cy="0"/>
        </a:xfrm>
      </p:grpSpPr>
      <p:sp>
        <p:nvSpPr>
          <p:cNvPr id="106499" name="Rectangle 3">
            <a:extLst>
              <a:ext uri="{FF2B5EF4-FFF2-40B4-BE49-F238E27FC236}">
                <a16:creationId xmlns:a16="http://schemas.microsoft.com/office/drawing/2014/main" id="{76B9FE7C-BFAA-8115-6338-2C1CC2EA9A52}"/>
              </a:ext>
            </a:extLst>
          </p:cNvPr>
          <p:cNvSpPr>
            <a:spLocks noGrp="1" noChangeArrowheads="1"/>
          </p:cNvSpPr>
          <p:nvPr>
            <p:ph type="body" idx="1"/>
          </p:nvPr>
        </p:nvSpPr>
        <p:spPr>
          <a:xfrm>
            <a:off x="488156" y="476672"/>
            <a:ext cx="8116292" cy="5904656"/>
          </a:xfrm>
        </p:spPr>
        <p:txBody>
          <a:bodyPr/>
          <a:lstStyle/>
          <a:p>
            <a:pPr marL="0" indent="0">
              <a:buNone/>
            </a:pPr>
            <a:r>
              <a:rPr lang="en-US" sz="2200" dirty="0"/>
              <a:t>The earliest example we’ve seen of a post card going through the mail with only a seal is this one.  Here a Type I 1907 seal (often called a local seal) serves as the ‘</a:t>
            </a:r>
            <a:r>
              <a:rPr lang="en-US" sz="2200" dirty="0" err="1"/>
              <a:t>stamp’</a:t>
            </a:r>
            <a:r>
              <a:rPr lang="en-US" sz="2200" dirty="0"/>
              <a:t> with a Dec. 24, 1907 postmark.  The fact that it was a local Philadelphia mailing, and posted Christmas eve, probably helped it along. </a:t>
            </a:r>
          </a:p>
        </p:txBody>
      </p:sp>
      <p:graphicFrame>
        <p:nvGraphicFramePr>
          <p:cNvPr id="3" name="Object 2">
            <a:extLst>
              <a:ext uri="{FF2B5EF4-FFF2-40B4-BE49-F238E27FC236}">
                <a16:creationId xmlns:a16="http://schemas.microsoft.com/office/drawing/2014/main" id="{122AD741-CAE4-3F19-B58D-448428502226}"/>
              </a:ext>
            </a:extLst>
          </p:cNvPr>
          <p:cNvGraphicFramePr>
            <a:graphicFrameLocks noChangeAspect="1"/>
          </p:cNvGraphicFramePr>
          <p:nvPr>
            <p:extLst>
              <p:ext uri="{D42A27DB-BD31-4B8C-83A1-F6EECF244321}">
                <p14:modId xmlns:p14="http://schemas.microsoft.com/office/powerpoint/2010/main" val="2306328880"/>
              </p:ext>
            </p:extLst>
          </p:nvPr>
        </p:nvGraphicFramePr>
        <p:xfrm>
          <a:off x="683568" y="2348880"/>
          <a:ext cx="6060321" cy="3816424"/>
        </p:xfrm>
        <a:graphic>
          <a:graphicData uri="http://schemas.openxmlformats.org/presentationml/2006/ole">
            <mc:AlternateContent xmlns:mc="http://schemas.openxmlformats.org/markup-compatibility/2006">
              <mc:Choice xmlns:v="urn:schemas-microsoft-com:vml" Requires="v">
                <p:oleObj r:id="rId2" imgW="7494046" imgH="4719245" progId="">
                  <p:embed/>
                </p:oleObj>
              </mc:Choice>
              <mc:Fallback>
                <p:oleObj r:id="rId2" imgW="7494046" imgH="4719245" progId="">
                  <p:embed/>
                  <p:pic>
                    <p:nvPicPr>
                      <p:cNvPr id="0" name=""/>
                      <p:cNvPicPr/>
                      <p:nvPr/>
                    </p:nvPicPr>
                    <p:blipFill>
                      <a:blip r:embed="rId3"/>
                      <a:stretch>
                        <a:fillRect/>
                      </a:stretch>
                    </p:blipFill>
                    <p:spPr>
                      <a:xfrm>
                        <a:off x="683568" y="2348880"/>
                        <a:ext cx="6060321" cy="3816424"/>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0D878648-1BBF-D834-8D3C-E017F4B3CC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028" y="3140968"/>
            <a:ext cx="1550281" cy="1573535"/>
          </a:xfrm>
          <a:prstGeom prst="rect">
            <a:avLst/>
          </a:prstGeom>
        </p:spPr>
      </p:pic>
      <p:sp>
        <p:nvSpPr>
          <p:cNvPr id="6" name="TextBox 5">
            <a:extLst>
              <a:ext uri="{FF2B5EF4-FFF2-40B4-BE49-F238E27FC236}">
                <a16:creationId xmlns:a16="http://schemas.microsoft.com/office/drawing/2014/main" id="{2E1FF223-1721-1AA7-A511-8772665CC0E1}"/>
              </a:ext>
            </a:extLst>
          </p:cNvPr>
          <p:cNvSpPr txBox="1"/>
          <p:nvPr/>
        </p:nvSpPr>
        <p:spPr>
          <a:xfrm>
            <a:off x="7296126" y="4714503"/>
            <a:ext cx="756084" cy="307777"/>
          </a:xfrm>
          <a:prstGeom prst="rect">
            <a:avLst/>
          </a:prstGeom>
          <a:noFill/>
        </p:spPr>
        <p:txBody>
          <a:bodyPr wrap="square" rtlCol="0">
            <a:spAutoFit/>
          </a:bodyPr>
          <a:lstStyle/>
          <a:p>
            <a:r>
              <a:rPr lang="en-US" sz="1400" dirty="0"/>
              <a:t>Type 1</a:t>
            </a:r>
          </a:p>
        </p:txBody>
      </p:sp>
    </p:spTree>
    <p:extLst>
      <p:ext uri="{BB962C8B-B14F-4D97-AF65-F5344CB8AC3E}">
        <p14:creationId xmlns:p14="http://schemas.microsoft.com/office/powerpoint/2010/main" val="1164244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615C0-2AC7-9F7F-6575-51C93F39C03C}"/>
            </a:ext>
          </a:extLst>
        </p:cNvPr>
        <p:cNvGrpSpPr/>
        <p:nvPr/>
      </p:nvGrpSpPr>
      <p:grpSpPr>
        <a:xfrm>
          <a:off x="0" y="0"/>
          <a:ext cx="0" cy="0"/>
          <a:chOff x="0" y="0"/>
          <a:chExt cx="0" cy="0"/>
        </a:xfrm>
      </p:grpSpPr>
      <p:sp>
        <p:nvSpPr>
          <p:cNvPr id="106499" name="Rectangle 3">
            <a:extLst>
              <a:ext uri="{FF2B5EF4-FFF2-40B4-BE49-F238E27FC236}">
                <a16:creationId xmlns:a16="http://schemas.microsoft.com/office/drawing/2014/main" id="{23D25A76-6A7A-F9E4-DC73-C7C5F6943554}"/>
              </a:ext>
            </a:extLst>
          </p:cNvPr>
          <p:cNvSpPr>
            <a:spLocks noGrp="1" noChangeArrowheads="1"/>
          </p:cNvSpPr>
          <p:nvPr>
            <p:ph type="body" idx="1"/>
          </p:nvPr>
        </p:nvSpPr>
        <p:spPr>
          <a:xfrm>
            <a:off x="520168" y="476672"/>
            <a:ext cx="2139628" cy="5904656"/>
          </a:xfrm>
        </p:spPr>
        <p:txBody>
          <a:bodyPr/>
          <a:lstStyle/>
          <a:p>
            <a:pPr marL="0" indent="0">
              <a:buNone/>
            </a:pPr>
            <a:r>
              <a:rPr lang="en-US" sz="2200" dirty="0"/>
              <a:t>A 1908 seal carried a post card from Baltimore, Maryland. Among early seals that carried the mail is this lower card, a holiday greeting as evidenced by the embossing, posted with a 1909 seal mailed from St. Louis, Missouri.</a:t>
            </a:r>
          </a:p>
        </p:txBody>
      </p:sp>
      <p:graphicFrame>
        <p:nvGraphicFramePr>
          <p:cNvPr id="7" name="Object 6">
            <a:extLst>
              <a:ext uri="{FF2B5EF4-FFF2-40B4-BE49-F238E27FC236}">
                <a16:creationId xmlns:a16="http://schemas.microsoft.com/office/drawing/2014/main" id="{0DB152F4-C0F2-4AF1-2F45-A2B3D4DF44D1}"/>
              </a:ext>
            </a:extLst>
          </p:cNvPr>
          <p:cNvGraphicFramePr>
            <a:graphicFrameLocks noChangeAspect="1"/>
          </p:cNvGraphicFramePr>
          <p:nvPr>
            <p:extLst>
              <p:ext uri="{D42A27DB-BD31-4B8C-83A1-F6EECF244321}">
                <p14:modId xmlns:p14="http://schemas.microsoft.com/office/powerpoint/2010/main" val="2348643257"/>
              </p:ext>
            </p:extLst>
          </p:nvPr>
        </p:nvGraphicFramePr>
        <p:xfrm>
          <a:off x="2872664" y="592240"/>
          <a:ext cx="5611934" cy="3340816"/>
        </p:xfrm>
        <a:graphic>
          <a:graphicData uri="http://schemas.openxmlformats.org/presentationml/2006/ole">
            <mc:AlternateContent xmlns:mc="http://schemas.openxmlformats.org/markup-compatibility/2006">
              <mc:Choice xmlns:v="urn:schemas-microsoft-com:vml" Requires="v">
                <p:oleObj r:id="rId3" imgW="6154046" imgH="3663987" progId="">
                  <p:embed/>
                </p:oleObj>
              </mc:Choice>
              <mc:Fallback>
                <p:oleObj r:id="rId3" imgW="6154046" imgH="3663987" progId="">
                  <p:embed/>
                  <p:pic>
                    <p:nvPicPr>
                      <p:cNvPr id="0" name=""/>
                      <p:cNvPicPr/>
                      <p:nvPr/>
                    </p:nvPicPr>
                    <p:blipFill>
                      <a:blip r:embed="rId4"/>
                      <a:stretch>
                        <a:fillRect/>
                      </a:stretch>
                    </p:blipFill>
                    <p:spPr>
                      <a:xfrm>
                        <a:off x="2872664" y="592240"/>
                        <a:ext cx="5611934" cy="3340816"/>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FE4DD080-92D7-44BF-7106-94CDCC57D1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1800" y="2877233"/>
            <a:ext cx="5712798" cy="3441281"/>
          </a:xfrm>
          <a:prstGeom prst="rect">
            <a:avLst/>
          </a:prstGeom>
        </p:spPr>
      </p:pic>
      <p:pic>
        <p:nvPicPr>
          <p:cNvPr id="11" name="Picture 10">
            <a:extLst>
              <a:ext uri="{FF2B5EF4-FFF2-40B4-BE49-F238E27FC236}">
                <a16:creationId xmlns:a16="http://schemas.microsoft.com/office/drawing/2014/main" id="{BF3AEAAC-CA43-D623-9190-62B0B3CAB6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4272" y="1839784"/>
            <a:ext cx="1878701" cy="1910815"/>
          </a:xfrm>
          <a:prstGeom prst="rect">
            <a:avLst/>
          </a:prstGeom>
        </p:spPr>
      </p:pic>
      <p:pic>
        <p:nvPicPr>
          <p:cNvPr id="13" name="Picture 12">
            <a:extLst>
              <a:ext uri="{FF2B5EF4-FFF2-40B4-BE49-F238E27FC236}">
                <a16:creationId xmlns:a16="http://schemas.microsoft.com/office/drawing/2014/main" id="{A7BF83E2-C153-9631-0371-D9A676CB07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4272" y="3750599"/>
            <a:ext cx="1901011" cy="1888864"/>
          </a:xfrm>
          <a:prstGeom prst="rect">
            <a:avLst/>
          </a:prstGeom>
        </p:spPr>
      </p:pic>
    </p:spTree>
    <p:extLst>
      <p:ext uri="{BB962C8B-B14F-4D97-AF65-F5344CB8AC3E}">
        <p14:creationId xmlns:p14="http://schemas.microsoft.com/office/powerpoint/2010/main" val="1346612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CC293-4BAC-6CF7-5115-4A0C7ABC73DD}"/>
            </a:ext>
          </a:extLst>
        </p:cNvPr>
        <p:cNvGrpSpPr/>
        <p:nvPr/>
      </p:nvGrpSpPr>
      <p:grpSpPr>
        <a:xfrm>
          <a:off x="0" y="0"/>
          <a:ext cx="0" cy="0"/>
          <a:chOff x="0" y="0"/>
          <a:chExt cx="0" cy="0"/>
        </a:xfrm>
      </p:grpSpPr>
      <p:sp>
        <p:nvSpPr>
          <p:cNvPr id="106499" name="Rectangle 3">
            <a:extLst>
              <a:ext uri="{FF2B5EF4-FFF2-40B4-BE49-F238E27FC236}">
                <a16:creationId xmlns:a16="http://schemas.microsoft.com/office/drawing/2014/main" id="{B95F64B4-F6EC-0EED-A4FC-EA522A759DD3}"/>
              </a:ext>
            </a:extLst>
          </p:cNvPr>
          <p:cNvSpPr>
            <a:spLocks noGrp="1" noChangeArrowheads="1"/>
          </p:cNvSpPr>
          <p:nvPr>
            <p:ph type="body" idx="1"/>
          </p:nvPr>
        </p:nvSpPr>
        <p:spPr>
          <a:xfrm>
            <a:off x="488156" y="476672"/>
            <a:ext cx="8116292" cy="5904656"/>
          </a:xfrm>
        </p:spPr>
        <p:txBody>
          <a:bodyPr/>
          <a:lstStyle/>
          <a:p>
            <a:pPr marL="0" indent="0">
              <a:buNone/>
            </a:pPr>
            <a:r>
              <a:rPr lang="en-US" sz="2200" dirty="0"/>
              <a:t>Here is questionable cover with a postmark date of April 16, 1908 cancelling a 1908 seal not issued until November, seven months later.  Clearly the postmark contains an error. </a:t>
            </a:r>
          </a:p>
        </p:txBody>
      </p:sp>
      <p:graphicFrame>
        <p:nvGraphicFramePr>
          <p:cNvPr id="2" name="Object 1">
            <a:extLst>
              <a:ext uri="{FF2B5EF4-FFF2-40B4-BE49-F238E27FC236}">
                <a16:creationId xmlns:a16="http://schemas.microsoft.com/office/drawing/2014/main" id="{B7020EB1-A63D-9095-6305-530D2B8657BF}"/>
              </a:ext>
            </a:extLst>
          </p:cNvPr>
          <p:cNvGraphicFramePr>
            <a:graphicFrameLocks noChangeAspect="1"/>
          </p:cNvGraphicFramePr>
          <p:nvPr>
            <p:extLst>
              <p:ext uri="{D42A27DB-BD31-4B8C-83A1-F6EECF244321}">
                <p14:modId xmlns:p14="http://schemas.microsoft.com/office/powerpoint/2010/main" val="1150775403"/>
              </p:ext>
            </p:extLst>
          </p:nvPr>
        </p:nvGraphicFramePr>
        <p:xfrm>
          <a:off x="756799" y="1700808"/>
          <a:ext cx="7630402" cy="4551866"/>
        </p:xfrm>
        <a:graphic>
          <a:graphicData uri="http://schemas.openxmlformats.org/presentationml/2006/ole">
            <mc:AlternateContent xmlns:mc="http://schemas.openxmlformats.org/markup-compatibility/2006">
              <mc:Choice xmlns:v="urn:schemas-microsoft-com:vml" Requires="v">
                <p:oleObj r:id="rId2" imgW="7992259" imgH="4766646" progId="">
                  <p:embed/>
                </p:oleObj>
              </mc:Choice>
              <mc:Fallback>
                <p:oleObj r:id="rId2" imgW="7992259" imgH="4766646" progId="">
                  <p:embed/>
                  <p:pic>
                    <p:nvPicPr>
                      <p:cNvPr id="0" name=""/>
                      <p:cNvPicPr/>
                      <p:nvPr/>
                    </p:nvPicPr>
                    <p:blipFill>
                      <a:blip r:embed="rId3"/>
                      <a:stretch>
                        <a:fillRect/>
                      </a:stretch>
                    </p:blipFill>
                    <p:spPr>
                      <a:xfrm>
                        <a:off x="756799" y="1700808"/>
                        <a:ext cx="7630402" cy="4551866"/>
                      </a:xfrm>
                      <a:prstGeom prst="rect">
                        <a:avLst/>
                      </a:prstGeom>
                    </p:spPr>
                  </p:pic>
                </p:oleObj>
              </mc:Fallback>
            </mc:AlternateContent>
          </a:graphicData>
        </a:graphic>
      </p:graphicFrame>
    </p:spTree>
    <p:extLst>
      <p:ext uri="{BB962C8B-B14F-4D97-AF65-F5344CB8AC3E}">
        <p14:creationId xmlns:p14="http://schemas.microsoft.com/office/powerpoint/2010/main" val="2843552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C7B29-F85F-ABB8-9DB4-0D064364EA7D}"/>
            </a:ext>
          </a:extLst>
        </p:cNvPr>
        <p:cNvGrpSpPr/>
        <p:nvPr/>
      </p:nvGrpSpPr>
      <p:grpSpPr>
        <a:xfrm>
          <a:off x="0" y="0"/>
          <a:ext cx="0" cy="0"/>
          <a:chOff x="0" y="0"/>
          <a:chExt cx="0" cy="0"/>
        </a:xfrm>
      </p:grpSpPr>
      <p:sp>
        <p:nvSpPr>
          <p:cNvPr id="106499" name="Rectangle 3">
            <a:extLst>
              <a:ext uri="{FF2B5EF4-FFF2-40B4-BE49-F238E27FC236}">
                <a16:creationId xmlns:a16="http://schemas.microsoft.com/office/drawing/2014/main" id="{DDF32DA0-7F32-8289-CDDB-1C365F0A47AB}"/>
              </a:ext>
            </a:extLst>
          </p:cNvPr>
          <p:cNvSpPr>
            <a:spLocks noGrp="1" noChangeArrowheads="1"/>
          </p:cNvSpPr>
          <p:nvPr>
            <p:ph type="body" idx="1"/>
          </p:nvPr>
        </p:nvSpPr>
        <p:spPr>
          <a:xfrm>
            <a:off x="488156" y="476672"/>
            <a:ext cx="8116292" cy="5904656"/>
          </a:xfrm>
        </p:spPr>
        <p:txBody>
          <a:bodyPr/>
          <a:lstStyle/>
          <a:p>
            <a:pPr marL="0" indent="0">
              <a:buNone/>
            </a:pPr>
            <a:r>
              <a:rPr lang="en-US" sz="2200" dirty="0"/>
              <a:t>Here’s a 1912 seal used on a post card. The smudged cancel’s date reads "Jan. 1, 1912.“  The year is wrong, as its wasn’t available until 11 months later.  The postal clerk cancelling it probably wasn’t fully awake at 9 AM on January 1, 1913, maybe from celebrating too much on New Year’s Eve.</a:t>
            </a:r>
          </a:p>
        </p:txBody>
      </p:sp>
      <p:graphicFrame>
        <p:nvGraphicFramePr>
          <p:cNvPr id="2" name="Object 1">
            <a:extLst>
              <a:ext uri="{FF2B5EF4-FFF2-40B4-BE49-F238E27FC236}">
                <a16:creationId xmlns:a16="http://schemas.microsoft.com/office/drawing/2014/main" id="{41CC251A-BACE-0235-12CB-7E804487D105}"/>
              </a:ext>
            </a:extLst>
          </p:cNvPr>
          <p:cNvGraphicFramePr>
            <a:graphicFrameLocks noChangeAspect="1"/>
          </p:cNvGraphicFramePr>
          <p:nvPr>
            <p:extLst>
              <p:ext uri="{D42A27DB-BD31-4B8C-83A1-F6EECF244321}">
                <p14:modId xmlns:p14="http://schemas.microsoft.com/office/powerpoint/2010/main" val="1690011671"/>
              </p:ext>
            </p:extLst>
          </p:nvPr>
        </p:nvGraphicFramePr>
        <p:xfrm>
          <a:off x="755576" y="2348880"/>
          <a:ext cx="6144598" cy="3857976"/>
        </p:xfrm>
        <a:graphic>
          <a:graphicData uri="http://schemas.openxmlformats.org/presentationml/2006/ole">
            <mc:AlternateContent xmlns:mc="http://schemas.openxmlformats.org/markup-compatibility/2006">
              <mc:Choice xmlns:v="urn:schemas-microsoft-com:vml" Requires="v">
                <p:oleObj r:id="rId2" imgW="9367557" imgH="5881407" progId="">
                  <p:embed/>
                </p:oleObj>
              </mc:Choice>
              <mc:Fallback>
                <p:oleObj r:id="rId2" imgW="9367557" imgH="5881407" progId="">
                  <p:embed/>
                  <p:pic>
                    <p:nvPicPr>
                      <p:cNvPr id="0" name=""/>
                      <p:cNvPicPr/>
                      <p:nvPr/>
                    </p:nvPicPr>
                    <p:blipFill>
                      <a:blip r:embed="rId3"/>
                      <a:stretch>
                        <a:fillRect/>
                      </a:stretch>
                    </p:blipFill>
                    <p:spPr>
                      <a:xfrm>
                        <a:off x="755576" y="2348880"/>
                        <a:ext cx="6144598" cy="3857976"/>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87F85A36-2CBD-AC5A-3F91-5A90DA5EA7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6655" y="3521784"/>
            <a:ext cx="1491311" cy="1512168"/>
          </a:xfrm>
          <a:prstGeom prst="rect">
            <a:avLst/>
          </a:prstGeom>
        </p:spPr>
      </p:pic>
    </p:spTree>
    <p:extLst>
      <p:ext uri="{BB962C8B-B14F-4D97-AF65-F5344CB8AC3E}">
        <p14:creationId xmlns:p14="http://schemas.microsoft.com/office/powerpoint/2010/main" val="854833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A10FF-1DCA-864C-9CF2-701B594A3525}"/>
            </a:ext>
          </a:extLst>
        </p:cNvPr>
        <p:cNvGrpSpPr/>
        <p:nvPr/>
      </p:nvGrpSpPr>
      <p:grpSpPr>
        <a:xfrm>
          <a:off x="0" y="0"/>
          <a:ext cx="0" cy="0"/>
          <a:chOff x="0" y="0"/>
          <a:chExt cx="0" cy="0"/>
        </a:xfrm>
      </p:grpSpPr>
      <p:sp>
        <p:nvSpPr>
          <p:cNvPr id="106499" name="Rectangle 3">
            <a:extLst>
              <a:ext uri="{FF2B5EF4-FFF2-40B4-BE49-F238E27FC236}">
                <a16:creationId xmlns:a16="http://schemas.microsoft.com/office/drawing/2014/main" id="{A54F1251-8C58-2EEC-4907-369DB8D75404}"/>
              </a:ext>
            </a:extLst>
          </p:cNvPr>
          <p:cNvSpPr>
            <a:spLocks noGrp="1" noChangeArrowheads="1"/>
          </p:cNvSpPr>
          <p:nvPr>
            <p:ph type="body" idx="1"/>
          </p:nvPr>
        </p:nvSpPr>
        <p:spPr>
          <a:xfrm>
            <a:off x="488156" y="476672"/>
            <a:ext cx="8044284" cy="5904656"/>
          </a:xfrm>
        </p:spPr>
        <p:txBody>
          <a:bodyPr/>
          <a:lstStyle/>
          <a:p>
            <a:pPr marL="0" indent="0">
              <a:buNone/>
            </a:pPr>
            <a:r>
              <a:rPr lang="en-US" sz="2200" dirty="0"/>
              <a:t>I organized all the seal mail covers sent to me into categories. In doing so, I found the post cards and covers revealed plenty of information.  This specialty of philately is called "postal history.“  I call it a lot of fun!  </a:t>
            </a:r>
          </a:p>
          <a:p>
            <a:pPr marL="0" indent="0">
              <a:buNone/>
            </a:pPr>
            <a:endParaRPr lang="en-US" sz="1600" dirty="0"/>
          </a:p>
          <a:p>
            <a:pPr marL="0" indent="0">
              <a:buNone/>
            </a:pPr>
            <a:r>
              <a:rPr lang="en-US" sz="2200" dirty="0"/>
              <a:t>1. Contests</a:t>
            </a:r>
          </a:p>
          <a:p>
            <a:pPr marL="0" indent="0">
              <a:buNone/>
            </a:pPr>
            <a:r>
              <a:rPr lang="en-US" sz="2200" dirty="0"/>
              <a:t>2. Ordinary Mail</a:t>
            </a:r>
          </a:p>
          <a:p>
            <a:pPr marL="0" indent="0">
              <a:buNone/>
            </a:pPr>
            <a:r>
              <a:rPr lang="en-US" sz="2200" dirty="0"/>
              <a:t>3. Business Mail</a:t>
            </a:r>
          </a:p>
          <a:p>
            <a:pPr marL="0" indent="0">
              <a:buNone/>
            </a:pPr>
            <a:r>
              <a:rPr lang="en-US" sz="2200" dirty="0"/>
              <a:t>4. On Purpose?</a:t>
            </a:r>
          </a:p>
          <a:p>
            <a:pPr marL="0" indent="0">
              <a:buNone/>
            </a:pPr>
            <a:r>
              <a:rPr lang="en-US" sz="2200" dirty="0"/>
              <a:t>5. Seals Other Than Christmas</a:t>
            </a:r>
          </a:p>
          <a:p>
            <a:pPr marL="0" indent="0">
              <a:buNone/>
            </a:pPr>
            <a:r>
              <a:rPr lang="en-US" sz="2200" dirty="0"/>
              <a:t>6. Caught</a:t>
            </a:r>
          </a:p>
          <a:p>
            <a:pPr marL="0" indent="0">
              <a:buNone/>
            </a:pPr>
            <a:endParaRPr lang="en-US" sz="1600" dirty="0"/>
          </a:p>
          <a:p>
            <a:pPr marL="0" indent="0">
              <a:buNone/>
            </a:pPr>
            <a:r>
              <a:rPr lang="en-US" sz="2200" dirty="0"/>
              <a:t>The first grouping I termed "Contests."  Maybe they were meant to test the postal clerks' alertness, but a number of covers sent with just seals instead of postage were sent to a surprising number of contests around the country.</a:t>
            </a:r>
          </a:p>
          <a:p>
            <a:pPr marL="0" indent="0">
              <a:buNone/>
            </a:pPr>
            <a:endParaRPr lang="en-US" sz="2200" dirty="0"/>
          </a:p>
        </p:txBody>
      </p:sp>
      <p:pic>
        <p:nvPicPr>
          <p:cNvPr id="2052" name="Picture 4" descr="The Christmas Seal Catalog of U.S. National Christmas Seals, 2014 ed.">
            <a:extLst>
              <a:ext uri="{FF2B5EF4-FFF2-40B4-BE49-F238E27FC236}">
                <a16:creationId xmlns:a16="http://schemas.microsoft.com/office/drawing/2014/main" id="{A7C04364-4ED3-CF40-E537-C4BA771E43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1700808"/>
            <a:ext cx="2405544" cy="3091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56643"/>
      </p:ext>
    </p:extLst>
  </p:cSld>
  <p:clrMapOvr>
    <a:masterClrMapping/>
  </p:clrMapOvr>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6018</TotalTime>
  <Words>2600</Words>
  <Application>Microsoft Office PowerPoint</Application>
  <PresentationFormat>On-screen Show (4:3)</PresentationFormat>
  <Paragraphs>93</Paragraphs>
  <Slides>45</Slides>
  <Notes>1</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0</vt:i4>
      </vt:variant>
      <vt:variant>
        <vt:lpstr>Slide Titles</vt:lpstr>
      </vt:variant>
      <vt:variant>
        <vt:i4>45</vt:i4>
      </vt:variant>
    </vt:vector>
  </HeadingPairs>
  <TitlesOfParts>
    <vt:vector size="48" baseType="lpstr">
      <vt:lpstr>Arial</vt:lpstr>
      <vt:lpstr>Calibri</vt:lpstr>
      <vt:lpstr>Diseño predeterminado</vt:lpstr>
      <vt:lpstr>Seal Mail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Tom Fortunato</cp:lastModifiedBy>
  <cp:revision>774</cp:revision>
  <dcterms:created xsi:type="dcterms:W3CDTF">2010-05-23T14:28:12Z</dcterms:created>
  <dcterms:modified xsi:type="dcterms:W3CDTF">2026-04-25T23:55:17Z</dcterms:modified>
</cp:coreProperties>
</file>