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256" r:id="rId2"/>
    <p:sldId id="257" r:id="rId3"/>
    <p:sldId id="259" r:id="rId4"/>
    <p:sldId id="289" r:id="rId5"/>
    <p:sldId id="279" r:id="rId6"/>
    <p:sldId id="290" r:id="rId7"/>
    <p:sldId id="296" r:id="rId8"/>
    <p:sldId id="297" r:id="rId9"/>
    <p:sldId id="282" r:id="rId10"/>
    <p:sldId id="283" r:id="rId11"/>
    <p:sldId id="278" r:id="rId12"/>
    <p:sldId id="260" r:id="rId13"/>
    <p:sldId id="261" r:id="rId14"/>
    <p:sldId id="274" r:id="rId15"/>
    <p:sldId id="267" r:id="rId16"/>
    <p:sldId id="298" r:id="rId17"/>
    <p:sldId id="262" r:id="rId18"/>
    <p:sldId id="272" r:id="rId19"/>
    <p:sldId id="269" r:id="rId20"/>
    <p:sldId id="270" r:id="rId21"/>
    <p:sldId id="292" r:id="rId22"/>
    <p:sldId id="271" r:id="rId23"/>
    <p:sldId id="286" r:id="rId24"/>
    <p:sldId id="263" r:id="rId25"/>
    <p:sldId id="264" r:id="rId26"/>
    <p:sldId id="268" r:id="rId27"/>
    <p:sldId id="284" r:id="rId28"/>
    <p:sldId id="275" r:id="rId29"/>
    <p:sldId id="299" r:id="rId30"/>
    <p:sldId id="300" r:id="rId31"/>
    <p:sldId id="303" r:id="rId32"/>
    <p:sldId id="277" r:id="rId33"/>
    <p:sldId id="276" r:id="rId34"/>
    <p:sldId id="280" r:id="rId35"/>
    <p:sldId id="266" r:id="rId36"/>
    <p:sldId id="265" r:id="rId37"/>
    <p:sldId id="301" r:id="rId38"/>
    <p:sldId id="291" r:id="rId39"/>
    <p:sldId id="302" r:id="rId40"/>
    <p:sldId id="258" r:id="rId41"/>
    <p:sldId id="288" r:id="rId42"/>
    <p:sldId id="287" r:id="rId43"/>
    <p:sldId id="281" r:id="rId44"/>
    <p:sldId id="285" r:id="rId45"/>
    <p:sldId id="294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87"/>
    <p:restoredTop sz="94740"/>
  </p:normalViewPr>
  <p:slideViewPr>
    <p:cSldViewPr snapToGrid="0">
      <p:cViewPr varScale="1">
        <p:scale>
          <a:sx n="70" d="100"/>
          <a:sy n="70" d="100"/>
        </p:scale>
        <p:origin x="-55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51D585-3E7C-E442-819E-C55CDA102602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D45300-6A4D-F647-A62E-4A018D793B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6625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D45300-6A4D-F647-A62E-4A018D793BE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876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6A6F2B-52F6-E202-BC25-271D773212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DABB2CB-D426-C333-199E-BF2B9A89BC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A5E2F3E-D037-CE08-1CA0-BFACD3640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C7859-6C46-3140-B430-2A53E99E53D3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8C0828F-F511-865F-7E48-B6C6CF539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99A437-778C-215A-45CC-225A5E5A3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245B6-CE66-1C42-85D6-9258F2462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982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97A9DE-F6E3-A627-E551-E62FE068B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6D7AC0E-D0AB-0228-D9E8-7C14179E7B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29E0786-CC85-8A8D-A800-63730F34B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C7859-6C46-3140-B430-2A53E99E53D3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8A7CC5F-B111-2F0C-4021-F7564DA18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39CD465-7BD0-A91D-CD70-66601304F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245B6-CE66-1C42-85D6-9258F2462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366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7A185F1-C3A2-F95F-90C0-DD47C4AF8E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DE02E4-80C7-3FD7-7CBA-6385B97712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1C75DA-1E87-D43D-B3EA-306A8B456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C7859-6C46-3140-B430-2A53E99E53D3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2DDEED3-92DC-813A-4B1D-787BBFA39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0BA8D2A-2519-D71B-5D2C-488954095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245B6-CE66-1C42-85D6-9258F2462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714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DF95D6-C3C1-3E72-BCA7-FCE685D24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835F0C-4F89-77D6-B7CF-230136A18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F41F998-913A-E77F-F0B4-C75B3A1A3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C7859-6C46-3140-B430-2A53E99E53D3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A6E9BA-168E-39AA-E833-F8EA26DCE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168F23-EEC7-7680-5DC2-C6F62A867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245B6-CE66-1C42-85D6-9258F2462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027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272AE6-DB8C-5439-67DE-A0841DFF2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3FE24FA-EB8E-D2ED-4DB1-733ADA0CB6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3C9F074-8212-6A70-5CB7-891F0C413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C7859-6C46-3140-B430-2A53E99E53D3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057EC10-322A-46EF-4949-D7F1BFE35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43D9F28-5841-90C3-1A97-096B07889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245B6-CE66-1C42-85D6-9258F2462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752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D68BD2-A253-5639-7CDA-B61084A68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7054FBE-9495-4CF7-146E-C79E71355A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60603A1-9906-14C7-E249-1976407EBF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185F80C-E3A1-9209-2F4C-D77001074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C7859-6C46-3140-B430-2A53E99E53D3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A0EF44D-1E57-6A6E-87F9-B513DC30D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B0BFAAD-150A-599B-75B2-649100A7F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245B6-CE66-1C42-85D6-9258F2462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959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340CC3-A83F-D982-A16C-D4FB44569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670BADF-ADE3-1490-1A98-A05FB73DDE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1F994D3-33E2-CB4B-841E-403848E1CB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7CB721E-73EC-8DDB-D921-DD10773961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0F18BF3-32B3-FB03-8191-632703E4DC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8596B99-7AD4-05D8-BC1D-3227B0B57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C7859-6C46-3140-B430-2A53E99E53D3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356A586-3B73-72CF-ED02-F92947F01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35AF8DF-29E3-FB11-333A-53F382B71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245B6-CE66-1C42-85D6-9258F2462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955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658E8B-0DCB-F65D-24EB-7ECD0FC42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04933F1-D201-BB04-556C-8D204C25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C7859-6C46-3140-B430-2A53E99E53D3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A9B3D82-31AB-2B21-3FEE-DF2D2BC4F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5891BF0-CAB8-FA3C-EA64-591AAC69A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245B6-CE66-1C42-85D6-9258F2462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78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6E181A2-619C-3CAA-536C-6C4297C79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C7859-6C46-3140-B430-2A53E99E53D3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209FED6-9AFA-6EAF-523D-FB6D6F278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350442A-0A18-4C1B-DFF4-D32B92626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245B6-CE66-1C42-85D6-9258F2462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714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3A84D8-1333-39A6-D896-0506D083A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A7798B4-780B-19E1-4E31-1B1540AD1C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E994CC7-C867-5BFF-4FF1-C71D151119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9ECD10D-F71A-2CED-430C-FE92AE004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C7859-6C46-3140-B430-2A53E99E53D3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E03A492-BF6B-566A-2D6F-99A08AEA2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7C55644-EB86-F77D-1348-7543D882E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245B6-CE66-1C42-85D6-9258F2462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159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4E3218-FC80-0ABA-2E54-55FDB3329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AFD266D-A289-DED6-1145-2ED9B36B05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872E47A-7AA6-C875-B801-2FAD7A1242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92E6F73-283F-E5B9-59BE-46F17172F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C7859-6C46-3140-B430-2A53E99E53D3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D2F6BD6-F4B9-1145-4BB2-0292F3871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8359036-1D10-0408-D568-3DECE5B8B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245B6-CE66-1C42-85D6-9258F2462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302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0567DA0-816E-C9CC-05C4-D172377F2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F56C09A-5B2E-F750-1562-DC115DD19A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C4C34FB-ABC1-6E67-E32A-319A3F8A72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C7859-6C46-3140-B430-2A53E99E53D3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1DD2697-533C-6B4E-E4AE-68DCF1A1A0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4A752D7-2A83-D298-1A75-8AA450D7CD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8245B6-CE66-1C42-85D6-9258F2462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224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2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3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7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21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22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jpg"/><Relationship Id="rId4" Type="http://schemas.openxmlformats.org/officeDocument/2006/relationships/image" Target="../media/image3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23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24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25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26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27.w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30.gif"/><Relationship Id="rId4" Type="http://schemas.openxmlformats.org/officeDocument/2006/relationships/image" Target="../media/image29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31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32.wmf"/><Relationship Id="rId4" Type="http://schemas.openxmlformats.org/officeDocument/2006/relationships/oleObject" Target="../embeddings/oleObject20.bin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.w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36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37.w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39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4" Type="http://schemas.openxmlformats.org/officeDocument/2006/relationships/image" Target="../media/image40.w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4" Type="http://schemas.openxmlformats.org/officeDocument/2006/relationships/image" Target="../media/image42.w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4" Type="http://schemas.openxmlformats.org/officeDocument/2006/relationships/image" Target="../media/image44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4" Type="http://schemas.openxmlformats.org/officeDocument/2006/relationships/image" Target="../media/image45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8.vml"/><Relationship Id="rId4" Type="http://schemas.openxmlformats.org/officeDocument/2006/relationships/image" Target="../media/image46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9.vml"/><Relationship Id="rId4" Type="http://schemas.openxmlformats.org/officeDocument/2006/relationships/image" Target="../media/image47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0.vml"/><Relationship Id="rId4" Type="http://schemas.openxmlformats.org/officeDocument/2006/relationships/image" Target="../media/image48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1.vml"/><Relationship Id="rId4" Type="http://schemas.openxmlformats.org/officeDocument/2006/relationships/image" Target="../media/image49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7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8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9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0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1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2D3B6C-FB6F-94A2-DB05-9B9787552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1111" y="1444977"/>
            <a:ext cx="9426222" cy="1535043"/>
          </a:xfrm>
        </p:spPr>
        <p:txBody>
          <a:bodyPr>
            <a:normAutofit/>
          </a:bodyPr>
          <a:lstStyle/>
          <a:p>
            <a:pPr lvl="0">
              <a:spcBef>
                <a:spcPts val="1000"/>
              </a:spcBef>
            </a:pPr>
            <a:r>
              <a:rPr lang="en-US" sz="5000" dirty="0">
                <a:solidFill>
                  <a:schemeClr val="bg1"/>
                </a:solidFill>
                <a:latin typeface="+mn-lt"/>
                <a:ea typeface="Adobe Fan Heiti Std B" panose="020B0700000000000000" pitchFamily="34" charset="-128"/>
              </a:rPr>
              <a:t>US Presidential Series of 1938</a:t>
            </a:r>
            <a:r>
              <a:rPr lang="en-US" sz="540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/>
            </a:r>
            <a:br>
              <a:rPr lang="en-US" sz="540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</a:br>
            <a:r>
              <a:rPr lang="en-US" sz="3600" dirty="0">
                <a:solidFill>
                  <a:prstClr val="white"/>
                </a:solidFill>
                <a:latin typeface="+mn-lt"/>
                <a:ea typeface="Adobe Fan Heiti Std B" panose="020B0700000000000000" pitchFamily="34" charset="-128"/>
                <a:cs typeface="+mn-cs"/>
              </a:rPr>
              <a:t>Interesting  &amp; Unusual Uses</a:t>
            </a:r>
            <a:endParaRPr lang="en-US" sz="3600" dirty="0">
              <a:solidFill>
                <a:schemeClr val="bg1"/>
              </a:solidFill>
              <a:latin typeface="+mn-lt"/>
              <a:ea typeface="Adobe Fan Heiti Std B" panose="020B0700000000000000" pitchFamily="34" charset="-12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8F0CBEF-F311-43B3-9CCE-CA8A927BF5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38985" y="3683436"/>
            <a:ext cx="3986663" cy="1895022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by Stephen L. Suffet</a:t>
            </a:r>
          </a:p>
          <a:p>
            <a:r>
              <a:rPr lang="en-US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APS No. 106103</a:t>
            </a:r>
          </a:p>
          <a:p>
            <a:r>
              <a:rPr lang="en-US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RPA Member </a:t>
            </a:r>
            <a:r>
              <a:rPr lang="en-US" dirty="0" smtClean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1996-06-L</a:t>
            </a:r>
          </a:p>
          <a:p>
            <a:r>
              <a:rPr lang="en-US" dirty="0" smtClean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Presented on 05/11/23</a:t>
            </a:r>
            <a:endParaRPr lang="en-US" dirty="0" smtClean="0">
              <a:solidFill>
                <a:schemeClr val="bg1"/>
              </a:solidFill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  <a:p>
            <a:endParaRPr lang="en-US" dirty="0">
              <a:solidFill>
                <a:schemeClr val="bg1"/>
              </a:solidFill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006022F-9721-D061-0208-3E55CEE015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7668" y="3836769"/>
            <a:ext cx="1397286" cy="1397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0285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4FB1AB-AE1A-B4AB-2288-4A81D02EF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1½¢ 3</a:t>
            </a:r>
            <a:r>
              <a:rPr lang="en-US" sz="4000" baseline="3000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rd</a:t>
            </a:r>
            <a:r>
              <a:rPr lang="en-US" sz="400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 class bulk rate,</a:t>
            </a:r>
            <a:br>
              <a:rPr lang="en-US" sz="400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</a:br>
            <a:r>
              <a:rPr lang="en-US" sz="400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private precancellation: undated</a:t>
            </a:r>
            <a:r>
              <a:rPr lang="en-US" sz="4000" dirty="0">
                <a:solidFill>
                  <a:schemeClr val="bg1"/>
                </a:solidFill>
              </a:rPr>
              <a:t>.</a:t>
            </a:r>
            <a:r>
              <a:rPr lang="en-US" sz="4000" dirty="0"/>
              <a:t>  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8323009"/>
              </p:ext>
            </p:extLst>
          </p:nvPr>
        </p:nvGraphicFramePr>
        <p:xfrm>
          <a:off x="1939373" y="1690688"/>
          <a:ext cx="8313253" cy="45986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5" r:id="rId3" imgW="9777600" imgH="5409360" progId="">
                  <p:embed/>
                </p:oleObj>
              </mc:Choice>
              <mc:Fallback>
                <p:oleObj r:id="rId3" imgW="9777600" imgH="54093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39373" y="1690688"/>
                        <a:ext cx="8313253" cy="45986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209708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25DF28-0E83-7B45-7A37-00BBFDDEE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4</a:t>
            </a:r>
            <a:r>
              <a:rPr lang="en-US" sz="4000" baseline="3000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th</a:t>
            </a:r>
            <a:r>
              <a:rPr lang="en-US" sz="400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 class book rate, 4¢ for first pound:</a:t>
            </a:r>
            <a:br>
              <a:rPr lang="en-US" sz="400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</a:br>
            <a:r>
              <a:rPr lang="en-US" sz="400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1946 docketing.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7402151"/>
              </p:ext>
            </p:extLst>
          </p:nvPr>
        </p:nvGraphicFramePr>
        <p:xfrm>
          <a:off x="2737203" y="1828902"/>
          <a:ext cx="6717594" cy="45872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9" r:id="rId3" imgW="8850600" imgH="6044400" progId="">
                  <p:embed/>
                </p:oleObj>
              </mc:Choice>
              <mc:Fallback>
                <p:oleObj r:id="rId3" imgW="8850600" imgH="60444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37203" y="1828902"/>
                        <a:ext cx="6717594" cy="45872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513736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016BCD-5D4C-2D25-CE47-9B7551CC5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2¢ merchandise rate to Canada: 1940.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E835435-D4A1-7500-D800-E34EAE056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410" y="1423329"/>
            <a:ext cx="5459896" cy="30711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FBC0DB1-4D63-C0CD-4E69-F0A9D650F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5408" y="2623478"/>
            <a:ext cx="6652592" cy="374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9475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954342-EF13-6CA3-3E49-B6E3C1DC3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70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3¢ PUAS letter rate to the Canary Islands, Spanish Civil War Censorship: </a:t>
            </a:r>
            <a:r>
              <a:rPr lang="en-US" sz="3700" dirty="0" smtClean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1939.</a:t>
            </a:r>
            <a:endParaRPr lang="en-US" sz="3700" dirty="0">
              <a:solidFill>
                <a:schemeClr val="bg1"/>
              </a:solidFill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DD949FA-3AAA-C119-7334-66B45020EC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2007" y="1690688"/>
            <a:ext cx="8007985" cy="449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9335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851CBB-8FAE-F89A-5511-ABE9FC18B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3¢ PUAS letter rate to Brazil,</a:t>
            </a:r>
            <a:br>
              <a:rPr lang="en-US" sz="400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</a:br>
            <a:r>
              <a:rPr lang="en-US" sz="400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NY &amp; Buenos Aires Sea Post usage: 1941.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5722799"/>
              </p:ext>
            </p:extLst>
          </p:nvPr>
        </p:nvGraphicFramePr>
        <p:xfrm>
          <a:off x="2955632" y="1873957"/>
          <a:ext cx="6280735" cy="4564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3" r:id="rId3" imgW="8126640" imgH="5904720" progId="">
                  <p:embed/>
                </p:oleObj>
              </mc:Choice>
              <mc:Fallback>
                <p:oleObj r:id="rId3" imgW="8126640" imgH="59047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55632" y="1873957"/>
                        <a:ext cx="6280735" cy="4564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868505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7E13D4-B10E-64BA-F5BE-635505B54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30¢ total postage, part air mail +</a:t>
            </a:r>
            <a:br>
              <a:rPr lang="en-US" sz="400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</a:br>
            <a:r>
              <a:rPr lang="en-US" sz="400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part surface mail to China via Canada: 1939.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4033" y="1868946"/>
            <a:ext cx="7003933" cy="449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1177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5AAB63-DF62-FDB0-51E3-51073748C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n-lt"/>
                <a:ea typeface="Adobe Fan Heiti Std B" panose="020B0700000000000000" pitchFamily="34" charset="-128"/>
              </a:rPr>
              <a:t>10¢ air mail rate to Newfoundland, flown on last flight before winter suspension of service and rate increase: 1939</a:t>
            </a:r>
            <a:r>
              <a:rPr lang="en-US" sz="360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B35CEBE-0390-42BF-362C-37F3BB8481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285" y="1690688"/>
            <a:ext cx="7959429" cy="446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3985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D7DF72-4F74-E6FE-3362-8DF33B4E6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6¢ wartime military air mail rate,</a:t>
            </a:r>
            <a:br>
              <a:rPr lang="en-US" sz="400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</a:br>
            <a:r>
              <a:rPr lang="en-US" sz="400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CANAL ZONE overprints: 1942.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26DB9EE-0DE7-70F1-5B49-0DCE2AAD1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878" y="1690688"/>
            <a:ext cx="7638244" cy="449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3013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29334B-8564-952A-EA52-95296F1CE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42¢ postage = double 21¢ air mail rate,</a:t>
            </a:r>
            <a:br>
              <a:rPr lang="en-US" sz="360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</a:br>
            <a:r>
              <a:rPr lang="en-US" sz="360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Canal Zone paquebot use to Iceland,</a:t>
            </a:r>
            <a:br>
              <a:rPr lang="en-US" sz="360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</a:br>
            <a:r>
              <a:rPr lang="en-US" sz="360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forwarded to Holland: 1954.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8327968"/>
              </p:ext>
            </p:extLst>
          </p:nvPr>
        </p:nvGraphicFramePr>
        <p:xfrm>
          <a:off x="1855611" y="1964385"/>
          <a:ext cx="8480778" cy="44059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7" r:id="rId3" imgW="11022120" imgH="5726880" progId="">
                  <p:embed/>
                </p:oleObj>
              </mc:Choice>
              <mc:Fallback>
                <p:oleObj r:id="rId3" imgW="11022120" imgH="57268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55611" y="1964385"/>
                        <a:ext cx="8480778" cy="44059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821101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DF073A-ACBC-CA83-A3FA-3D9FE6803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16¢ postage = double 8¢ air mail rate,</a:t>
            </a:r>
            <a:br>
              <a:rPr lang="en-US" sz="400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</a:br>
            <a:r>
              <a:rPr lang="en-US" sz="400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used from Civilian Public Service camp: 1944. 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0190953"/>
              </p:ext>
            </p:extLst>
          </p:nvPr>
        </p:nvGraphicFramePr>
        <p:xfrm>
          <a:off x="953923" y="1847659"/>
          <a:ext cx="10284153" cy="4428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1" r:id="rId3" imgW="11733120" imgH="5053680" progId="">
                  <p:embed/>
                </p:oleObj>
              </mc:Choice>
              <mc:Fallback>
                <p:oleObj r:id="rId3" imgW="11733120" imgH="50536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53923" y="1847659"/>
                        <a:ext cx="10284153" cy="4428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39660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805E29-E0A5-2811-F9CC-6D73A6762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n-lt"/>
                <a:ea typeface="Adobe Fan Heiti Std B" panose="020B0700000000000000" pitchFamily="34" charset="-128"/>
              </a:rPr>
              <a:t>First day of issue: April 25, 1938. 2¢ local letter rate.</a:t>
            </a:r>
            <a:br>
              <a:rPr lang="en-US" sz="3600" dirty="0">
                <a:solidFill>
                  <a:schemeClr val="bg1"/>
                </a:solidFill>
                <a:latin typeface="+mn-lt"/>
                <a:ea typeface="Adobe Fan Heiti Std B" panose="020B0700000000000000" pitchFamily="34" charset="-128"/>
              </a:rPr>
            </a:br>
            <a:r>
              <a:rPr lang="en-US" sz="3600" dirty="0">
                <a:solidFill>
                  <a:schemeClr val="bg1"/>
                </a:solidFill>
                <a:latin typeface="+mn-lt"/>
                <a:ea typeface="Adobe Fan Heiti Std B" panose="020B0700000000000000" pitchFamily="34" charset="-128"/>
              </a:rPr>
              <a:t>Returned to sender. Why? House existed, built 1931.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1383745"/>
              </p:ext>
            </p:extLst>
          </p:nvPr>
        </p:nvGraphicFramePr>
        <p:xfrm>
          <a:off x="838200" y="1937184"/>
          <a:ext cx="6012465" cy="35082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r:id="rId3" imgW="9117360" imgH="5320440" progId="">
                  <p:embed/>
                </p:oleObj>
              </mc:Choice>
              <mc:Fallback>
                <p:oleObj r:id="rId3" imgW="9117360" imgH="53204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38200" y="1937184"/>
                        <a:ext cx="6012465" cy="35082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3804BD6-37D3-C935-BBA4-E560684018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6941" y="2209589"/>
            <a:ext cx="4253716" cy="296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3705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026F79-C284-DA12-085E-A138C467C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98149" cy="1325563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Coil line strip paid 6¢ air mail rate to Mexico,</a:t>
            </a:r>
            <a:br>
              <a:rPr lang="en-US" sz="320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</a:br>
            <a:r>
              <a:rPr lang="en-US" sz="320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35c Mexican stamp paid special delivery fee: 1958.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2280273"/>
              </p:ext>
            </p:extLst>
          </p:nvPr>
        </p:nvGraphicFramePr>
        <p:xfrm>
          <a:off x="1988606" y="1690688"/>
          <a:ext cx="8297335" cy="46167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5" r:id="rId3" imgW="10679040" imgH="5942520" progId="">
                  <p:embed/>
                </p:oleObj>
              </mc:Choice>
              <mc:Fallback>
                <p:oleObj r:id="rId3" imgW="10679040" imgH="59425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88606" y="1690688"/>
                        <a:ext cx="8297335" cy="46167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65781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689405-CDCD-8592-4360-85A11C4E8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US stamps improperly used in Mexico: 1947.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8786292"/>
              </p:ext>
            </p:extLst>
          </p:nvPr>
        </p:nvGraphicFramePr>
        <p:xfrm>
          <a:off x="2305403" y="1579799"/>
          <a:ext cx="7581194" cy="48363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9" r:id="rId3" imgW="9155520" imgH="5841000" progId="">
                  <p:embed/>
                </p:oleObj>
              </mc:Choice>
              <mc:Fallback>
                <p:oleObj r:id="rId3" imgW="9155520" imgH="58410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05403" y="1579799"/>
                        <a:ext cx="7581194" cy="48363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336385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4916AE-3352-81B8-DF21-6E7E8C8C9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Underpaid post card from Canada,</a:t>
            </a:r>
            <a:br>
              <a:rPr lang="en-US" sz="400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</a:br>
            <a:r>
              <a:rPr lang="en-US" sz="400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US stamps accounted for 4¢ postage due: 1954.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5384398"/>
              </p:ext>
            </p:extLst>
          </p:nvPr>
        </p:nvGraphicFramePr>
        <p:xfrm>
          <a:off x="2419879" y="1690688"/>
          <a:ext cx="7352242" cy="46626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3" r:id="rId3" imgW="8749080" imgH="5549040" progId="">
                  <p:embed/>
                </p:oleObj>
              </mc:Choice>
              <mc:Fallback>
                <p:oleObj r:id="rId3" imgW="8749080" imgH="55490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19879" y="1690688"/>
                        <a:ext cx="7352242" cy="46626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271568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6A0CF0-FF29-C179-BC53-CF7018729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1¢ certificate of mailing fee: 1939.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392895"/>
              </p:ext>
            </p:extLst>
          </p:nvPr>
        </p:nvGraphicFramePr>
        <p:xfrm>
          <a:off x="1994850" y="1501423"/>
          <a:ext cx="8202299" cy="48145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7" r:id="rId3" imgW="9993600" imgH="5866560" progId="">
                  <p:embed/>
                </p:oleObj>
              </mc:Choice>
              <mc:Fallback>
                <p:oleObj r:id="rId3" imgW="9993600" imgH="58665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94850" y="1501423"/>
                        <a:ext cx="8202299" cy="48145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906551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838A01-ACA5-2CC0-0D7E-A9FADB939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10¢ fee for changing terms of COD parcel: 1946.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6435303"/>
              </p:ext>
            </p:extLst>
          </p:nvPr>
        </p:nvGraphicFramePr>
        <p:xfrm>
          <a:off x="3053379" y="1491034"/>
          <a:ext cx="6085241" cy="48954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1" r:id="rId3" imgW="7860240" imgH="6323760" progId="">
                  <p:embed/>
                </p:oleObj>
              </mc:Choice>
              <mc:Fallback>
                <p:oleObj r:id="rId3" imgW="7860240" imgH="63237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53379" y="1491034"/>
                        <a:ext cx="6085241" cy="48954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663203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C43B8E-2A33-43D9-8A56-FFE144194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5947"/>
            <a:ext cx="10515600" cy="1325563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10¢ fee for early redemption of Postal Savings certificate of deposit: 1954</a:t>
            </a:r>
            <a:r>
              <a:rPr lang="en-US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EED2AF43-5670-1CA4-4394-A0ED1625FA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3068" y="1906791"/>
            <a:ext cx="9585863" cy="4309074"/>
          </a:xfrm>
        </p:spPr>
      </p:pic>
    </p:spTree>
    <p:extLst>
      <p:ext uri="{BB962C8B-B14F-4D97-AF65-F5344CB8AC3E}">
        <p14:creationId xmlns:p14="http://schemas.microsoft.com/office/powerpoint/2010/main" val="29424894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AB93A1-0F26-D2F0-C7C4-FA2CF5261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1½¢ postage due, unused ½¢ stamp</a:t>
            </a:r>
            <a:br>
              <a:rPr lang="en-US" sz="400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</a:br>
            <a:r>
              <a:rPr lang="en-US" sz="400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used as change for 2¢: 1943.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7733834"/>
              </p:ext>
            </p:extLst>
          </p:nvPr>
        </p:nvGraphicFramePr>
        <p:xfrm>
          <a:off x="711200" y="1690688"/>
          <a:ext cx="6052785" cy="48245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5" r:id="rId3" imgW="7072920" imgH="5637960" progId="">
                  <p:embed/>
                </p:oleObj>
              </mc:Choice>
              <mc:Fallback>
                <p:oleObj r:id="rId3" imgW="7072920" imgH="56379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11200" y="1690688"/>
                        <a:ext cx="6052785" cy="48245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005" y="2917196"/>
            <a:ext cx="4743098" cy="237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004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C590CE-128E-A796-DC07-BC75CE42A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10¢ air mail rate to Cuba, addressed to</a:t>
            </a:r>
            <a:br>
              <a:rPr lang="en-US" sz="400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</a:br>
            <a:r>
              <a:rPr lang="en-US" sz="400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passenger aboard MS Saint Louis: 1939.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25189"/>
              </p:ext>
            </p:extLst>
          </p:nvPr>
        </p:nvGraphicFramePr>
        <p:xfrm>
          <a:off x="1939572" y="1809962"/>
          <a:ext cx="8312855" cy="4444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9" r:id="rId3" imgW="10234800" imgH="5472720" progId="">
                  <p:embed/>
                </p:oleObj>
              </mc:Choice>
              <mc:Fallback>
                <p:oleObj r:id="rId3" imgW="10234800" imgH="54727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39572" y="1809962"/>
                        <a:ext cx="8312855" cy="44446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751022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128AA2-3CE0-7E05-3866-E02136D0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5¢ UPU letter rate to Germany, intercepted by British censor en route: 1940. Released 1946.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7930448"/>
              </p:ext>
            </p:extLst>
          </p:nvPr>
        </p:nvGraphicFramePr>
        <p:xfrm>
          <a:off x="1890183" y="1831647"/>
          <a:ext cx="8411633" cy="45061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3" r:id="rId4" imgW="9980640" imgH="5346000" progId="">
                  <p:embed/>
                </p:oleObj>
              </mc:Choice>
              <mc:Fallback>
                <p:oleObj r:id="rId4" imgW="9980640" imgH="53460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90183" y="1831647"/>
                        <a:ext cx="8411633" cy="45061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172016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B0909C-98EE-C3C0-6F70-535DB109F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n-lt"/>
              </a:rPr>
              <a:t>70¢ air mail rate to China, flown on Pan Am Anzac Clipper,</a:t>
            </a:r>
            <a:br>
              <a:rPr lang="en-US" sz="3200" dirty="0">
                <a:solidFill>
                  <a:schemeClr val="bg1"/>
                </a:solidFill>
                <a:latin typeface="+mn-lt"/>
              </a:rPr>
            </a:br>
            <a:r>
              <a:rPr lang="en-US" sz="3200" dirty="0">
                <a:solidFill>
                  <a:schemeClr val="bg1"/>
                </a:solidFill>
                <a:latin typeface="+mn-lt"/>
              </a:rPr>
              <a:t>diverted Honolulu to Hilo, returned to sender from Hawaii,</a:t>
            </a:r>
            <a:br>
              <a:rPr lang="en-US" sz="3200" dirty="0">
                <a:solidFill>
                  <a:schemeClr val="bg1"/>
                </a:solidFill>
                <a:latin typeface="+mn-lt"/>
              </a:rPr>
            </a:br>
            <a:r>
              <a:rPr lang="en-US" sz="3200" dirty="0">
                <a:solidFill>
                  <a:schemeClr val="bg1"/>
                </a:solidFill>
                <a:latin typeface="+mn-lt"/>
              </a:rPr>
              <a:t>service west of Hawaii suspended because of war: 1941.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B5B56722-98C2-7E46-0598-746508C0EC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0369" y="1852922"/>
            <a:ext cx="9591262" cy="4296086"/>
          </a:xfrm>
        </p:spPr>
      </p:pic>
    </p:spTree>
    <p:extLst>
      <p:ext uri="{BB962C8B-B14F-4D97-AF65-F5344CB8AC3E}">
        <p14:creationId xmlns:p14="http://schemas.microsoft.com/office/powerpoint/2010/main" val="2094807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A6E22F-4ECF-E653-3FBC-AD96CFEAA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80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Last day of 2¢local letter rate:</a:t>
            </a:r>
            <a:br>
              <a:rPr lang="en-US" sz="380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</a:br>
            <a:r>
              <a:rPr lang="en-US" sz="380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March 25, 1944.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3795095"/>
              </p:ext>
            </p:extLst>
          </p:nvPr>
        </p:nvGraphicFramePr>
        <p:xfrm>
          <a:off x="2502579" y="1690688"/>
          <a:ext cx="7186841" cy="46874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r:id="rId3" imgW="9421920" imgH="6145920" progId="">
                  <p:embed/>
                </p:oleObj>
              </mc:Choice>
              <mc:Fallback>
                <p:oleObj r:id="rId3" imgW="9421920" imgH="61459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02579" y="1690688"/>
                        <a:ext cx="7186841" cy="46874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046583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0ADB3C-6DBC-D4EA-5680-D67383DAC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435" y="27236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n-lt"/>
              </a:rPr>
              <a:t>Mailed aboard USS Houston in Philippines, 50¢ air mail rate to USA, flown aboard Pan Am Pacific Clipper westbound from Australia to NYC, 20¢ postage due to pay 70¢ rate: 1941-1942.</a:t>
            </a:r>
            <a:r>
              <a:rPr lang="en-US" sz="4400" dirty="0"/>
              <a:t> 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51681FFF-8695-8960-2587-FFEA8A48AF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9067" y="1851306"/>
            <a:ext cx="8253866" cy="4615064"/>
          </a:xfrm>
        </p:spPr>
      </p:pic>
    </p:spTree>
    <p:extLst>
      <p:ext uri="{BB962C8B-B14F-4D97-AF65-F5344CB8AC3E}">
        <p14:creationId xmlns:p14="http://schemas.microsoft.com/office/powerpoint/2010/main" val="36144644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0ADB3C-6DBC-D4EA-5680-D67383DAC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435" y="27236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n-lt"/>
              </a:rPr>
              <a:t>Route of the Pacific Clipper: </a:t>
            </a:r>
            <a:r>
              <a:rPr lang="en-US" sz="3600">
                <a:solidFill>
                  <a:schemeClr val="bg1"/>
                </a:solidFill>
                <a:latin typeface="+mn-lt"/>
              </a:rPr>
              <a:t>San Francisco Bay </a:t>
            </a:r>
            <a:r>
              <a:rPr lang="en-US" sz="3600" dirty="0">
                <a:solidFill>
                  <a:schemeClr val="bg1"/>
                </a:solidFill>
                <a:latin typeface="+mn-lt"/>
              </a:rPr>
              <a:t>to NYC</a:t>
            </a:r>
            <a:br>
              <a:rPr lang="en-US" sz="3600" dirty="0">
                <a:solidFill>
                  <a:schemeClr val="bg1"/>
                </a:solidFill>
                <a:latin typeface="+mn-lt"/>
              </a:rPr>
            </a:br>
            <a:r>
              <a:rPr lang="en-US" sz="3600" dirty="0">
                <a:solidFill>
                  <a:schemeClr val="bg1"/>
                </a:solidFill>
                <a:latin typeface="+mn-lt"/>
              </a:rPr>
              <a:t>Dec. 2, 1941 – Jan. 6, 1942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2B1A8E9C-F11D-4641-9B88-262BC0B864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3083" y="1825625"/>
            <a:ext cx="10425834" cy="4351338"/>
          </a:xfrm>
        </p:spPr>
      </p:pic>
    </p:spTree>
    <p:extLst>
      <p:ext uri="{BB962C8B-B14F-4D97-AF65-F5344CB8AC3E}">
        <p14:creationId xmlns:p14="http://schemas.microsoft.com/office/powerpoint/2010/main" val="366323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CB0C5E-AB33-A768-3F3A-775BC2033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20¢ postage = double 10¢ air mail rate to Haiti, returned to sender by censor: 1943.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7540936"/>
              </p:ext>
            </p:extLst>
          </p:nvPr>
        </p:nvGraphicFramePr>
        <p:xfrm>
          <a:off x="1971322" y="1809743"/>
          <a:ext cx="8249356" cy="45541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7" r:id="rId3" imgW="10717200" imgH="5917320" progId="">
                  <p:embed/>
                </p:oleObj>
              </mc:Choice>
              <mc:Fallback>
                <p:oleObj r:id="rId3" imgW="10717200" imgH="59173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71322" y="1809743"/>
                        <a:ext cx="8249356" cy="45541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293117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A0F45A-E659-494B-36D9-926676385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5¢ UPU letter rate to Iran under</a:t>
            </a:r>
            <a:br>
              <a:rPr lang="en-US" sz="400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</a:br>
            <a:r>
              <a:rPr lang="en-US" sz="400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joint British-Soviet occupation: 1944.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048030"/>
              </p:ext>
            </p:extLst>
          </p:nvPr>
        </p:nvGraphicFramePr>
        <p:xfrm>
          <a:off x="1771297" y="1690688"/>
          <a:ext cx="8649406" cy="46953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1" r:id="rId3" imgW="10501560" imgH="5701320" progId="">
                  <p:embed/>
                </p:oleObj>
              </mc:Choice>
              <mc:Fallback>
                <p:oleObj r:id="rId3" imgW="10501560" imgH="57013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71297" y="1690688"/>
                        <a:ext cx="8649406" cy="46953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049069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36691D-9D35-C207-69B1-3D29DC08D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+mn-lt"/>
                <a:ea typeface="Adobe Fan Heiti Std B" panose="020B0700000000000000" pitchFamily="34" charset="-128"/>
              </a:rPr>
              <a:t>15¢ air mail rate to Germany,</a:t>
            </a:r>
            <a:br>
              <a:rPr lang="en-US" sz="4000" dirty="0">
                <a:solidFill>
                  <a:schemeClr val="bg1"/>
                </a:solidFill>
                <a:latin typeface="+mn-lt"/>
                <a:ea typeface="Adobe Fan Heiti Std B" panose="020B0700000000000000" pitchFamily="34" charset="-128"/>
              </a:rPr>
            </a:br>
            <a:r>
              <a:rPr lang="en-US" sz="4000" dirty="0">
                <a:solidFill>
                  <a:schemeClr val="bg1"/>
                </a:solidFill>
                <a:latin typeface="+mn-lt"/>
                <a:ea typeface="Adobe Fan Heiti Std B" panose="020B0700000000000000" pitchFamily="34" charset="-128"/>
              </a:rPr>
              <a:t>flown on Berlin Airlift: 1949.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A7F32936-9670-75CC-8A36-078749FA94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4845" y="1690688"/>
            <a:ext cx="7762310" cy="4551972"/>
          </a:xfrm>
        </p:spPr>
      </p:pic>
    </p:spTree>
    <p:extLst>
      <p:ext uri="{BB962C8B-B14F-4D97-AF65-F5344CB8AC3E}">
        <p14:creationId xmlns:p14="http://schemas.microsoft.com/office/powerpoint/2010/main" val="38584016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470EEB-C0C2-076B-D1FA-2B63B0056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15¢ air mail rate to Egypt, forwarded from Alexandria to Suez: 1949.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66206"/>
              </p:ext>
            </p:extLst>
          </p:nvPr>
        </p:nvGraphicFramePr>
        <p:xfrm>
          <a:off x="2572812" y="1772355"/>
          <a:ext cx="7046375" cy="46056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5" r:id="rId3" imgW="9129960" imgH="5968080" progId="">
                  <p:embed/>
                </p:oleObj>
              </mc:Choice>
              <mc:Fallback>
                <p:oleObj r:id="rId3" imgW="9129960" imgH="59680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72812" y="1772355"/>
                        <a:ext cx="7046375" cy="46056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411275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ECA7DF-01D8-B551-99E9-9268845A2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25¢ air mail rate to Israel,</a:t>
            </a:r>
            <a:br>
              <a:rPr lang="en-US" sz="400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</a:br>
            <a:r>
              <a:rPr lang="en-US" sz="400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flight forced to land in Egypt: 1950.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3058537"/>
              </p:ext>
            </p:extLst>
          </p:nvPr>
        </p:nvGraphicFramePr>
        <p:xfrm>
          <a:off x="1682750" y="1816414"/>
          <a:ext cx="8826500" cy="45808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79" r:id="rId3" imgW="10742760" imgH="5574600" progId="">
                  <p:embed/>
                </p:oleObj>
              </mc:Choice>
              <mc:Fallback>
                <p:oleObj r:id="rId3" imgW="10742760" imgH="55746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82750" y="1816414"/>
                        <a:ext cx="8826500" cy="45808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831804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A5A4C8-F428-88D1-996C-EF85C4ACA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n-lt"/>
              </a:rPr>
              <a:t>25¢ air mail rate to Iraq, carried in US State Department diplomatic pouch: addressee in Baghdad 1951-1955.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D8292096-0EA0-B59C-D4E3-20FE228361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3799" y="1993187"/>
            <a:ext cx="8784402" cy="3904179"/>
          </a:xfrm>
        </p:spPr>
      </p:pic>
    </p:spTree>
    <p:extLst>
      <p:ext uri="{BB962C8B-B14F-4D97-AF65-F5344CB8AC3E}">
        <p14:creationId xmlns:p14="http://schemas.microsoft.com/office/powerpoint/2010/main" val="34373719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A0FB88-669C-1C87-A9D7-5B2D3F6EC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3¢ letter rate, used from APO 317 in Japan</a:t>
            </a:r>
            <a:br>
              <a:rPr lang="en-US" sz="400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</a:br>
            <a:r>
              <a:rPr lang="en-US" sz="400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to APO 201 in Korea: 1951. 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5507091"/>
              </p:ext>
            </p:extLst>
          </p:nvPr>
        </p:nvGraphicFramePr>
        <p:xfrm>
          <a:off x="1971675" y="1847289"/>
          <a:ext cx="8248650" cy="4521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3" r:id="rId3" imgW="10399680" imgH="5701320" progId="">
                  <p:embed/>
                </p:oleObj>
              </mc:Choice>
              <mc:Fallback>
                <p:oleObj r:id="rId3" imgW="10399680" imgH="57013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71675" y="1847289"/>
                        <a:ext cx="8248650" cy="45215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529981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80D09A-1ACA-3F1B-98B2-C98DB485C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+mn-lt"/>
              </a:rPr>
              <a:t>8¢ UPU letter rate to Austria,</a:t>
            </a:r>
            <a:br>
              <a:rPr lang="en-US" sz="4000" dirty="0">
                <a:solidFill>
                  <a:schemeClr val="bg1"/>
                </a:solidFill>
                <a:latin typeface="+mn-lt"/>
              </a:rPr>
            </a:br>
            <a:r>
              <a:rPr lang="en-US" sz="4000" dirty="0">
                <a:solidFill>
                  <a:schemeClr val="bg1"/>
                </a:solidFill>
                <a:latin typeface="+mn-lt"/>
              </a:rPr>
              <a:t>used from New Zealand APO in Korea: 1954.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A0DF8DCE-C66A-FEF9-37E5-6B7C157123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8328" y="1888731"/>
            <a:ext cx="7695344" cy="4295863"/>
          </a:xfrm>
        </p:spPr>
      </p:pic>
    </p:spTree>
    <p:extLst>
      <p:ext uri="{BB962C8B-B14F-4D97-AF65-F5344CB8AC3E}">
        <p14:creationId xmlns:p14="http://schemas.microsoft.com/office/powerpoint/2010/main" val="3087618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1D5DA2-F439-AD28-A070-F7E33F7C2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3¢ letter </a:t>
            </a:r>
            <a:r>
              <a:rPr lang="en-US" sz="400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rate, addressed to German</a:t>
            </a:r>
            <a:br>
              <a:rPr lang="en-US" sz="400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</a:br>
            <a:r>
              <a:rPr lang="en-US" sz="400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civilian internee on Ellis Island: 1942.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4311" y="1825948"/>
            <a:ext cx="5963378" cy="456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3022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AD85D4-8DA3-D4F3-CFB7-5343914BF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First day of 4¢ letter rate: August 1, 1958.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1423935"/>
              </p:ext>
            </p:extLst>
          </p:nvPr>
        </p:nvGraphicFramePr>
        <p:xfrm>
          <a:off x="1924050" y="1576935"/>
          <a:ext cx="8343900" cy="46338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7" r:id="rId3" imgW="10996560" imgH="6107760" progId="">
                  <p:embed/>
                </p:oleObj>
              </mc:Choice>
              <mc:Fallback>
                <p:oleObj r:id="rId3" imgW="10996560" imgH="61077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24050" y="1576935"/>
                        <a:ext cx="8343900" cy="46338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921724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9BAEC8-C0C1-A6D3-CCB0-C43C26964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7¢ air mail rate: 1958.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9037470"/>
              </p:ext>
            </p:extLst>
          </p:nvPr>
        </p:nvGraphicFramePr>
        <p:xfrm>
          <a:off x="1882378" y="1603022"/>
          <a:ext cx="8427243" cy="46684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1" r:id="rId3" imgW="11161800" imgH="6184080" progId="">
                  <p:embed/>
                </p:oleObj>
              </mc:Choice>
              <mc:Fallback>
                <p:oleObj r:id="rId3" imgW="11161800" imgH="61840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82378" y="1603022"/>
                        <a:ext cx="8427243" cy="46684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690936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49BA93-63AC-1753-9BF3-3BAFF0306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+mn-lt"/>
                <a:ea typeface="Adobe Fan Heiti Std B" panose="020B0700000000000000" pitchFamily="34" charset="-128"/>
              </a:rPr>
              <a:t>4½¢ 3</a:t>
            </a:r>
            <a:r>
              <a:rPr lang="en-US" sz="4000" baseline="30000" dirty="0">
                <a:solidFill>
                  <a:schemeClr val="bg1"/>
                </a:solidFill>
                <a:latin typeface="+mn-lt"/>
                <a:ea typeface="Adobe Fan Heiti Std B" panose="020B0700000000000000" pitchFamily="34" charset="-128"/>
              </a:rPr>
              <a:t>rd</a:t>
            </a:r>
            <a:r>
              <a:rPr lang="en-US" sz="4000" dirty="0">
                <a:solidFill>
                  <a:schemeClr val="bg1"/>
                </a:solidFill>
                <a:latin typeface="+mn-lt"/>
                <a:ea typeface="Adobe Fan Heiti Std B" panose="020B0700000000000000" pitchFamily="34" charset="-128"/>
              </a:rPr>
              <a:t> class postage for 3 ounces:</a:t>
            </a:r>
            <a:br>
              <a:rPr lang="en-US" sz="4000" dirty="0">
                <a:solidFill>
                  <a:schemeClr val="bg1"/>
                </a:solidFill>
                <a:latin typeface="+mn-lt"/>
                <a:ea typeface="Adobe Fan Heiti Std B" panose="020B0700000000000000" pitchFamily="34" charset="-128"/>
              </a:rPr>
            </a:br>
            <a:r>
              <a:rPr lang="en-US" sz="4000" dirty="0">
                <a:solidFill>
                  <a:schemeClr val="bg1"/>
                </a:solidFill>
                <a:latin typeface="+mn-lt"/>
                <a:ea typeface="Adobe Fan Heiti Std B" panose="020B0700000000000000" pitchFamily="34" charset="-128"/>
              </a:rPr>
              <a:t>rate in effect 1958-1963.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1846193"/>
              </p:ext>
            </p:extLst>
          </p:nvPr>
        </p:nvGraphicFramePr>
        <p:xfrm>
          <a:off x="2670717" y="1690688"/>
          <a:ext cx="6850565" cy="44635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5" r:id="rId3" imgW="9840960" imgH="6412680" progId="">
                  <p:embed/>
                </p:oleObj>
              </mc:Choice>
              <mc:Fallback>
                <p:oleObj r:id="rId3" imgW="9840960" imgH="64126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70717" y="1690688"/>
                        <a:ext cx="6850565" cy="44635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23998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31337F-7076-0A1C-749C-84B39BC63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50¢ postage = double 25¢ air mail rate</a:t>
            </a:r>
            <a:br>
              <a:rPr lang="en-US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</a:br>
            <a:r>
              <a:rPr lang="en-US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to Pitcairn Island: 1959.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4933143"/>
              </p:ext>
            </p:extLst>
          </p:nvPr>
        </p:nvGraphicFramePr>
        <p:xfrm>
          <a:off x="1873250" y="1842684"/>
          <a:ext cx="8445500" cy="45381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699" r:id="rId3" imgW="11199960" imgH="6018840" progId="">
                  <p:embed/>
                </p:oleObj>
              </mc:Choice>
              <mc:Fallback>
                <p:oleObj r:id="rId3" imgW="11199960" imgH="60188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73250" y="1842684"/>
                        <a:ext cx="8445500" cy="45381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709901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069F50-839C-18FB-77F8-4362C0AFC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4½¢ 3</a:t>
            </a:r>
            <a:r>
              <a:rPr lang="en-US" sz="4000" baseline="3000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rd</a:t>
            </a:r>
            <a:r>
              <a:rPr lang="en-US" sz="400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 class postage for 3 ounces: 1961. 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8594264"/>
              </p:ext>
            </p:extLst>
          </p:nvPr>
        </p:nvGraphicFramePr>
        <p:xfrm>
          <a:off x="2306714" y="1481189"/>
          <a:ext cx="7578571" cy="49986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3" r:id="rId3" imgW="9625320" imgH="6348960" progId="">
                  <p:embed/>
                </p:oleObj>
              </mc:Choice>
              <mc:Fallback>
                <p:oleObj r:id="rId3" imgW="9625320" imgH="63489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06714" y="1481189"/>
                        <a:ext cx="7578571" cy="49986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858333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BFF335-2527-DC68-2E5D-584B4AD42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25¢ air mail rate to Australia: 1970.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176490"/>
              </p:ext>
            </p:extLst>
          </p:nvPr>
        </p:nvGraphicFramePr>
        <p:xfrm>
          <a:off x="2532175" y="1448925"/>
          <a:ext cx="7127650" cy="50308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7" r:id="rId3" imgW="8634600" imgH="6095160" progId="">
                  <p:embed/>
                </p:oleObj>
              </mc:Choice>
              <mc:Fallback>
                <p:oleObj r:id="rId3" imgW="8634600" imgH="60951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32175" y="1448925"/>
                        <a:ext cx="7127650" cy="50308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19891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017C2C-1318-E224-93E4-D86CE4E44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3¢ letter rate,</a:t>
            </a:r>
            <a:br>
              <a:rPr lang="en-US" sz="400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</a:br>
            <a:r>
              <a:rPr lang="en-US" sz="400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absentee ballot cover: 1944.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2840905"/>
              </p:ext>
            </p:extLst>
          </p:nvPr>
        </p:nvGraphicFramePr>
        <p:xfrm>
          <a:off x="2293056" y="1910664"/>
          <a:ext cx="7605888" cy="44549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r:id="rId3" imgW="9472680" imgH="5549040" progId="">
                  <p:embed/>
                </p:oleObj>
              </mc:Choice>
              <mc:Fallback>
                <p:oleObj r:id="rId3" imgW="9472680" imgH="55490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93056" y="1910664"/>
                        <a:ext cx="7605888" cy="44549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54746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4F0A19-979E-CC4B-1373-51380E75D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3¢ letter rate, sent to undercover address for</a:t>
            </a:r>
            <a:br>
              <a:rPr lang="en-US" sz="400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</a:br>
            <a:r>
              <a:rPr lang="en-US" sz="400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Los Alamos nuclear weapons facility: 1945.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0911897"/>
              </p:ext>
            </p:extLst>
          </p:nvPr>
        </p:nvGraphicFramePr>
        <p:xfrm>
          <a:off x="3163578" y="1690688"/>
          <a:ext cx="5864843" cy="47111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r:id="rId3" imgW="6844320" imgH="5498280" progId="">
                  <p:embed/>
                </p:oleObj>
              </mc:Choice>
              <mc:Fallback>
                <p:oleObj r:id="rId3" imgW="6844320" imgH="54982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63578" y="1690688"/>
                        <a:ext cx="5864843" cy="47111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60830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A03C88-34F2-01D2-288C-F92E78F88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3¢ V-Mail letter sheet rate,</a:t>
            </a:r>
            <a:br>
              <a:rPr lang="en-US" sz="400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</a:br>
            <a:r>
              <a:rPr lang="en-US" sz="400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used to APO 464 in Italy: 1945</a:t>
            </a:r>
            <a:r>
              <a:rPr lang="en-US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.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6567026"/>
              </p:ext>
            </p:extLst>
          </p:nvPr>
        </p:nvGraphicFramePr>
        <p:xfrm>
          <a:off x="3151345" y="1907822"/>
          <a:ext cx="5889309" cy="45203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r:id="rId3" imgW="7758720" imgH="5955480" progId="">
                  <p:embed/>
                </p:oleObj>
              </mc:Choice>
              <mc:Fallback>
                <p:oleObj r:id="rId3" imgW="7758720" imgH="59554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51345" y="1907822"/>
                        <a:ext cx="5889309" cy="45203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617540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C599A3-CE77-346C-8ED1-6166F99B2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1¢ 2</a:t>
            </a:r>
            <a:r>
              <a:rPr lang="en-US" sz="4000" baseline="3000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nd</a:t>
            </a:r>
            <a:r>
              <a:rPr lang="en-US" sz="400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 class transient rate: 1943 docketing.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2875579"/>
              </p:ext>
            </p:extLst>
          </p:nvPr>
        </p:nvGraphicFramePr>
        <p:xfrm>
          <a:off x="2495550" y="1608846"/>
          <a:ext cx="7200900" cy="47734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r:id="rId3" imgW="9117360" imgH="6044400" progId="">
                  <p:embed/>
                </p:oleObj>
              </mc:Choice>
              <mc:Fallback>
                <p:oleObj r:id="rId3" imgW="9117360" imgH="60444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95550" y="1608846"/>
                        <a:ext cx="7200900" cy="47734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816855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A44BC7-909F-D843-106F-0F5E4BBA6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1¢ 3</a:t>
            </a:r>
            <a:r>
              <a:rPr lang="en-US" sz="4000" baseline="3000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rd</a:t>
            </a:r>
            <a:r>
              <a:rPr lang="en-US" sz="400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 class bulk rate,</a:t>
            </a:r>
            <a:br>
              <a:rPr lang="en-US" sz="400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</a:br>
            <a:r>
              <a:rPr lang="en-US" sz="400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private precancellation: undated.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4932724"/>
              </p:ext>
            </p:extLst>
          </p:nvPr>
        </p:nvGraphicFramePr>
        <p:xfrm>
          <a:off x="2015270" y="1840089"/>
          <a:ext cx="8161459" cy="4509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r:id="rId3" imgW="10615680" imgH="5866560" progId="">
                  <p:embed/>
                </p:oleObj>
              </mc:Choice>
              <mc:Fallback>
                <p:oleObj r:id="rId3" imgW="10615680" imgH="58665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15270" y="1840089"/>
                        <a:ext cx="8161459" cy="45097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714880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721</TotalTime>
  <Words>533</Words>
  <Application>Microsoft Office PowerPoint</Application>
  <PresentationFormat>Custom</PresentationFormat>
  <Paragraphs>50</Paragraphs>
  <Slides>45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Office Theme</vt:lpstr>
      <vt:lpstr>US Presidential Series of 1938 Interesting  &amp; Unusual Uses</vt:lpstr>
      <vt:lpstr>First day of issue: April 25, 1938. 2¢ local letter rate. Returned to sender. Why? House existed, built 1931.</vt:lpstr>
      <vt:lpstr>Last day of 2¢local letter rate: March 25, 1944.</vt:lpstr>
      <vt:lpstr>3¢ letter rate, addressed to German civilian internee on Ellis Island: 1942.</vt:lpstr>
      <vt:lpstr>3¢ letter rate, absentee ballot cover: 1944.</vt:lpstr>
      <vt:lpstr>3¢ letter rate, sent to undercover address for Los Alamos nuclear weapons facility: 1945.</vt:lpstr>
      <vt:lpstr>3¢ V-Mail letter sheet rate, used to APO 464 in Italy: 1945.</vt:lpstr>
      <vt:lpstr>1¢ 2nd class transient rate: 1943 docketing.</vt:lpstr>
      <vt:lpstr>1¢ 3rd class bulk rate, private precancellation: undated.</vt:lpstr>
      <vt:lpstr>1½¢ 3rd class bulk rate, private precancellation: undated.  </vt:lpstr>
      <vt:lpstr>4th class book rate, 4¢ for first pound: 1946 docketing.</vt:lpstr>
      <vt:lpstr>2¢ merchandise rate to Canada: 1940.</vt:lpstr>
      <vt:lpstr>3¢ PUAS letter rate to the Canary Islands, Spanish Civil War Censorship: 1939.</vt:lpstr>
      <vt:lpstr>3¢ PUAS letter rate to Brazil, NY &amp; Buenos Aires Sea Post usage: 1941.</vt:lpstr>
      <vt:lpstr>30¢ total postage, part air mail + part surface mail to China via Canada: 1939.</vt:lpstr>
      <vt:lpstr>10¢ air mail rate to Newfoundland, flown on last flight before winter suspension of service and rate increase: 1939.</vt:lpstr>
      <vt:lpstr>6¢ wartime military air mail rate, CANAL ZONE overprints: 1942.</vt:lpstr>
      <vt:lpstr>42¢ postage = double 21¢ air mail rate, Canal Zone paquebot use to Iceland, forwarded to Holland: 1954.</vt:lpstr>
      <vt:lpstr>16¢ postage = double 8¢ air mail rate, used from Civilian Public Service camp: 1944. </vt:lpstr>
      <vt:lpstr>Coil line strip paid 6¢ air mail rate to Mexico, 35c Mexican stamp paid special delivery fee: 1958.</vt:lpstr>
      <vt:lpstr>US stamps improperly used in Mexico: 1947.</vt:lpstr>
      <vt:lpstr>Underpaid post card from Canada, US stamps accounted for 4¢ postage due: 1954.</vt:lpstr>
      <vt:lpstr>1¢ certificate of mailing fee: 1939.</vt:lpstr>
      <vt:lpstr>10¢ fee for changing terms of COD parcel: 1946.</vt:lpstr>
      <vt:lpstr>10¢ fee for early redemption of Postal Savings certificate of deposit: 1954.</vt:lpstr>
      <vt:lpstr>1½¢ postage due, unused ½¢ stamp used as change for 2¢: 1943.</vt:lpstr>
      <vt:lpstr>10¢ air mail rate to Cuba, addressed to passenger aboard MS Saint Louis: 1939.</vt:lpstr>
      <vt:lpstr>5¢ UPU letter rate to Germany, intercepted by British censor en route: 1940. Released 1946.</vt:lpstr>
      <vt:lpstr>70¢ air mail rate to China, flown on Pan Am Anzac Clipper, diverted Honolulu to Hilo, returned to sender from Hawaii, service west of Hawaii suspended because of war: 1941.</vt:lpstr>
      <vt:lpstr>Mailed aboard USS Houston in Philippines, 50¢ air mail rate to USA, flown aboard Pan Am Pacific Clipper westbound from Australia to NYC, 20¢ postage due to pay 70¢ rate: 1941-1942. </vt:lpstr>
      <vt:lpstr>Route of the Pacific Clipper: San Francisco Bay to NYC Dec. 2, 1941 – Jan. 6, 1942</vt:lpstr>
      <vt:lpstr>20¢ postage = double 10¢ air mail rate to Haiti, returned to sender by censor: 1943.</vt:lpstr>
      <vt:lpstr>5¢ UPU letter rate to Iran under joint British-Soviet occupation: 1944.</vt:lpstr>
      <vt:lpstr>15¢ air mail rate to Germany, flown on Berlin Airlift: 1949.</vt:lpstr>
      <vt:lpstr>15¢ air mail rate to Egypt, forwarded from Alexandria to Suez: 1949.</vt:lpstr>
      <vt:lpstr>25¢ air mail rate to Israel, flight forced to land in Egypt: 1950.</vt:lpstr>
      <vt:lpstr>25¢ air mail rate to Iraq, carried in US State Department diplomatic pouch: addressee in Baghdad 1951-1955. </vt:lpstr>
      <vt:lpstr>3¢ letter rate, used from APO 317 in Japan to APO 201 in Korea: 1951. </vt:lpstr>
      <vt:lpstr>8¢ UPU letter rate to Austria, used from New Zealand APO in Korea: 1954.</vt:lpstr>
      <vt:lpstr>First day of 4¢ letter rate: August 1, 1958.</vt:lpstr>
      <vt:lpstr>7¢ air mail rate: 1958.</vt:lpstr>
      <vt:lpstr>4½¢ 3rd class postage for 3 ounces: rate in effect 1958-1963.</vt:lpstr>
      <vt:lpstr>50¢ postage = double 25¢ air mail rate to Pitcairn Island: 1959.</vt:lpstr>
      <vt:lpstr>4½¢ 3rd class postage for 3 ounces: 1961. </vt:lpstr>
      <vt:lpstr>25¢ air mail rate to Australia: 1970.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U.S. Presidential Series</dc:title>
  <dc:creator>Stephen Suffet</dc:creator>
  <cp:lastModifiedBy>Tom Fortunato</cp:lastModifiedBy>
  <cp:revision>99</cp:revision>
  <cp:lastPrinted>2023-01-16T16:14:02Z</cp:lastPrinted>
  <dcterms:created xsi:type="dcterms:W3CDTF">2023-01-16T15:44:06Z</dcterms:created>
  <dcterms:modified xsi:type="dcterms:W3CDTF">2023-05-12T14:41:43Z</dcterms:modified>
</cp:coreProperties>
</file>