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1" r:id="rId3"/>
    <p:sldId id="292" r:id="rId4"/>
    <p:sldId id="293" r:id="rId5"/>
    <p:sldId id="270" r:id="rId6"/>
    <p:sldId id="294" r:id="rId7"/>
    <p:sldId id="295" r:id="rId8"/>
    <p:sldId id="267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7" r:id="rId21"/>
    <p:sldId id="288" r:id="rId22"/>
    <p:sldId id="283" r:id="rId23"/>
    <p:sldId id="284" r:id="rId24"/>
    <p:sldId id="285" r:id="rId25"/>
    <p:sldId id="289" r:id="rId26"/>
    <p:sldId id="291" r:id="rId27"/>
    <p:sldId id="26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43" autoAdjust="0"/>
    <p:restoredTop sz="91952" autoAdjust="0"/>
  </p:normalViewPr>
  <p:slideViewPr>
    <p:cSldViewPr snapToGrid="0">
      <p:cViewPr varScale="1">
        <p:scale>
          <a:sx n="79" d="100"/>
          <a:sy n="79" d="100"/>
        </p:scale>
        <p:origin x="522" y="96"/>
      </p:cViewPr>
      <p:guideLst/>
    </p:cSldViewPr>
  </p:slideViewPr>
  <p:outlineViewPr>
    <p:cViewPr>
      <p:scale>
        <a:sx n="33" d="100"/>
        <a:sy n="33" d="100"/>
      </p:scale>
      <p:origin x="0" y="-294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>
        <p:scale>
          <a:sx n="200" d="100"/>
          <a:sy n="200" d="100"/>
        </p:scale>
        <p:origin x="1446" y="-3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3DD71-C672-413A-860D-6CD810DC10C6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CE5C0-BA9F-4001-8DEB-8F020B0341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9560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B13BF-EA36-4A76-8F3A-C1A9EA8E2C3A}" type="datetimeFigureOut">
              <a:rPr lang="en-US" smtClean="0"/>
              <a:t>6/9/2024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71343-A98D-4651-8533-C2742416C7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8956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71343-A98D-4651-8533-C2742416C74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010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71343-A98D-4651-8533-C2742416C74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22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71343-A98D-4651-8533-C2742416C74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18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71343-A98D-4651-8533-C2742416C74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07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71343-A98D-4651-8533-C2742416C74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987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71343-A98D-4651-8533-C2742416C74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810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71343-A98D-4651-8533-C2742416C74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376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171343-A98D-4651-8533-C2742416C74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66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BF1AF-D4ED-4FEE-940A-7C5EEC4999C4}" type="datetime1">
              <a:rPr lang="en-US" smtClean="0"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34BFE-981F-466D-8874-3D1C121B2655}" type="datetime1">
              <a:rPr lang="en-US" smtClean="0"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92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37E88-6307-4BD1-B2CD-88ED8C4C7063}" type="datetime1">
              <a:rPr lang="en-US" smtClean="0"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627B-340A-4520-9FA6-8D12D9647635}" type="datetime1">
              <a:rPr lang="en-US" smtClean="0"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5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D891A-99EF-4BEA-A7CE-2FE7B3E57DD2}" type="datetime1">
              <a:rPr lang="en-US" smtClean="0"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5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444B0-AE89-4985-85EA-AA438A420797}" type="datetime1">
              <a:rPr lang="en-US" smtClean="0"/>
              <a:t>6/9/2024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06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6BD28-9F8A-4173-A3D2-F5D7E8CAF31D}" type="datetime1">
              <a:rPr lang="en-US" smtClean="0"/>
              <a:t>6/9/2024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12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B8C1A-EC66-473C-993D-879675488420}" type="datetime1">
              <a:rPr lang="en-US" smtClean="0"/>
              <a:t>6/9/2024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4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9A2D9-4504-4929-A817-E170B46A8845}" type="datetime1">
              <a:rPr lang="en-US" smtClean="0"/>
              <a:t>6/9/2024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79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0A939-B63D-48DD-AD7D-F7EB07D2EDF6}" type="datetime1">
              <a:rPr lang="en-US" smtClean="0"/>
              <a:t>6/9/2024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AAA99-C6A1-439F-AC0F-3C06B3D98BA5}" type="datetime1">
              <a:rPr lang="en-US" smtClean="0"/>
              <a:t>6/9/2024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7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11E1C9-866B-4FEC-B20F-A9B58E2F8DD2}" type="datetime1">
              <a:rPr lang="en-US" smtClean="0"/>
              <a:t>6/9/2024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5838A-E247-4DE6-A651-AEB941358A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60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27.e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2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4.emf"/><Relationship Id="rId7" Type="http://schemas.openxmlformats.org/officeDocument/2006/relationships/image" Target="../media/image36.e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35.emf"/><Relationship Id="rId4" Type="http://schemas.openxmlformats.org/officeDocument/2006/relationships/oleObject" Target="../embeddings/oleObject24.bin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1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43303"/>
            <a:ext cx="9144000" cy="2276971"/>
          </a:xfrm>
        </p:spPr>
        <p:txBody>
          <a:bodyPr>
            <a:normAutofit fontScale="90000"/>
          </a:bodyPr>
          <a:lstStyle/>
          <a:p>
            <a:br>
              <a:rPr lang="en-US" sz="4400" dirty="0"/>
            </a:br>
            <a:br>
              <a:rPr lang="en-US" sz="4400" dirty="0"/>
            </a:br>
            <a:br>
              <a:rPr lang="en-US" sz="4400" dirty="0"/>
            </a:br>
            <a:r>
              <a:rPr lang="en-US" sz="4400" dirty="0">
                <a:latin typeface="Lucida Handwriting" panose="03010101010101010101" pitchFamily="66" charset="0"/>
                <a:cs typeface="Arial" panose="020B0604020202020204" pitchFamily="34" charset="0"/>
              </a:rPr>
              <a:t>A PASSION AND COLLECTION</a:t>
            </a:r>
            <a:br>
              <a:rPr lang="en-US" sz="4400" dirty="0">
                <a:latin typeface="Lucida Handwriting" panose="03010101010101010101" pitchFamily="66" charset="0"/>
                <a:cs typeface="Arial" panose="020B0604020202020204" pitchFamily="34" charset="0"/>
              </a:rPr>
            </a:br>
            <a:r>
              <a:rPr lang="en-US" sz="4400" dirty="0">
                <a:latin typeface="Lucida Handwriting" panose="03010101010101010101" pitchFamily="66" charset="0"/>
                <a:cs typeface="Arial" panose="020B0604020202020204" pitchFamily="34" charset="0"/>
              </a:rPr>
              <a:t> SPANNING 70 YEARS</a:t>
            </a:r>
            <a:br>
              <a:rPr lang="en-US" sz="4400" dirty="0"/>
            </a:b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BY</a:t>
            </a:r>
          </a:p>
          <a:p>
            <a:r>
              <a:rPr lang="en-US" b="1" dirty="0"/>
              <a:t>REINHARD DANGER</a:t>
            </a:r>
            <a:br>
              <a:rPr lang="en-US" b="1" dirty="0"/>
            </a:br>
            <a:r>
              <a:rPr lang="en-US" b="1" dirty="0"/>
              <a:t>Developed  May 2024</a:t>
            </a:r>
          </a:p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A93CDFFE-A483-52C2-05AF-177432F5A5A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4639075"/>
              </p:ext>
            </p:extLst>
          </p:nvPr>
        </p:nvGraphicFramePr>
        <p:xfrm>
          <a:off x="7992054" y="2755392"/>
          <a:ext cx="1619497" cy="3059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814008" imgH="3426983" progId="">
                  <p:embed/>
                </p:oleObj>
              </mc:Choice>
              <mc:Fallback>
                <p:oleObj r:id="rId3" imgW="1814008" imgH="3426983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C6A0E2E1-CE8F-E674-AA19-0318265365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92054" y="2755392"/>
                        <a:ext cx="1619497" cy="3059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673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+mn-lt"/>
              </a:rPr>
              <a:t> </a:t>
            </a:r>
            <a:r>
              <a:rPr lang="en-US" sz="4000" b="1" dirty="0"/>
              <a:t>Canada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1 Stock Album, 64 pages</a:t>
            </a:r>
          </a:p>
          <a:p>
            <a:pPr lvl="1"/>
            <a:r>
              <a:rPr lang="en-US" dirty="0"/>
              <a:t>Including Saint Pierre et Miquelon</a:t>
            </a:r>
          </a:p>
          <a:p>
            <a:pPr lvl="1"/>
            <a:r>
              <a:rPr lang="en-US" dirty="0"/>
              <a:t>Organized by Catalog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7238F9A-1BAA-F725-735A-98083AFA63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526090"/>
              </p:ext>
            </p:extLst>
          </p:nvPr>
        </p:nvGraphicFramePr>
        <p:xfrm>
          <a:off x="5275992" y="3428999"/>
          <a:ext cx="3926014" cy="243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4079165" imgH="2525694" progId="">
                  <p:embed/>
                </p:oleObj>
              </mc:Choice>
              <mc:Fallback>
                <p:oleObj r:id="rId2" imgW="4079165" imgH="252569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75992" y="3428999"/>
                        <a:ext cx="3926014" cy="2430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1C80E0F-E563-1693-51B7-A3F981DD6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771528"/>
              </p:ext>
            </p:extLst>
          </p:nvPr>
        </p:nvGraphicFramePr>
        <p:xfrm>
          <a:off x="3030537" y="3429000"/>
          <a:ext cx="2016125" cy="243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015714" imgH="2430892" progId="">
                  <p:embed/>
                </p:oleObj>
              </mc:Choice>
              <mc:Fallback>
                <p:oleObj r:id="rId4" imgW="2015714" imgH="243089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30537" y="3429000"/>
                        <a:ext cx="2016125" cy="2430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36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AMERICAS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4960"/>
            <a:ext cx="10515600" cy="4592003"/>
          </a:xfrm>
        </p:spPr>
        <p:txBody>
          <a:bodyPr>
            <a:normAutofit/>
          </a:bodyPr>
          <a:lstStyle/>
          <a:p>
            <a:r>
              <a:rPr lang="en-US" sz="2400" dirty="0"/>
              <a:t>3 Stock Albums, 64 pages each</a:t>
            </a:r>
          </a:p>
          <a:p>
            <a:pPr lvl="1"/>
            <a:r>
              <a:rPr lang="en-US" dirty="0"/>
              <a:t>Countries in alphabetical order</a:t>
            </a:r>
          </a:p>
          <a:p>
            <a:pPr lvl="1"/>
            <a:r>
              <a:rPr lang="en-US" dirty="0"/>
              <a:t>United Nations Stamps</a:t>
            </a:r>
          </a:p>
          <a:p>
            <a:pPr lvl="1"/>
            <a:endParaRPr lang="en-US" dirty="0"/>
          </a:p>
          <a:p>
            <a:r>
              <a:rPr lang="en-US" sz="2400" dirty="0"/>
              <a:t>6 Brazil Annual Stamp Albums</a:t>
            </a:r>
          </a:p>
          <a:p>
            <a:pPr lvl="1"/>
            <a:r>
              <a:rPr lang="en-US" dirty="0"/>
              <a:t>1981 – 1985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2400" dirty="0"/>
              <a:t>2 Very Large Nicaraguan Stamp Albums</a:t>
            </a:r>
          </a:p>
          <a:p>
            <a:pPr lvl="1"/>
            <a:r>
              <a:rPr lang="en-US" dirty="0"/>
              <a:t>1890 – 1976 all hinged</a:t>
            </a:r>
          </a:p>
          <a:p>
            <a:pPr lvl="1"/>
            <a:r>
              <a:rPr lang="en-US" dirty="0"/>
              <a:t>Organized by Catalog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11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C8C3CC-4D38-DEF3-22A8-108F0F408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429" y="1448616"/>
            <a:ext cx="2440342" cy="196483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D9458EB-4F05-8BF1-595A-EA72FBC492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945559"/>
              </p:ext>
            </p:extLst>
          </p:nvPr>
        </p:nvGraphicFramePr>
        <p:xfrm>
          <a:off x="6297613" y="3864138"/>
          <a:ext cx="2312987" cy="186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312222" imgH="1861409" progId="">
                  <p:embed/>
                </p:oleObj>
              </mc:Choice>
              <mc:Fallback>
                <p:oleObj r:id="rId3" imgW="2312222" imgH="186140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97613" y="3864138"/>
                        <a:ext cx="2312987" cy="1862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65F454E-1529-4B84-4BB3-04CFAE0E77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67898"/>
              </p:ext>
            </p:extLst>
          </p:nvPr>
        </p:nvGraphicFramePr>
        <p:xfrm>
          <a:off x="9093200" y="3592837"/>
          <a:ext cx="1778000" cy="224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778710" imgH="2240952" progId="">
                  <p:embed/>
                </p:oleObj>
              </mc:Choice>
              <mc:Fallback>
                <p:oleObj r:id="rId5" imgW="1778710" imgH="224095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93200" y="3592837"/>
                        <a:ext cx="1778000" cy="2241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063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808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DENMARK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3208"/>
            <a:ext cx="10515600" cy="5023203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US" dirty="0"/>
              <a:t>3 Stock Albums, 64 pages each</a:t>
            </a:r>
          </a:p>
          <a:p>
            <a:pPr marL="685800" lvl="2">
              <a:spcBef>
                <a:spcPts val="1000"/>
              </a:spcBef>
            </a:pPr>
            <a:r>
              <a:rPr lang="en-US" sz="2400" dirty="0"/>
              <a:t>1860 - 2020</a:t>
            </a:r>
          </a:p>
          <a:p>
            <a:pPr lvl="1"/>
            <a:r>
              <a:rPr lang="en-US" dirty="0"/>
              <a:t>Including 30 years of annual Christmas Stamp sheets</a:t>
            </a:r>
          </a:p>
          <a:p>
            <a:pPr lvl="1"/>
            <a:r>
              <a:rPr lang="en-US" dirty="0"/>
              <a:t>Organized by Catalog</a:t>
            </a:r>
          </a:p>
          <a:p>
            <a:r>
              <a:rPr lang="en-US" sz="2400" dirty="0"/>
              <a:t>10 Small First Day Cover Albums</a:t>
            </a:r>
          </a:p>
          <a:p>
            <a:pPr lvl="1"/>
            <a:r>
              <a:rPr lang="en-US" dirty="0"/>
              <a:t>1979 – 1995</a:t>
            </a:r>
          </a:p>
          <a:p>
            <a:r>
              <a:rPr lang="en-US" sz="2400" dirty="0"/>
              <a:t>1 Large Album, 24 pages</a:t>
            </a:r>
          </a:p>
          <a:p>
            <a:pPr lvl="1"/>
            <a:r>
              <a:rPr lang="en-US" dirty="0"/>
              <a:t>Greenland</a:t>
            </a:r>
          </a:p>
          <a:p>
            <a:pPr lvl="1"/>
            <a:r>
              <a:rPr lang="en-US" dirty="0"/>
              <a:t>Iceland</a:t>
            </a:r>
          </a:p>
          <a:p>
            <a:pPr lvl="1"/>
            <a:r>
              <a:rPr lang="en-US" dirty="0"/>
              <a:t>Danish Virgins Islands</a:t>
            </a:r>
          </a:p>
          <a:p>
            <a:pPr lvl="1"/>
            <a:r>
              <a:rPr lang="en-US" dirty="0"/>
              <a:t>Faroe Islands</a:t>
            </a:r>
          </a:p>
          <a:p>
            <a:pPr lvl="1"/>
            <a:r>
              <a:rPr lang="en-US" dirty="0"/>
              <a:t>Organized by Catalog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12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64945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5132"/>
            <a:ext cx="10515600" cy="67926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GERMANY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14401"/>
            <a:ext cx="10515600" cy="5943600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400" dirty="0"/>
              <a:t>7 Stock Albums,</a:t>
            </a:r>
            <a:r>
              <a:rPr lang="en-US" dirty="0"/>
              <a:t> 64 pages each</a:t>
            </a:r>
            <a:r>
              <a:rPr lang="en-US" sz="2400" dirty="0"/>
              <a:t> </a:t>
            </a:r>
          </a:p>
          <a:p>
            <a:pPr lvl="1"/>
            <a:r>
              <a:rPr lang="en-US" dirty="0"/>
              <a:t>1849 – 2020</a:t>
            </a:r>
          </a:p>
          <a:p>
            <a:pPr lvl="1"/>
            <a:r>
              <a:rPr lang="en-US" dirty="0"/>
              <a:t>Including:</a:t>
            </a:r>
          </a:p>
          <a:p>
            <a:pPr lvl="2"/>
            <a:r>
              <a:rPr lang="en-US" sz="2400" dirty="0"/>
              <a:t>East Germany (2)</a:t>
            </a:r>
          </a:p>
          <a:p>
            <a:pPr lvl="2"/>
            <a:r>
              <a:rPr lang="en-US" sz="2400" dirty="0"/>
              <a:t>Berlin</a:t>
            </a:r>
          </a:p>
          <a:p>
            <a:pPr lvl="2"/>
            <a:r>
              <a:rPr lang="en-US" sz="2400" dirty="0"/>
              <a:t>Colonies</a:t>
            </a:r>
          </a:p>
          <a:p>
            <a:pPr lvl="2"/>
            <a:r>
              <a:rPr lang="en-US" sz="2400" dirty="0"/>
              <a:t>Old German States</a:t>
            </a:r>
          </a:p>
          <a:p>
            <a:r>
              <a:rPr lang="en-US" sz="2400" dirty="0"/>
              <a:t>1 Stock Album Danzig, 16 pages</a:t>
            </a:r>
          </a:p>
          <a:p>
            <a:pPr lvl="2"/>
            <a:r>
              <a:rPr lang="en-US" sz="2600" dirty="0"/>
              <a:t>1920 - 1939</a:t>
            </a:r>
          </a:p>
          <a:p>
            <a:pPr lvl="2"/>
            <a:r>
              <a:rPr lang="en-US" sz="2400" dirty="0"/>
              <a:t>Organized by Catalog</a:t>
            </a:r>
            <a:endParaRPr lang="en-US" sz="3200" dirty="0"/>
          </a:p>
          <a:p>
            <a:r>
              <a:rPr lang="en-US" sz="2400" dirty="0"/>
              <a:t>1 Stock Album, 8 pages</a:t>
            </a:r>
          </a:p>
          <a:p>
            <a:pPr lvl="2"/>
            <a:r>
              <a:rPr lang="en-US" sz="2400" dirty="0"/>
              <a:t>1939 – 1945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dirty="0"/>
              <a:t>ö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hmen</a:t>
            </a:r>
            <a:r>
              <a:rPr lang="en-US" sz="2400" dirty="0"/>
              <a:t> und Mähren</a:t>
            </a:r>
          </a:p>
          <a:p>
            <a:pPr lvl="2"/>
            <a:r>
              <a:rPr lang="en-US" sz="2400" dirty="0"/>
              <a:t>1922 Inflation Year</a:t>
            </a:r>
          </a:p>
          <a:p>
            <a:pPr lvl="2"/>
            <a:r>
              <a:rPr lang="en-US" sz="2400" dirty="0"/>
              <a:t>Organized by Catalog</a:t>
            </a:r>
          </a:p>
          <a:p>
            <a:pPr lvl="2"/>
            <a:endParaRPr lang="en-US" sz="2400" dirty="0"/>
          </a:p>
          <a:p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13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EE2F4A-03C0-4711-B05F-569742E5E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5443" y="1866584"/>
            <a:ext cx="4561840" cy="3373120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1F6DDE1-FBC0-203D-A054-BDBEE3EBEA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6428620"/>
              </p:ext>
            </p:extLst>
          </p:nvPr>
        </p:nvGraphicFramePr>
        <p:xfrm>
          <a:off x="5238781" y="2610643"/>
          <a:ext cx="1446213" cy="163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446567" imgH="1636171" progId="">
                  <p:embed/>
                </p:oleObj>
              </mc:Choice>
              <mc:Fallback>
                <p:oleObj r:id="rId3" imgW="1446567" imgH="163617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38781" y="2610643"/>
                        <a:ext cx="1446213" cy="1636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84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197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ITALY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0730"/>
            <a:ext cx="10515600" cy="5581017"/>
          </a:xfrm>
        </p:spPr>
        <p:txBody>
          <a:bodyPr/>
          <a:lstStyle/>
          <a:p>
            <a:r>
              <a:rPr lang="en-US" sz="2400" dirty="0"/>
              <a:t>3 Stock Albums, 64 pages each</a:t>
            </a:r>
          </a:p>
          <a:p>
            <a:pPr lvl="1"/>
            <a:r>
              <a:rPr lang="en-US" dirty="0"/>
              <a:t>Including Old Italy, Colonies</a:t>
            </a:r>
          </a:p>
          <a:p>
            <a:pPr lvl="1"/>
            <a:r>
              <a:rPr lang="en-US" dirty="0"/>
              <a:t>1850 – 2020</a:t>
            </a:r>
          </a:p>
          <a:p>
            <a:pPr lvl="1"/>
            <a:r>
              <a:rPr lang="en-US" dirty="0"/>
              <a:t>Many years complete</a:t>
            </a:r>
          </a:p>
          <a:p>
            <a:pPr lvl="1"/>
            <a:r>
              <a:rPr lang="en-US" dirty="0"/>
              <a:t>Organized by Catalog</a:t>
            </a:r>
          </a:p>
          <a:p>
            <a:r>
              <a:rPr lang="en-US" sz="2400" dirty="0"/>
              <a:t>3 Preprinted Hingeless Albums Republic Italiana</a:t>
            </a:r>
          </a:p>
          <a:p>
            <a:pPr lvl="1"/>
            <a:r>
              <a:rPr lang="en-US" dirty="0"/>
              <a:t>From 1955 – 2010 Complete</a:t>
            </a:r>
          </a:p>
          <a:p>
            <a:pPr lvl="1"/>
            <a:r>
              <a:rPr lang="en-US" dirty="0"/>
              <a:t> New individual and never hinged Stamps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8435" y="4726005"/>
            <a:ext cx="2233081" cy="1674811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14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59F4A24C-1D3E-7181-5C43-7393F4CE2F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7933496"/>
              </p:ext>
            </p:extLst>
          </p:nvPr>
        </p:nvGraphicFramePr>
        <p:xfrm>
          <a:off x="8153400" y="1180730"/>
          <a:ext cx="2252663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252719" imgH="2644028" progId="">
                  <p:embed/>
                </p:oleObj>
              </mc:Choice>
              <mc:Fallback>
                <p:oleObj r:id="rId3" imgW="2252719" imgH="264402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153400" y="1180730"/>
                        <a:ext cx="2252663" cy="2644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13C5348-D1A5-99E6-1E8A-E937266E15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341517"/>
              </p:ext>
            </p:extLst>
          </p:nvPr>
        </p:nvGraphicFramePr>
        <p:xfrm>
          <a:off x="7317127" y="4446870"/>
          <a:ext cx="1672546" cy="2233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2051349" imgH="2739166" progId="">
                  <p:embed/>
                </p:oleObj>
              </mc:Choice>
              <mc:Fallback>
                <p:oleObj r:id="rId5" imgW="2051349" imgH="273916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17127" y="4446870"/>
                        <a:ext cx="1672546" cy="2233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5A63E26-F7A9-A061-BCBC-875D419D59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0664440"/>
              </p:ext>
            </p:extLst>
          </p:nvPr>
        </p:nvGraphicFramePr>
        <p:xfrm>
          <a:off x="5269581" y="4462272"/>
          <a:ext cx="1679525" cy="2233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1980079" imgH="2632262" progId="">
                  <p:embed/>
                </p:oleObj>
              </mc:Choice>
              <mc:Fallback>
                <p:oleObj r:id="rId7" imgW="1980079" imgH="263226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69581" y="4462272"/>
                        <a:ext cx="1679525" cy="2233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87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Vatican / San Marino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2571"/>
            <a:ext cx="10515600" cy="469439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Vatican</a:t>
            </a:r>
          </a:p>
          <a:p>
            <a:pPr lvl="1"/>
            <a:r>
              <a:rPr lang="en-US" dirty="0"/>
              <a:t>1 Stock Album, 64 pages</a:t>
            </a:r>
          </a:p>
          <a:p>
            <a:pPr lvl="1"/>
            <a:r>
              <a:rPr lang="en-US" dirty="0"/>
              <a:t>1930’s – 2020 assorted</a:t>
            </a:r>
          </a:p>
          <a:p>
            <a:pPr lvl="1"/>
            <a:r>
              <a:rPr lang="en-US" dirty="0"/>
              <a:t>Complete 1959 -2000</a:t>
            </a:r>
          </a:p>
          <a:p>
            <a:pPr lvl="1"/>
            <a:r>
              <a:rPr lang="en-US" dirty="0"/>
              <a:t>Organized by Catalog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San Marino</a:t>
            </a:r>
          </a:p>
          <a:p>
            <a:pPr lvl="1"/>
            <a:r>
              <a:rPr lang="en-US" dirty="0"/>
              <a:t>1 Stock Album, 64 pages</a:t>
            </a:r>
          </a:p>
          <a:p>
            <a:pPr lvl="1"/>
            <a:r>
              <a:rPr lang="en-US" dirty="0"/>
              <a:t>1 Stock Album, 24 pages</a:t>
            </a:r>
          </a:p>
          <a:p>
            <a:pPr lvl="1"/>
            <a:r>
              <a:rPr lang="en-US" dirty="0"/>
              <a:t>1920’s – 2020 assorted</a:t>
            </a:r>
          </a:p>
          <a:p>
            <a:pPr lvl="1"/>
            <a:r>
              <a:rPr lang="en-US" dirty="0"/>
              <a:t>Complete sets from 1947 – 2020</a:t>
            </a:r>
          </a:p>
          <a:p>
            <a:pPr lvl="1"/>
            <a:r>
              <a:rPr lang="en-US" dirty="0"/>
              <a:t>Organized by Catalog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15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64F8EF-2BB3-B390-9628-3F975CE2B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137" y="1690688"/>
            <a:ext cx="4048346" cy="420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0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EUROPEAN COUNTRIES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4 Stock Albums, 64 pages each</a:t>
            </a:r>
          </a:p>
          <a:p>
            <a:pPr lvl="1"/>
            <a:r>
              <a:rPr lang="en-US" dirty="0"/>
              <a:t>1800’s – 2020</a:t>
            </a:r>
          </a:p>
          <a:p>
            <a:pPr lvl="1"/>
            <a:r>
              <a:rPr lang="en-US" dirty="0"/>
              <a:t>Alphabetical order, A – U and France</a:t>
            </a:r>
          </a:p>
          <a:p>
            <a:pPr lvl="1"/>
            <a:r>
              <a:rPr lang="en-US" dirty="0"/>
              <a:t>Organized by Catalog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5428DE9-DCC3-DB00-3015-BBA1C23D45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5565765"/>
              </p:ext>
            </p:extLst>
          </p:nvPr>
        </p:nvGraphicFramePr>
        <p:xfrm>
          <a:off x="1292477" y="3674415"/>
          <a:ext cx="1992313" cy="265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991846" imgH="2656130" progId="">
                  <p:embed/>
                </p:oleObj>
              </mc:Choice>
              <mc:Fallback>
                <p:oleObj r:id="rId2" imgW="1991846" imgH="265613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92477" y="3674415"/>
                        <a:ext cx="1992313" cy="265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E927C1A-D053-5F0A-75EF-A6C3267633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2297376"/>
              </p:ext>
            </p:extLst>
          </p:nvPr>
        </p:nvGraphicFramePr>
        <p:xfrm>
          <a:off x="3743325" y="3651625"/>
          <a:ext cx="2063750" cy="2655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063115" imgH="2656130" progId="">
                  <p:embed/>
                </p:oleObj>
              </mc:Choice>
              <mc:Fallback>
                <p:oleObj r:id="rId4" imgW="2063115" imgH="265613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43325" y="3651625"/>
                        <a:ext cx="2063750" cy="2655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D66E673-56E7-C104-087E-E7D1C10BD2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943590"/>
              </p:ext>
            </p:extLst>
          </p:nvPr>
        </p:nvGraphicFramePr>
        <p:xfrm>
          <a:off x="6384927" y="2027612"/>
          <a:ext cx="4826000" cy="324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826149" imgH="3248809" progId="">
                  <p:embed/>
                </p:oleObj>
              </mc:Choice>
              <mc:Fallback>
                <p:oleObj r:id="rId6" imgW="4826149" imgH="324880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84927" y="2027612"/>
                        <a:ext cx="4826000" cy="324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01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ADDITIONAL EUROPEAN COUNTRY ALBUMS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AUSTRIA</a:t>
            </a:r>
          </a:p>
          <a:p>
            <a:pPr lvl="1"/>
            <a:r>
              <a:rPr lang="en-US" dirty="0"/>
              <a:t>1 Stock Album, 24 pages </a:t>
            </a:r>
          </a:p>
          <a:p>
            <a:pPr lvl="1"/>
            <a:r>
              <a:rPr lang="en-US" dirty="0"/>
              <a:t>1800’s – 2020 assorted</a:t>
            </a:r>
          </a:p>
          <a:p>
            <a:pPr lvl="1"/>
            <a:endParaRPr lang="en-US" dirty="0"/>
          </a:p>
          <a:p>
            <a:r>
              <a:rPr lang="en-US" sz="2400" dirty="0"/>
              <a:t>NORWAY</a:t>
            </a:r>
          </a:p>
          <a:p>
            <a:pPr lvl="1"/>
            <a:r>
              <a:rPr lang="en-US" dirty="0"/>
              <a:t>1 Stock Album, 36 pages</a:t>
            </a:r>
          </a:p>
          <a:p>
            <a:pPr lvl="1"/>
            <a:r>
              <a:rPr lang="en-US" dirty="0"/>
              <a:t>1800’s – 2020 assorted</a:t>
            </a:r>
          </a:p>
          <a:p>
            <a:pPr lvl="1"/>
            <a:r>
              <a:rPr lang="en-US" dirty="0"/>
              <a:t>Organized by Catalog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49871D7-4867-F477-7480-7858300F10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023890"/>
              </p:ext>
            </p:extLst>
          </p:nvPr>
        </p:nvGraphicFramePr>
        <p:xfrm>
          <a:off x="5577904" y="2088356"/>
          <a:ext cx="2205037" cy="266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205318" imgH="2667896" progId="">
                  <p:embed/>
                </p:oleObj>
              </mc:Choice>
              <mc:Fallback>
                <p:oleObj r:id="rId2" imgW="2205318" imgH="266789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77904" y="2088356"/>
                        <a:ext cx="2205037" cy="2668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76E48FB-682C-70F9-5E23-F1454F7FF3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516739"/>
              </p:ext>
            </p:extLst>
          </p:nvPr>
        </p:nvGraphicFramePr>
        <p:xfrm>
          <a:off x="8297228" y="2088356"/>
          <a:ext cx="2181225" cy="267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181785" imgH="2679663" progId="">
                  <p:embed/>
                </p:oleObj>
              </mc:Choice>
              <mc:Fallback>
                <p:oleObj r:id="rId4" imgW="2181785" imgH="267966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97228" y="2088356"/>
                        <a:ext cx="2181225" cy="267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074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ADDITIONAL EUROPEAN COUNTRY ALBUMS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8284"/>
            <a:ext cx="10515600" cy="4818680"/>
          </a:xfrm>
        </p:spPr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sz="2400" dirty="0"/>
              <a:t>FINLAND</a:t>
            </a:r>
          </a:p>
          <a:p>
            <a:pPr lvl="1"/>
            <a:r>
              <a:rPr lang="en-US" dirty="0"/>
              <a:t>1 Stock Album, 24 pages</a:t>
            </a:r>
          </a:p>
          <a:p>
            <a:pPr lvl="1"/>
            <a:r>
              <a:rPr lang="en-US" dirty="0"/>
              <a:t>1917 – 2020 assorted</a:t>
            </a:r>
          </a:p>
          <a:p>
            <a:pPr lvl="1"/>
            <a:r>
              <a:rPr lang="en-US" dirty="0"/>
              <a:t>Organized by Catalog</a:t>
            </a:r>
          </a:p>
          <a:p>
            <a:pPr lvl="1"/>
            <a:endParaRPr lang="en-US" dirty="0"/>
          </a:p>
          <a:p>
            <a:r>
              <a:rPr lang="en-US" sz="2400" dirty="0"/>
              <a:t>SWEDEN</a:t>
            </a:r>
          </a:p>
          <a:p>
            <a:pPr lvl="1"/>
            <a:r>
              <a:rPr lang="en-US" dirty="0"/>
              <a:t>1 Stock Album, 48 pages </a:t>
            </a:r>
          </a:p>
          <a:p>
            <a:pPr lvl="1"/>
            <a:r>
              <a:rPr lang="en-US" dirty="0"/>
              <a:t>1800’s – 2020 assorted</a:t>
            </a:r>
          </a:p>
          <a:p>
            <a:pPr lvl="1"/>
            <a:r>
              <a:rPr lang="en-US" dirty="0"/>
              <a:t>Organized by Catalog</a:t>
            </a:r>
          </a:p>
          <a:p>
            <a:pPr lvl="1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F881085-4B03-7E62-4266-C542EEF357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430070"/>
              </p:ext>
            </p:extLst>
          </p:nvPr>
        </p:nvGraphicFramePr>
        <p:xfrm>
          <a:off x="5614099" y="2504280"/>
          <a:ext cx="1612900" cy="184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612639" imgH="1849643" progId="">
                  <p:embed/>
                </p:oleObj>
              </mc:Choice>
              <mc:Fallback>
                <p:oleObj r:id="rId2" imgW="1612639" imgH="184964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14099" y="2504280"/>
                        <a:ext cx="1612900" cy="1849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9D200EB-9B2E-A977-C4A3-7435A6FFC6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54433"/>
              </p:ext>
            </p:extLst>
          </p:nvPr>
        </p:nvGraphicFramePr>
        <p:xfrm>
          <a:off x="7630668" y="2581274"/>
          <a:ext cx="2513013" cy="169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513591" imgH="1695674" progId="">
                  <p:embed/>
                </p:oleObj>
              </mc:Choice>
              <mc:Fallback>
                <p:oleObj r:id="rId4" imgW="2513591" imgH="169567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30668" y="2581274"/>
                        <a:ext cx="2513013" cy="169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078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ADDITIONAL EUROPEAN COUNTRY ALBUMS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r>
              <a:rPr lang="en-US" sz="2400" dirty="0"/>
              <a:t>HUNGARY</a:t>
            </a:r>
          </a:p>
          <a:p>
            <a:pPr lvl="1"/>
            <a:r>
              <a:rPr lang="en-US" dirty="0"/>
              <a:t>1 Stock Album, 36 pages</a:t>
            </a:r>
          </a:p>
          <a:p>
            <a:pPr lvl="1"/>
            <a:r>
              <a:rPr lang="en-US" dirty="0"/>
              <a:t>1800’s – 2020 assorted</a:t>
            </a:r>
          </a:p>
          <a:p>
            <a:pPr lvl="1"/>
            <a:endParaRPr lang="en-US" dirty="0"/>
          </a:p>
          <a:p>
            <a:r>
              <a:rPr lang="en-US" sz="2400" dirty="0"/>
              <a:t>SWITZERLAND</a:t>
            </a:r>
          </a:p>
          <a:p>
            <a:pPr lvl="1"/>
            <a:r>
              <a:rPr lang="en-US" dirty="0"/>
              <a:t>1 Special Album, 90 pages</a:t>
            </a:r>
          </a:p>
          <a:p>
            <a:pPr lvl="1"/>
            <a:r>
              <a:rPr lang="en-US" dirty="0"/>
              <a:t>1862 – 1966 </a:t>
            </a:r>
          </a:p>
          <a:p>
            <a:pPr lvl="1"/>
            <a:r>
              <a:rPr lang="en-US" dirty="0"/>
              <a:t>Organized by Catalog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777E43-689D-84CC-2242-4DF3BBC59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560" y="2295144"/>
            <a:ext cx="5984240" cy="316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4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4807156" cy="3737499"/>
          </a:xfrm>
        </p:spPr>
        <p:txBody>
          <a:bodyPr>
            <a:noAutofit/>
          </a:bodyPr>
          <a:lstStyle/>
          <a:p>
            <a:br>
              <a:rPr lang="en-US" sz="4000" b="1" dirty="0"/>
            </a:br>
            <a:br>
              <a:rPr lang="en-US" sz="4000" b="1" dirty="0"/>
            </a:br>
            <a:br>
              <a:rPr lang="en-US" sz="4000" b="1" dirty="0"/>
            </a:br>
            <a:br>
              <a:rPr lang="en-US" sz="4000" b="1" dirty="0"/>
            </a:br>
            <a:r>
              <a:rPr lang="en-US" sz="4000" b="1" dirty="0"/>
              <a:t> </a:t>
            </a:r>
            <a:br>
              <a:rPr lang="en-US" sz="4000" b="1" dirty="0"/>
            </a:br>
            <a:br>
              <a:rPr lang="en-US" sz="4000" b="1" dirty="0"/>
            </a:br>
            <a:r>
              <a:rPr lang="en-US" sz="4000" b="1" dirty="0"/>
              <a:t>The year was 1953 </a:t>
            </a:r>
            <a:br>
              <a:rPr lang="en-US" sz="4000" b="1" dirty="0"/>
            </a:br>
            <a:r>
              <a:rPr lang="en-US" sz="4000" b="1" dirty="0"/>
              <a:t>I was 7 years old</a:t>
            </a:r>
            <a:br>
              <a:rPr lang="en-US" sz="4000" b="1" dirty="0"/>
            </a:br>
            <a:r>
              <a:rPr lang="en-US" sz="4000" b="1" dirty="0"/>
              <a:t>I received my first Stamp and rest is History….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8463" y="3568824"/>
            <a:ext cx="5791199" cy="265049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/>
              <a:t>*Encouraged by History Teacher, Mr.  </a:t>
            </a:r>
            <a:r>
              <a:rPr lang="en-US" sz="2400" dirty="0" err="1"/>
              <a:t>Poulsen</a:t>
            </a:r>
            <a:r>
              <a:rPr lang="en-US" sz="2400" dirty="0"/>
              <a:t>, in Denmark, because he knew I loved history and geography. </a:t>
            </a:r>
          </a:p>
          <a:p>
            <a:r>
              <a:rPr lang="en-US" sz="2400" dirty="0"/>
              <a:t>*My first Stamp was a Danish Stamp with King Frederik IX.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661" y="3478661"/>
            <a:ext cx="4485295" cy="24121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60C363-02B9-8669-A715-7058CCDF0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944" y="417768"/>
            <a:ext cx="2421436" cy="27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7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ADDITIONAL EUROPEAN COUNTRY ALBUMS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2470"/>
            <a:ext cx="10515600" cy="4614493"/>
          </a:xfrm>
        </p:spPr>
        <p:txBody>
          <a:bodyPr>
            <a:normAutofit/>
          </a:bodyPr>
          <a:lstStyle/>
          <a:p>
            <a:r>
              <a:rPr lang="en-US" sz="2400" dirty="0"/>
              <a:t>UNITED KINDOM</a:t>
            </a:r>
          </a:p>
          <a:p>
            <a:pPr lvl="1"/>
            <a:r>
              <a:rPr lang="en-US" dirty="0"/>
              <a:t>1 Stock Album, 36 pages</a:t>
            </a:r>
          </a:p>
          <a:p>
            <a:pPr lvl="2"/>
            <a:r>
              <a:rPr lang="en-US" sz="2400" dirty="0"/>
              <a:t>1800’s – 2020 assorted</a:t>
            </a:r>
          </a:p>
          <a:p>
            <a:pPr lvl="2"/>
            <a:r>
              <a:rPr lang="en-US" sz="2400" dirty="0"/>
              <a:t>Includes Gibraltar and Guernsey</a:t>
            </a:r>
          </a:p>
          <a:p>
            <a:pPr lvl="1"/>
            <a:r>
              <a:rPr lang="en-US" dirty="0"/>
              <a:t>1 Stock Album, 30 Pages </a:t>
            </a:r>
          </a:p>
          <a:p>
            <a:pPr lvl="2"/>
            <a:r>
              <a:rPr lang="en-US" sz="2400" dirty="0"/>
              <a:t>Coronation Issue 1937</a:t>
            </a:r>
          </a:p>
          <a:p>
            <a:pPr lvl="2"/>
            <a:r>
              <a:rPr lang="en-US" sz="2400" dirty="0"/>
              <a:t>All new, never hinged Stamps</a:t>
            </a:r>
          </a:p>
          <a:p>
            <a:pPr lvl="2"/>
            <a:r>
              <a:rPr lang="en-US" sz="2400" dirty="0"/>
              <a:t>Queen Elizabeth and King George VI</a:t>
            </a:r>
          </a:p>
          <a:p>
            <a:pPr lvl="3"/>
            <a:r>
              <a:rPr lang="en-US" sz="2400" dirty="0"/>
              <a:t>All British Colonies (45)</a:t>
            </a:r>
          </a:p>
          <a:p>
            <a:pPr lvl="2"/>
            <a:r>
              <a:rPr lang="en-US" sz="2400" dirty="0"/>
              <a:t>Newfoundland. King George VI (11)</a:t>
            </a:r>
          </a:p>
          <a:p>
            <a:pPr lvl="2"/>
            <a:r>
              <a:rPr lang="en-US" sz="2400" dirty="0"/>
              <a:t>Coronation Issue 1937 King George VI. All British Colonies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99" y="1870075"/>
            <a:ext cx="3529909" cy="209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3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287"/>
            <a:ext cx="10515600" cy="905523"/>
          </a:xfrm>
        </p:spPr>
        <p:txBody>
          <a:bodyPr>
            <a:normAutofit/>
          </a:bodyPr>
          <a:lstStyle/>
          <a:p>
            <a:r>
              <a:rPr lang="en-US" sz="4000" b="1" dirty="0"/>
              <a:t>ADDITIONAL EUROPEAN COUNTRY ALBUMS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96646"/>
            <a:ext cx="10515600" cy="5459766"/>
          </a:xfrm>
        </p:spPr>
        <p:txBody>
          <a:bodyPr>
            <a:noAutofit/>
          </a:bodyPr>
          <a:lstStyle/>
          <a:p>
            <a:r>
              <a:rPr lang="en-US" sz="2400" dirty="0"/>
              <a:t>UNITED KINDOM</a:t>
            </a:r>
          </a:p>
          <a:p>
            <a:pPr lvl="1"/>
            <a:r>
              <a:rPr lang="en-US" dirty="0"/>
              <a:t>Coronation Issue Queen Elizabeth II 1953</a:t>
            </a:r>
          </a:p>
          <a:p>
            <a:pPr lvl="1"/>
            <a:r>
              <a:rPr lang="en-US" dirty="0"/>
              <a:t>All British Colonies (58), 44 Assorted </a:t>
            </a:r>
          </a:p>
          <a:p>
            <a:r>
              <a:rPr lang="en-US" sz="2400" dirty="0"/>
              <a:t>Peace Issue 1945 -46</a:t>
            </a:r>
          </a:p>
          <a:p>
            <a:pPr lvl="1"/>
            <a:r>
              <a:rPr lang="en-US" dirty="0"/>
              <a:t>King George VI and Parliament Buildings, London</a:t>
            </a:r>
          </a:p>
          <a:p>
            <a:pPr lvl="1"/>
            <a:r>
              <a:rPr lang="en-US" dirty="0"/>
              <a:t>All British Colonies (45)</a:t>
            </a:r>
          </a:p>
          <a:p>
            <a:r>
              <a:rPr lang="en-US" sz="2400" dirty="0"/>
              <a:t>Many assorted Victory Issues 1946</a:t>
            </a:r>
          </a:p>
          <a:p>
            <a:r>
              <a:rPr lang="en-US" sz="2400" dirty="0"/>
              <a:t>Winston Leonard Spencer Churchill</a:t>
            </a:r>
          </a:p>
          <a:p>
            <a:pPr lvl="1"/>
            <a:r>
              <a:rPr lang="en-US" dirty="0"/>
              <a:t>1874 – 1965</a:t>
            </a:r>
          </a:p>
          <a:p>
            <a:pPr lvl="1"/>
            <a:r>
              <a:rPr lang="en-US" dirty="0"/>
              <a:t>All British Colonies (45)</a:t>
            </a:r>
          </a:p>
          <a:p>
            <a:pPr lvl="1"/>
            <a:r>
              <a:rPr lang="en-US" dirty="0"/>
              <a:t>Many other Colonial Stamps</a:t>
            </a:r>
          </a:p>
          <a:p>
            <a:r>
              <a:rPr lang="en-US" sz="2400" dirty="0"/>
              <a:t>80</a:t>
            </a:r>
            <a:r>
              <a:rPr lang="en-US" sz="2400" baseline="30000" dirty="0"/>
              <a:t>th</a:t>
            </a:r>
            <a:r>
              <a:rPr lang="en-US" sz="2400" dirty="0"/>
              <a:t> Birthday of HM Queen Elizabeth the Queen Mother</a:t>
            </a:r>
          </a:p>
          <a:p>
            <a:pPr lvl="1"/>
            <a:r>
              <a:rPr lang="en-US" dirty="0"/>
              <a:t>All British Colonies (30)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32179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JAPAN</a:t>
            </a:r>
          </a:p>
          <a:p>
            <a:pPr lvl="1"/>
            <a:r>
              <a:rPr lang="en-US" dirty="0"/>
              <a:t>1 Stock Album, 24 pages</a:t>
            </a:r>
          </a:p>
          <a:p>
            <a:pPr lvl="1"/>
            <a:r>
              <a:rPr lang="en-US" dirty="0"/>
              <a:t>1880’s – 2020</a:t>
            </a:r>
          </a:p>
          <a:p>
            <a:pPr lvl="1"/>
            <a:r>
              <a:rPr lang="en-US" dirty="0"/>
              <a:t>1 Album postage Stamps of Japan</a:t>
            </a:r>
          </a:p>
          <a:p>
            <a:pPr lvl="1"/>
            <a:r>
              <a:rPr lang="en-US" dirty="0"/>
              <a:t>Organized by Catalog</a:t>
            </a:r>
          </a:p>
          <a:p>
            <a:pPr lvl="1"/>
            <a:endParaRPr lang="en-US" dirty="0"/>
          </a:p>
          <a:p>
            <a:r>
              <a:rPr lang="en-US" sz="2400" dirty="0"/>
              <a:t>SOLOMAN ISLAND</a:t>
            </a:r>
          </a:p>
          <a:p>
            <a:pPr lvl="1"/>
            <a:r>
              <a:rPr lang="en-US" dirty="0"/>
              <a:t>Special Book, 45 pages</a:t>
            </a:r>
          </a:p>
          <a:p>
            <a:pPr lvl="1"/>
            <a:r>
              <a:rPr lang="en-US" dirty="0"/>
              <a:t>The Americas Cup in Stamps 1987 </a:t>
            </a:r>
          </a:p>
          <a:p>
            <a:pPr lvl="1"/>
            <a:r>
              <a:rPr lang="en-US" dirty="0"/>
              <a:t>Organized by Catalog</a:t>
            </a:r>
          </a:p>
          <a:p>
            <a:pPr lvl="1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22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22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FDC1F1D-BFFB-B514-1809-7AAA9D7C98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7336406"/>
              </p:ext>
            </p:extLst>
          </p:nvPr>
        </p:nvGraphicFramePr>
        <p:xfrm>
          <a:off x="7081043" y="1125501"/>
          <a:ext cx="3059113" cy="230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059206" imgH="2300456" progId="">
                  <p:embed/>
                </p:oleObj>
              </mc:Choice>
              <mc:Fallback>
                <p:oleObj r:id="rId2" imgW="3059206" imgH="230045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81043" y="1125501"/>
                        <a:ext cx="3059113" cy="2300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70EC3EE-79E1-86AB-0492-67F072A80F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929657"/>
              </p:ext>
            </p:extLst>
          </p:nvPr>
        </p:nvGraphicFramePr>
        <p:xfrm>
          <a:off x="5922469" y="3515482"/>
          <a:ext cx="1808545" cy="2031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920912" imgH="2157917" progId="">
                  <p:embed/>
                </p:oleObj>
              </mc:Choice>
              <mc:Fallback>
                <p:oleObj r:id="rId4" imgW="1920912" imgH="2157917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22469" y="3515482"/>
                        <a:ext cx="1808545" cy="2031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5ED81F2C-7FE0-413C-F8B5-A25E48BE20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228568"/>
              </p:ext>
            </p:extLst>
          </p:nvPr>
        </p:nvGraphicFramePr>
        <p:xfrm>
          <a:off x="7819322" y="3521906"/>
          <a:ext cx="1762319" cy="203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861409" imgH="2146151" progId="">
                  <p:embed/>
                </p:oleObj>
              </mc:Choice>
              <mc:Fallback>
                <p:oleObj r:id="rId6" imgW="1861409" imgH="2146151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19322" y="3521906"/>
                        <a:ext cx="1762319" cy="2031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952CABDB-1AD2-322B-2C93-54C8FD0D3A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9949" y="3521906"/>
            <a:ext cx="1819853" cy="203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9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ASIA cont..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ASIAN COUNTRIES</a:t>
            </a:r>
          </a:p>
          <a:p>
            <a:pPr lvl="1"/>
            <a:r>
              <a:rPr lang="en-US" dirty="0"/>
              <a:t>3 Stock Albums, 64 pages each</a:t>
            </a:r>
          </a:p>
          <a:p>
            <a:pPr lvl="1"/>
            <a:r>
              <a:rPr lang="en-US" dirty="0"/>
              <a:t>1800’s – 2020</a:t>
            </a:r>
            <a:br>
              <a:rPr lang="en-US" dirty="0"/>
            </a:br>
            <a:r>
              <a:rPr lang="en-US" dirty="0"/>
              <a:t>Alphabetical Order A – 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2400" dirty="0"/>
              <a:t>AUSTRALIA – SOUTH PACIFIC ISLANDS</a:t>
            </a:r>
          </a:p>
          <a:p>
            <a:pPr lvl="1"/>
            <a:r>
              <a:rPr lang="en-US" dirty="0"/>
              <a:t>1 Stock Album, 64 pages</a:t>
            </a:r>
          </a:p>
          <a:p>
            <a:pPr lvl="1"/>
            <a:r>
              <a:rPr lang="en-US" dirty="0"/>
              <a:t>1800’s – 2020 assorted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22" y="3081694"/>
            <a:ext cx="3357579" cy="309526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834" y="681037"/>
            <a:ext cx="1882966" cy="26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3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AFRICA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spcBef>
                <a:spcPts val="1000"/>
              </a:spcBef>
            </a:pPr>
            <a:r>
              <a:rPr lang="en-US" dirty="0"/>
              <a:t>2 Stock Albums, 64 pages each</a:t>
            </a:r>
          </a:p>
          <a:p>
            <a:pPr marL="800100" lvl="2" indent="-342900">
              <a:spcBef>
                <a:spcPts val="1000"/>
              </a:spcBef>
            </a:pPr>
            <a:r>
              <a:rPr lang="en-US" sz="2400" dirty="0"/>
              <a:t>1880’s – 2020 assorted</a:t>
            </a:r>
          </a:p>
          <a:p>
            <a:pPr marL="800100" lvl="2" indent="-342900">
              <a:spcBef>
                <a:spcPts val="1000"/>
              </a:spcBef>
            </a:pPr>
            <a:r>
              <a:rPr lang="en-US" sz="2400" dirty="0"/>
              <a:t>Alphabetical Order A - Y</a:t>
            </a:r>
          </a:p>
          <a:p>
            <a:pPr marL="800100" lvl="2" indent="-342900">
              <a:spcBef>
                <a:spcPts val="1000"/>
              </a:spcBef>
            </a:pPr>
            <a:r>
              <a:rPr lang="en-US" sz="2400" dirty="0"/>
              <a:t>Colonies and Countries</a:t>
            </a:r>
          </a:p>
          <a:p>
            <a:pPr marL="342900" lvl="1" indent="-342900">
              <a:spcBef>
                <a:spcPts val="1000"/>
              </a:spcBef>
            </a:pP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2421584" cy="36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4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NOTES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Stamps Organized by Catalogs</a:t>
            </a:r>
          </a:p>
          <a:p>
            <a:pPr lvl="1"/>
            <a:r>
              <a:rPr lang="en-US" dirty="0"/>
              <a:t>Italy</a:t>
            </a:r>
          </a:p>
          <a:p>
            <a:pPr lvl="1"/>
            <a:r>
              <a:rPr lang="en-US" dirty="0"/>
              <a:t>Vatican</a:t>
            </a:r>
          </a:p>
          <a:p>
            <a:pPr lvl="1"/>
            <a:r>
              <a:rPr lang="en-US" dirty="0"/>
              <a:t>San Marino</a:t>
            </a:r>
          </a:p>
          <a:p>
            <a:pPr lvl="1"/>
            <a:r>
              <a:rPr lang="en-US" dirty="0"/>
              <a:t>Denmark, Iceland, Faroe Islands, Greenland, Danish Virgin Islands</a:t>
            </a:r>
          </a:p>
          <a:p>
            <a:pPr lvl="1"/>
            <a:r>
              <a:rPr lang="en-US" dirty="0"/>
              <a:t>Germany</a:t>
            </a:r>
          </a:p>
          <a:p>
            <a:pPr lvl="1"/>
            <a:r>
              <a:rPr lang="en-US" dirty="0"/>
              <a:t>Scandinavian and Baltic Countries</a:t>
            </a:r>
          </a:p>
          <a:p>
            <a:pPr lvl="1"/>
            <a:r>
              <a:rPr lang="en-US" dirty="0"/>
              <a:t>USA, Mexico, Canada</a:t>
            </a:r>
          </a:p>
          <a:p>
            <a:pPr lvl="1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5441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36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IN CLOSING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9305"/>
            <a:ext cx="10515600" cy="4747658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r>
              <a:rPr lang="en-US" sz="2600" dirty="0"/>
              <a:t>*I am no longer collecting Stamps issued after 2020. 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 *I am focusing on completing missing sections of my current collection.  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*I always want to continue to learn something new, so if I find something interesting, I will study it and may keep the Stamp or may pass it along.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*Friends and Family will send me Stamps from many location around the world. </a:t>
            </a:r>
            <a:br>
              <a:rPr lang="en-US" sz="2600" dirty="0"/>
            </a:br>
            <a:r>
              <a:rPr lang="en-US" sz="2600" dirty="0"/>
              <a:t> </a:t>
            </a:r>
            <a:br>
              <a:rPr lang="en-US" sz="2600" dirty="0"/>
            </a:br>
            <a:r>
              <a:rPr lang="en-US" sz="2600" dirty="0"/>
              <a:t>*During the year I may collect Stamps and put them in a box. 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*It is my winter hobby, I move all items I have collected over the year and take over the dining table to sort. </a:t>
            </a:r>
            <a:br>
              <a:rPr lang="en-US" sz="2600" dirty="0"/>
            </a:br>
            <a:br>
              <a:rPr lang="en-US" sz="2600" dirty="0"/>
            </a:br>
            <a:r>
              <a:rPr lang="en-US" sz="2600" dirty="0"/>
              <a:t>*I want to thank my wife, Pamela for supporting me in my passion of collecting and researching. </a:t>
            </a:r>
            <a:br>
              <a:rPr lang="en-US" sz="2000" dirty="0"/>
            </a:b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26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9121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90" y="292963"/>
            <a:ext cx="10515600" cy="2248531"/>
          </a:xfrm>
        </p:spPr>
        <p:txBody>
          <a:bodyPr/>
          <a:lstStyle/>
          <a:p>
            <a:pPr algn="ctr"/>
            <a:r>
              <a:rPr lang="en-US" sz="4000" b="1" dirty="0"/>
              <a:t>THANK YOU!</a:t>
            </a:r>
            <a:br>
              <a:rPr lang="en-US" sz="4000" b="1" dirty="0"/>
            </a:br>
            <a:r>
              <a:rPr lang="en-US" sz="4000" b="1" dirty="0"/>
              <a:t>QUESTIONS / COMMENTS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00" y="1846908"/>
            <a:ext cx="6429600" cy="440961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27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78410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573"/>
            <a:ext cx="10515600" cy="104320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ea typeface="Calibri" panose="020F0502020204030204" pitchFamily="34" charset="0"/>
                <a:cs typeface="Calibri" panose="020F0502020204030204" pitchFamily="34" charset="0"/>
              </a:rPr>
              <a:t>Why Do I Enjoy Stamp Collecting?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400" y="787074"/>
            <a:ext cx="10631400" cy="5419023"/>
          </a:xfrm>
        </p:spPr>
        <p:txBody>
          <a:bodyPr wrap="square">
            <a:noAutofit/>
          </a:bodyPr>
          <a:lstStyle/>
          <a:p>
            <a:pPr marL="0" indent="0">
              <a:buNone/>
            </a:pPr>
            <a:b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*I love to research different Countries, see what is on the Stamp and what the Stamp is telling me. </a:t>
            </a:r>
            <a:b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*My first Stamp had the face of a King on it, so I researched who he was, why he was King, what about his family etc.  </a:t>
            </a:r>
            <a:b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*Another example, while I was still living in Denmark, my first Stamp from another Country, was American. It was an airmail 15 cent Stamp, with a plane on it.  I researched the plane, named a C28.  </a:t>
            </a:r>
          </a:p>
          <a:p>
            <a:pPr marL="0" indent="0">
              <a:buNone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*I learned the year it was used and where it came from etc.  </a:t>
            </a:r>
            <a:b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*What did I do with my first Stamps? I GLUED them into a notebook!! Remember I was only 7!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045" y="3817015"/>
            <a:ext cx="2174531" cy="151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3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16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Which Stamps do I Collect?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000"/>
            <a:ext cx="11012400" cy="516835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*In the beginning I collected anything I could, but focused on Denmark.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*Then I moved to German Stamps because they were easily accessible.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*Then moved to collecting Scandinavian Countries.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*When I lived in Switzerland, I collected Stamps from there.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*When I came to the US, of course I wanted to get those Stamps.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*Before Countries actually became Countries, I collected Colonies.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*Now, even today, I collect from any Country.  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3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A94005D-DE9B-A5D8-C488-8DCCB05E7C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430577"/>
              </p:ext>
            </p:extLst>
          </p:nvPr>
        </p:nvGraphicFramePr>
        <p:xfrm>
          <a:off x="8610600" y="2546064"/>
          <a:ext cx="1517650" cy="203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517501" imgH="2039583" progId="">
                  <p:embed/>
                </p:oleObj>
              </mc:Choice>
              <mc:Fallback>
                <p:oleObj r:id="rId3" imgW="1517501" imgH="203958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10600" y="2546064"/>
                        <a:ext cx="1517650" cy="2039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F9F0B50-8481-E854-1A79-1A927DE5D5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9440514"/>
              </p:ext>
            </p:extLst>
          </p:nvPr>
        </p:nvGraphicFramePr>
        <p:xfrm>
          <a:off x="10182225" y="2546064"/>
          <a:ext cx="1509121" cy="203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1553135" imgH="2098750" progId="">
                  <p:embed/>
                </p:oleObj>
              </mc:Choice>
              <mc:Fallback>
                <p:oleObj r:id="rId5" imgW="1553135" imgH="209875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182225" y="2546064"/>
                        <a:ext cx="1509121" cy="2039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583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How do I Choose?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631400" cy="3828763"/>
          </a:xfrm>
        </p:spPr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*There is no way I could collect all Stamps from all Countries. </a:t>
            </a:r>
            <a:br>
              <a:rPr lang="en-US" sz="2400" dirty="0"/>
            </a:br>
            <a:endParaRPr lang="en-US" sz="2400" dirty="0"/>
          </a:p>
          <a:p>
            <a:pPr marL="0" indent="0">
              <a:buNone/>
            </a:pPr>
            <a:r>
              <a:rPr lang="en-US" sz="2400" dirty="0"/>
              <a:t>*When</a:t>
            </a:r>
            <a:r>
              <a:rPr lang="en-US" sz="2400" baseline="0" dirty="0"/>
              <a:t> I find</a:t>
            </a:r>
            <a:r>
              <a:rPr lang="en-US" sz="2400" dirty="0"/>
              <a:t> a S</a:t>
            </a:r>
            <a:r>
              <a:rPr lang="en-US" sz="2400" baseline="0" dirty="0"/>
              <a:t>tamp interesting, by the way it looks, colors, the way it is designed</a:t>
            </a:r>
            <a:r>
              <a:rPr lang="en-US" sz="2400" dirty="0"/>
              <a:t> and what is on it, I will begin to research it. </a:t>
            </a:r>
            <a:br>
              <a:rPr lang="en-US" sz="2400" baseline="0" dirty="0"/>
            </a:br>
            <a:endParaRPr lang="en-US" sz="2400" baseline="0" dirty="0"/>
          </a:p>
          <a:p>
            <a:pPr marL="0" indent="0">
              <a:buNone/>
            </a:pPr>
            <a:r>
              <a:rPr lang="en-US" sz="2400" dirty="0"/>
              <a:t>*Then I will</a:t>
            </a:r>
            <a:r>
              <a:rPr lang="en-US" sz="2400" baseline="0" dirty="0"/>
              <a:t> keep it</a:t>
            </a:r>
            <a:r>
              <a:rPr lang="en-US" sz="2400" dirty="0"/>
              <a:t> in my collection to study it further. </a:t>
            </a:r>
            <a:r>
              <a:rPr lang="en-US" sz="2400" baseline="0" dirty="0"/>
              <a:t> </a:t>
            </a:r>
          </a:p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5015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053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Where do I find Stamps for my Collection?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400" y="1159156"/>
            <a:ext cx="10631400" cy="495701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600" dirty="0"/>
              <a:t>*I visit Antique Stores to check out post card collections and Stamp collections.</a:t>
            </a:r>
            <a:br>
              <a:rPr lang="en-US" sz="2600" dirty="0"/>
            </a:br>
            <a:endParaRPr lang="en-US" sz="26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600" dirty="0"/>
              <a:t>*If I find  a Stamp of interest, on a postcard, I will remove it and add it to my collection.  </a:t>
            </a:r>
            <a:br>
              <a:rPr lang="en-US" sz="2600" dirty="0"/>
            </a:br>
            <a:endParaRPr lang="en-US" sz="26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600" dirty="0"/>
              <a:t>*When I travel, I will visit the local Post Offices.</a:t>
            </a:r>
            <a:br>
              <a:rPr lang="en-US" sz="2600" dirty="0"/>
            </a:br>
            <a:endParaRPr lang="en-US" sz="26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600" dirty="0"/>
              <a:t>*I have been gifted collections.</a:t>
            </a:r>
            <a:br>
              <a:rPr lang="en-US" sz="2600" dirty="0"/>
            </a:br>
            <a:endParaRPr lang="en-US" sz="26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600" dirty="0"/>
              <a:t>* Being a member of the Rochester Philatelic Association, there are always opportunities to share, trade or purchase Stamps that interest me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073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764731" cy="118325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Welcome to My Inventory…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89785"/>
            <a:ext cx="10631400" cy="49570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803" y="2271930"/>
            <a:ext cx="4766767" cy="2952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333" y="1657938"/>
            <a:ext cx="4292866" cy="41805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6479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3925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UNITED STATES OF AMERICA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9050"/>
            <a:ext cx="10515600" cy="478791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6 Stock Albums, 64 pages each</a:t>
            </a:r>
          </a:p>
          <a:p>
            <a:pPr lvl="1"/>
            <a:r>
              <a:rPr lang="en-US" sz="2800" dirty="0"/>
              <a:t>Dating from 1861 through and including 2020</a:t>
            </a:r>
          </a:p>
          <a:p>
            <a:pPr lvl="1"/>
            <a:r>
              <a:rPr lang="en-US" sz="2800" dirty="0"/>
              <a:t>Organized by Catalog</a:t>
            </a:r>
          </a:p>
          <a:p>
            <a:pPr lvl="1"/>
            <a:r>
              <a:rPr lang="en-US" sz="2800" dirty="0"/>
              <a:t>Including Hawaii, Panama Canal, Puerto Rico and Philippines</a:t>
            </a:r>
            <a:br>
              <a:rPr lang="en-US" sz="2800" dirty="0"/>
            </a:br>
            <a:endParaRPr lang="en-US" sz="2800" dirty="0"/>
          </a:p>
          <a:p>
            <a:r>
              <a:rPr lang="en-US" dirty="0"/>
              <a:t>Small Stock Album, 24 pages</a:t>
            </a:r>
          </a:p>
          <a:p>
            <a:pPr lvl="1"/>
            <a:r>
              <a:rPr lang="en-US" sz="2800" dirty="0"/>
              <a:t>Assorted First Day Covers</a:t>
            </a:r>
          </a:p>
          <a:p>
            <a:pPr lvl="1"/>
            <a:r>
              <a:rPr lang="en-US" sz="2800" dirty="0"/>
              <a:t>Envelopes and Cards  </a:t>
            </a:r>
          </a:p>
          <a:p>
            <a:pPr lvl="1"/>
            <a:endParaRPr lang="en-US" sz="2800" dirty="0"/>
          </a:p>
          <a:p>
            <a:r>
              <a:rPr lang="en-US" dirty="0"/>
              <a:t>Special Albums</a:t>
            </a:r>
          </a:p>
          <a:p>
            <a:pPr lvl="1"/>
            <a:r>
              <a:rPr lang="en-US" sz="2800" dirty="0"/>
              <a:t>Kennedy Memorial Album</a:t>
            </a:r>
          </a:p>
          <a:p>
            <a:pPr lvl="1"/>
            <a:r>
              <a:rPr lang="en-US" sz="2800" dirty="0"/>
              <a:t>American Commemorative Album 1893 – 1965</a:t>
            </a:r>
          </a:p>
          <a:p>
            <a:pPr lvl="1"/>
            <a:r>
              <a:rPr lang="en-US" sz="2800" dirty="0"/>
              <a:t>First Day Album Covers 1979 – 1981</a:t>
            </a:r>
          </a:p>
          <a:p>
            <a:pPr lvl="1"/>
            <a:r>
              <a:rPr lang="en-US" sz="2800" dirty="0"/>
              <a:t>Assorted First Day Album Covers 1945 - 2016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DBD7A33-DA3D-B7D7-D8CD-6B7973ACBA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06139"/>
              </p:ext>
            </p:extLst>
          </p:nvPr>
        </p:nvGraphicFramePr>
        <p:xfrm>
          <a:off x="5854796" y="2763037"/>
          <a:ext cx="1731414" cy="203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790476" imgH="2110516" progId="">
                  <p:embed/>
                </p:oleObj>
              </mc:Choice>
              <mc:Fallback>
                <p:oleObj r:id="rId2" imgW="1790476" imgH="2110516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854796" y="2763037"/>
                        <a:ext cx="1731414" cy="2039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551EFEC-F145-3029-67F8-83BC525316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180793"/>
              </p:ext>
            </p:extLst>
          </p:nvPr>
        </p:nvGraphicFramePr>
        <p:xfrm>
          <a:off x="7720125" y="2763037"/>
          <a:ext cx="1681184" cy="203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778710" imgH="2157917" progId="">
                  <p:embed/>
                </p:oleObj>
              </mc:Choice>
              <mc:Fallback>
                <p:oleObj r:id="rId4" imgW="1778710" imgH="2157917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20125" y="2763037"/>
                        <a:ext cx="1681184" cy="2039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6F4CAA0-F808-6CAF-F682-2C362075A4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4161380"/>
              </p:ext>
            </p:extLst>
          </p:nvPr>
        </p:nvGraphicFramePr>
        <p:xfrm>
          <a:off x="9535224" y="2763037"/>
          <a:ext cx="1897063" cy="203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1897044" imgH="2039583" progId="">
                  <p:embed/>
                </p:oleObj>
              </mc:Choice>
              <mc:Fallback>
                <p:oleObj r:id="rId6" imgW="1897044" imgH="2039583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35224" y="2763037"/>
                        <a:ext cx="1897063" cy="2039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366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United Nations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Special Album </a:t>
            </a:r>
          </a:p>
          <a:p>
            <a:pPr lvl="1"/>
            <a:r>
              <a:rPr lang="en-US" dirty="0"/>
              <a:t>1951 – 1965</a:t>
            </a:r>
          </a:p>
          <a:p>
            <a:pPr lvl="1"/>
            <a:r>
              <a:rPr lang="en-US" dirty="0"/>
              <a:t>Organized by Catalog</a:t>
            </a:r>
          </a:p>
          <a:p>
            <a:endParaRPr lang="en-US" sz="2400" dirty="0"/>
          </a:p>
          <a:p>
            <a:r>
              <a:rPr lang="en-US" sz="2400" dirty="0"/>
              <a:t>Large First Day Album </a:t>
            </a:r>
          </a:p>
          <a:p>
            <a:pPr lvl="1"/>
            <a:r>
              <a:rPr lang="en-US" dirty="0"/>
              <a:t>1959 – 1971</a:t>
            </a:r>
          </a:p>
          <a:p>
            <a:pPr lvl="1"/>
            <a:r>
              <a:rPr lang="en-US" dirty="0"/>
              <a:t>Organized by Catalog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5838A-E247-4DE6-A651-AEB941358AED}" type="slidenum">
              <a:rPr lang="en-US" smtClean="0"/>
              <a:t>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F0DA277-5C2F-B6B9-4B25-D9D10FAD9EB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6606932"/>
              </p:ext>
            </p:extLst>
          </p:nvPr>
        </p:nvGraphicFramePr>
        <p:xfrm>
          <a:off x="5387213" y="1690688"/>
          <a:ext cx="5532374" cy="296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6260951" imgH="3355714" progId="">
                  <p:embed/>
                </p:oleObj>
              </mc:Choice>
              <mc:Fallback>
                <p:oleObj r:id="rId2" imgW="6260951" imgH="3355714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87213" y="1690688"/>
                        <a:ext cx="5532374" cy="2965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157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1175</TotalTime>
  <Words>1438</Words>
  <Application>Microsoft Office PowerPoint</Application>
  <PresentationFormat>Widescreen</PresentationFormat>
  <Paragraphs>287</Paragraphs>
  <Slides>27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Lucida Handwriting</vt:lpstr>
      <vt:lpstr>Office Theme</vt:lpstr>
      <vt:lpstr>   A PASSION AND COLLECTION  SPANNING 70 YEARS  </vt:lpstr>
      <vt:lpstr>       The year was 1953  I was 7 years old I received my first Stamp and rest is History…. </vt:lpstr>
      <vt:lpstr>Why Do I Enjoy Stamp Collecting?</vt:lpstr>
      <vt:lpstr>Which Stamps do I Collect?</vt:lpstr>
      <vt:lpstr>How do I Choose?</vt:lpstr>
      <vt:lpstr>Where do I find Stamps for my Collection?</vt:lpstr>
      <vt:lpstr>Welcome to My Inventory…</vt:lpstr>
      <vt:lpstr>UNITED STATES OF AMERICA</vt:lpstr>
      <vt:lpstr>United Nations</vt:lpstr>
      <vt:lpstr> Canada</vt:lpstr>
      <vt:lpstr>AMERICAS</vt:lpstr>
      <vt:lpstr>DENMARK</vt:lpstr>
      <vt:lpstr>GERMANY</vt:lpstr>
      <vt:lpstr>ITALY</vt:lpstr>
      <vt:lpstr>Vatican / San Marino</vt:lpstr>
      <vt:lpstr>EUROPEAN COUNTRIES</vt:lpstr>
      <vt:lpstr>ADDITIONAL EUROPEAN COUNTRY ALBUMS</vt:lpstr>
      <vt:lpstr>ADDITIONAL EUROPEAN COUNTRY ALBUMS</vt:lpstr>
      <vt:lpstr>ADDITIONAL EUROPEAN COUNTRY ALBUMS</vt:lpstr>
      <vt:lpstr>ADDITIONAL EUROPEAN COUNTRY ALBUMS</vt:lpstr>
      <vt:lpstr>ADDITIONAL EUROPEAN COUNTRY ALBUMS</vt:lpstr>
      <vt:lpstr>ASIA</vt:lpstr>
      <vt:lpstr>ASIA cont..</vt:lpstr>
      <vt:lpstr>AFRICA </vt:lpstr>
      <vt:lpstr>NOTES</vt:lpstr>
      <vt:lpstr>IN CLOSING </vt:lpstr>
      <vt:lpstr>THANK YOU! QUESTIONS / COMMENTS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STAMP CLUB PRESENTATION</dc:title>
  <dc:creator>Cindy</dc:creator>
  <cp:lastModifiedBy>Tom Fortunato</cp:lastModifiedBy>
  <cp:revision>215</cp:revision>
  <dcterms:created xsi:type="dcterms:W3CDTF">2023-09-24T20:16:15Z</dcterms:created>
  <dcterms:modified xsi:type="dcterms:W3CDTF">2024-06-10T01:28:43Z</dcterms:modified>
</cp:coreProperties>
</file>