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81" r:id="rId5"/>
    <p:sldId id="276" r:id="rId6"/>
    <p:sldId id="261" r:id="rId7"/>
    <p:sldId id="270" r:id="rId8"/>
    <p:sldId id="271" r:id="rId9"/>
    <p:sldId id="272" r:id="rId10"/>
    <p:sldId id="269" r:id="rId11"/>
    <p:sldId id="274" r:id="rId12"/>
    <p:sldId id="275" r:id="rId13"/>
    <p:sldId id="277" r:id="rId14"/>
    <p:sldId id="279" r:id="rId15"/>
    <p:sldId id="273" r:id="rId16"/>
    <p:sldId id="278" r:id="rId17"/>
    <p:sldId id="263" r:id="rId18"/>
    <p:sldId id="264"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7" d="100"/>
          <a:sy n="87" d="100"/>
        </p:scale>
        <p:origin x="12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A009A8-312E-4025-8F34-1F25A7E0A0A2}" type="datetimeFigureOut">
              <a:rPr lang="en-US" smtClean="0"/>
              <a:t>6/22/2023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F7BB4C-5363-4EF6-B17A-4B532B8680CD}" type="slidenum">
              <a:rPr lang="en-US" smtClean="0"/>
              <a:t>‹#›</a:t>
            </a:fld>
            <a:endParaRPr lang="en-US"/>
          </a:p>
        </p:txBody>
      </p:sp>
    </p:spTree>
    <p:extLst>
      <p:ext uri="{BB962C8B-B14F-4D97-AF65-F5344CB8AC3E}">
        <p14:creationId xmlns:p14="http://schemas.microsoft.com/office/powerpoint/2010/main" val="3372903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1</a:t>
            </a:fld>
            <a:endParaRPr lang="en-US"/>
          </a:p>
        </p:txBody>
      </p:sp>
    </p:spTree>
    <p:extLst>
      <p:ext uri="{BB962C8B-B14F-4D97-AF65-F5344CB8AC3E}">
        <p14:creationId xmlns:p14="http://schemas.microsoft.com/office/powerpoint/2010/main" val="1429903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10</a:t>
            </a:fld>
            <a:endParaRPr lang="en-US"/>
          </a:p>
        </p:txBody>
      </p:sp>
    </p:spTree>
    <p:extLst>
      <p:ext uri="{BB962C8B-B14F-4D97-AF65-F5344CB8AC3E}">
        <p14:creationId xmlns:p14="http://schemas.microsoft.com/office/powerpoint/2010/main" val="3140223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11</a:t>
            </a:fld>
            <a:endParaRPr lang="en-US"/>
          </a:p>
        </p:txBody>
      </p:sp>
    </p:spTree>
    <p:extLst>
      <p:ext uri="{BB962C8B-B14F-4D97-AF65-F5344CB8AC3E}">
        <p14:creationId xmlns:p14="http://schemas.microsoft.com/office/powerpoint/2010/main" val="3904372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12</a:t>
            </a:fld>
            <a:endParaRPr lang="en-US"/>
          </a:p>
        </p:txBody>
      </p:sp>
    </p:spTree>
    <p:extLst>
      <p:ext uri="{BB962C8B-B14F-4D97-AF65-F5344CB8AC3E}">
        <p14:creationId xmlns:p14="http://schemas.microsoft.com/office/powerpoint/2010/main" val="1508153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13</a:t>
            </a:fld>
            <a:endParaRPr lang="en-US"/>
          </a:p>
        </p:txBody>
      </p:sp>
    </p:spTree>
    <p:extLst>
      <p:ext uri="{BB962C8B-B14F-4D97-AF65-F5344CB8AC3E}">
        <p14:creationId xmlns:p14="http://schemas.microsoft.com/office/powerpoint/2010/main" val="125510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14</a:t>
            </a:fld>
            <a:endParaRPr lang="en-US"/>
          </a:p>
        </p:txBody>
      </p:sp>
    </p:spTree>
    <p:extLst>
      <p:ext uri="{BB962C8B-B14F-4D97-AF65-F5344CB8AC3E}">
        <p14:creationId xmlns:p14="http://schemas.microsoft.com/office/powerpoint/2010/main" val="2421118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15</a:t>
            </a:fld>
            <a:endParaRPr lang="en-US"/>
          </a:p>
        </p:txBody>
      </p:sp>
    </p:spTree>
    <p:extLst>
      <p:ext uri="{BB962C8B-B14F-4D97-AF65-F5344CB8AC3E}">
        <p14:creationId xmlns:p14="http://schemas.microsoft.com/office/powerpoint/2010/main" val="4168206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16</a:t>
            </a:fld>
            <a:endParaRPr lang="en-US"/>
          </a:p>
        </p:txBody>
      </p:sp>
    </p:spTree>
    <p:extLst>
      <p:ext uri="{BB962C8B-B14F-4D97-AF65-F5344CB8AC3E}">
        <p14:creationId xmlns:p14="http://schemas.microsoft.com/office/powerpoint/2010/main" val="10809423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17</a:t>
            </a:fld>
            <a:endParaRPr lang="en-US"/>
          </a:p>
        </p:txBody>
      </p:sp>
    </p:spTree>
    <p:extLst>
      <p:ext uri="{BB962C8B-B14F-4D97-AF65-F5344CB8AC3E}">
        <p14:creationId xmlns:p14="http://schemas.microsoft.com/office/powerpoint/2010/main" val="1113096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18</a:t>
            </a:fld>
            <a:endParaRPr lang="en-US"/>
          </a:p>
        </p:txBody>
      </p:sp>
    </p:spTree>
    <p:extLst>
      <p:ext uri="{BB962C8B-B14F-4D97-AF65-F5344CB8AC3E}">
        <p14:creationId xmlns:p14="http://schemas.microsoft.com/office/powerpoint/2010/main" val="1401034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19</a:t>
            </a:fld>
            <a:endParaRPr lang="en-US"/>
          </a:p>
        </p:txBody>
      </p:sp>
    </p:spTree>
    <p:extLst>
      <p:ext uri="{BB962C8B-B14F-4D97-AF65-F5344CB8AC3E}">
        <p14:creationId xmlns:p14="http://schemas.microsoft.com/office/powerpoint/2010/main" val="2659882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2</a:t>
            </a:fld>
            <a:endParaRPr lang="en-US"/>
          </a:p>
        </p:txBody>
      </p:sp>
    </p:spTree>
    <p:extLst>
      <p:ext uri="{BB962C8B-B14F-4D97-AF65-F5344CB8AC3E}">
        <p14:creationId xmlns:p14="http://schemas.microsoft.com/office/powerpoint/2010/main" val="2219186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3</a:t>
            </a:fld>
            <a:endParaRPr lang="en-US"/>
          </a:p>
        </p:txBody>
      </p:sp>
    </p:spTree>
    <p:extLst>
      <p:ext uri="{BB962C8B-B14F-4D97-AF65-F5344CB8AC3E}">
        <p14:creationId xmlns:p14="http://schemas.microsoft.com/office/powerpoint/2010/main" val="117433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4</a:t>
            </a:fld>
            <a:endParaRPr lang="en-US"/>
          </a:p>
        </p:txBody>
      </p:sp>
    </p:spTree>
    <p:extLst>
      <p:ext uri="{BB962C8B-B14F-4D97-AF65-F5344CB8AC3E}">
        <p14:creationId xmlns:p14="http://schemas.microsoft.com/office/powerpoint/2010/main" val="1470571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5</a:t>
            </a:fld>
            <a:endParaRPr lang="en-US"/>
          </a:p>
        </p:txBody>
      </p:sp>
    </p:spTree>
    <p:extLst>
      <p:ext uri="{BB962C8B-B14F-4D97-AF65-F5344CB8AC3E}">
        <p14:creationId xmlns:p14="http://schemas.microsoft.com/office/powerpoint/2010/main" val="2129702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6</a:t>
            </a:fld>
            <a:endParaRPr lang="en-US"/>
          </a:p>
        </p:txBody>
      </p:sp>
    </p:spTree>
    <p:extLst>
      <p:ext uri="{BB962C8B-B14F-4D97-AF65-F5344CB8AC3E}">
        <p14:creationId xmlns:p14="http://schemas.microsoft.com/office/powerpoint/2010/main" val="183262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7</a:t>
            </a:fld>
            <a:endParaRPr lang="en-US"/>
          </a:p>
        </p:txBody>
      </p:sp>
    </p:spTree>
    <p:extLst>
      <p:ext uri="{BB962C8B-B14F-4D97-AF65-F5344CB8AC3E}">
        <p14:creationId xmlns:p14="http://schemas.microsoft.com/office/powerpoint/2010/main" val="846286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8</a:t>
            </a:fld>
            <a:endParaRPr lang="en-US"/>
          </a:p>
        </p:txBody>
      </p:sp>
    </p:spTree>
    <p:extLst>
      <p:ext uri="{BB962C8B-B14F-4D97-AF65-F5344CB8AC3E}">
        <p14:creationId xmlns:p14="http://schemas.microsoft.com/office/powerpoint/2010/main" val="3296725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7BB4C-5363-4EF6-B17A-4B532B8680CD}" type="slidenum">
              <a:rPr lang="en-US" smtClean="0"/>
              <a:t>9</a:t>
            </a:fld>
            <a:endParaRPr lang="en-US"/>
          </a:p>
        </p:txBody>
      </p:sp>
    </p:spTree>
    <p:extLst>
      <p:ext uri="{BB962C8B-B14F-4D97-AF65-F5344CB8AC3E}">
        <p14:creationId xmlns:p14="http://schemas.microsoft.com/office/powerpoint/2010/main" val="2948721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62C3B8-EF0F-46D0-BD51-5014CEF69116}" type="datetime1">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95BDE-6F56-4C0E-A2DF-7CE6B2246C78}" type="slidenum">
              <a:rPr lang="en-US" smtClean="0"/>
              <a:t>‹#›</a:t>
            </a:fld>
            <a:endParaRPr lang="en-US"/>
          </a:p>
        </p:txBody>
      </p:sp>
    </p:spTree>
    <p:extLst>
      <p:ext uri="{BB962C8B-B14F-4D97-AF65-F5344CB8AC3E}">
        <p14:creationId xmlns:p14="http://schemas.microsoft.com/office/powerpoint/2010/main" val="3359004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D37DFC-90AD-435A-92F8-FF782A1F5CE3}" type="datetime1">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95BDE-6F56-4C0E-A2DF-7CE6B2246C78}" type="slidenum">
              <a:rPr lang="en-US" smtClean="0"/>
              <a:t>‹#›</a:t>
            </a:fld>
            <a:endParaRPr lang="en-US"/>
          </a:p>
        </p:txBody>
      </p:sp>
    </p:spTree>
    <p:extLst>
      <p:ext uri="{BB962C8B-B14F-4D97-AF65-F5344CB8AC3E}">
        <p14:creationId xmlns:p14="http://schemas.microsoft.com/office/powerpoint/2010/main" val="172328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66C24-5E88-425A-98A2-9BA577427DC2}" type="datetime1">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95BDE-6F56-4C0E-A2DF-7CE6B2246C78}" type="slidenum">
              <a:rPr lang="en-US" smtClean="0"/>
              <a:t>‹#›</a:t>
            </a:fld>
            <a:endParaRPr lang="en-US"/>
          </a:p>
        </p:txBody>
      </p:sp>
    </p:spTree>
    <p:extLst>
      <p:ext uri="{BB962C8B-B14F-4D97-AF65-F5344CB8AC3E}">
        <p14:creationId xmlns:p14="http://schemas.microsoft.com/office/powerpoint/2010/main" val="1285703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281A1-8B25-4735-BB33-6956CA53E6B7}" type="datetime1">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95BDE-6F56-4C0E-A2DF-7CE6B2246C78}" type="slidenum">
              <a:rPr lang="en-US" smtClean="0"/>
              <a:t>‹#›</a:t>
            </a:fld>
            <a:endParaRPr lang="en-US"/>
          </a:p>
        </p:txBody>
      </p:sp>
    </p:spTree>
    <p:extLst>
      <p:ext uri="{BB962C8B-B14F-4D97-AF65-F5344CB8AC3E}">
        <p14:creationId xmlns:p14="http://schemas.microsoft.com/office/powerpoint/2010/main" val="1990653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565818-3C23-4FA4-9746-0FBDDEA2E4EF}" type="datetime1">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95BDE-6F56-4C0E-A2DF-7CE6B2246C78}" type="slidenum">
              <a:rPr lang="en-US" smtClean="0"/>
              <a:t>‹#›</a:t>
            </a:fld>
            <a:endParaRPr lang="en-US"/>
          </a:p>
        </p:txBody>
      </p:sp>
    </p:spTree>
    <p:extLst>
      <p:ext uri="{BB962C8B-B14F-4D97-AF65-F5344CB8AC3E}">
        <p14:creationId xmlns:p14="http://schemas.microsoft.com/office/powerpoint/2010/main" val="456745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1828F4-F3F3-47A2-AEE2-DA1275315080}" type="datetime1">
              <a:rPr lang="en-US" smtClean="0"/>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95BDE-6F56-4C0E-A2DF-7CE6B2246C78}" type="slidenum">
              <a:rPr lang="en-US" smtClean="0"/>
              <a:t>‹#›</a:t>
            </a:fld>
            <a:endParaRPr lang="en-US"/>
          </a:p>
        </p:txBody>
      </p:sp>
    </p:spTree>
    <p:extLst>
      <p:ext uri="{BB962C8B-B14F-4D97-AF65-F5344CB8AC3E}">
        <p14:creationId xmlns:p14="http://schemas.microsoft.com/office/powerpoint/2010/main" val="3733847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14FD38-B4AE-4B96-A61E-849B9F9323B4}" type="datetime1">
              <a:rPr lang="en-US" smtClean="0"/>
              <a:t>6/22/2023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395BDE-6F56-4C0E-A2DF-7CE6B2246C78}" type="slidenum">
              <a:rPr lang="en-US" smtClean="0"/>
              <a:t>‹#›</a:t>
            </a:fld>
            <a:endParaRPr lang="en-US"/>
          </a:p>
        </p:txBody>
      </p:sp>
    </p:spTree>
    <p:extLst>
      <p:ext uri="{BB962C8B-B14F-4D97-AF65-F5344CB8AC3E}">
        <p14:creationId xmlns:p14="http://schemas.microsoft.com/office/powerpoint/2010/main" val="3700347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3FA48E-BCAE-4662-8B96-647CFE8D9040}" type="datetime1">
              <a:rPr lang="en-US" smtClean="0"/>
              <a:t>6/22/2023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395BDE-6F56-4C0E-A2DF-7CE6B2246C78}" type="slidenum">
              <a:rPr lang="en-US" smtClean="0"/>
              <a:t>‹#›</a:t>
            </a:fld>
            <a:endParaRPr lang="en-US"/>
          </a:p>
        </p:txBody>
      </p:sp>
    </p:spTree>
    <p:extLst>
      <p:ext uri="{BB962C8B-B14F-4D97-AF65-F5344CB8AC3E}">
        <p14:creationId xmlns:p14="http://schemas.microsoft.com/office/powerpoint/2010/main" val="2921524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9834E-E22A-499E-9F48-6B4E2509B024}" type="datetime1">
              <a:rPr lang="en-US" smtClean="0"/>
              <a:t>6/22/2023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395BDE-6F56-4C0E-A2DF-7CE6B2246C78}" type="slidenum">
              <a:rPr lang="en-US" smtClean="0"/>
              <a:t>‹#›</a:t>
            </a:fld>
            <a:endParaRPr lang="en-US"/>
          </a:p>
        </p:txBody>
      </p:sp>
    </p:spTree>
    <p:extLst>
      <p:ext uri="{BB962C8B-B14F-4D97-AF65-F5344CB8AC3E}">
        <p14:creationId xmlns:p14="http://schemas.microsoft.com/office/powerpoint/2010/main" val="2003496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E61241-17A2-46E5-9F7C-DF6512F13A2B}" type="datetime1">
              <a:rPr lang="en-US" smtClean="0"/>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95BDE-6F56-4C0E-A2DF-7CE6B2246C78}" type="slidenum">
              <a:rPr lang="en-US" smtClean="0"/>
              <a:t>‹#›</a:t>
            </a:fld>
            <a:endParaRPr lang="en-US"/>
          </a:p>
        </p:txBody>
      </p:sp>
    </p:spTree>
    <p:extLst>
      <p:ext uri="{BB962C8B-B14F-4D97-AF65-F5344CB8AC3E}">
        <p14:creationId xmlns:p14="http://schemas.microsoft.com/office/powerpoint/2010/main" val="212416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D37DBA-5963-4D6E-A4DE-101CC09FE395}" type="datetime1">
              <a:rPr lang="en-US" smtClean="0"/>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95BDE-6F56-4C0E-A2DF-7CE6B2246C78}" type="slidenum">
              <a:rPr lang="en-US" smtClean="0"/>
              <a:t>‹#›</a:t>
            </a:fld>
            <a:endParaRPr lang="en-US"/>
          </a:p>
        </p:txBody>
      </p:sp>
    </p:spTree>
    <p:extLst>
      <p:ext uri="{BB962C8B-B14F-4D97-AF65-F5344CB8AC3E}">
        <p14:creationId xmlns:p14="http://schemas.microsoft.com/office/powerpoint/2010/main" val="1492373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84686-AF29-40E7-AF03-94F3FAFCB8A8}" type="datetime1">
              <a:rPr lang="en-US" smtClean="0"/>
              <a:t>6/22/2023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395BDE-6F56-4C0E-A2DF-7CE6B2246C78}" type="slidenum">
              <a:rPr lang="en-US" smtClean="0"/>
              <a:t>‹#›</a:t>
            </a:fld>
            <a:endParaRPr lang="en-US"/>
          </a:p>
        </p:txBody>
      </p:sp>
    </p:spTree>
    <p:extLst>
      <p:ext uri="{BB962C8B-B14F-4D97-AF65-F5344CB8AC3E}">
        <p14:creationId xmlns:p14="http://schemas.microsoft.com/office/powerpoint/2010/main" val="2222295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400" b="1" dirty="0" smtClean="0">
                <a:latin typeface="Adobe Gothic Std B" panose="020B0800000000000000" pitchFamily="34" charset="-128"/>
                <a:ea typeface="Adobe Gothic Std B" panose="020B0800000000000000" pitchFamily="34" charset="-128"/>
              </a:rPr>
              <a:t>Member Survey 2023</a:t>
            </a:r>
            <a:endParaRPr lang="en-US" sz="6400" b="1" dirty="0">
              <a:latin typeface="Adobe Gothic Std B" panose="020B0800000000000000" pitchFamily="34" charset="-128"/>
              <a:ea typeface="Adobe Gothic Std B" panose="020B0800000000000000" pitchFamily="34" charset="-128"/>
            </a:endParaRPr>
          </a:p>
        </p:txBody>
      </p:sp>
      <p:sp>
        <p:nvSpPr>
          <p:cNvPr id="3" name="Subtitle 2"/>
          <p:cNvSpPr>
            <a:spLocks noGrp="1"/>
          </p:cNvSpPr>
          <p:nvPr>
            <p:ph type="subTitle" idx="1"/>
          </p:nvPr>
        </p:nvSpPr>
        <p:spPr/>
        <p:txBody>
          <a:bodyPr>
            <a:normAutofit/>
          </a:bodyPr>
          <a:lstStyle/>
          <a:p>
            <a:r>
              <a:rPr lang="en-US" sz="3600" b="1" i="1" dirty="0" smtClean="0">
                <a:latin typeface="Adobe Gothic Std B" panose="020B0800000000000000" pitchFamily="34" charset="-128"/>
                <a:ea typeface="Adobe Gothic Std B" panose="020B0800000000000000" pitchFamily="34" charset="-128"/>
              </a:rPr>
              <a:t>Where do we go from here?</a:t>
            </a:r>
            <a:endParaRPr lang="en-US" sz="3600" b="1" i="1" dirty="0">
              <a:latin typeface="Adobe Gothic Std B" panose="020B0800000000000000" pitchFamily="34" charset="-128"/>
              <a:ea typeface="Adobe Gothic Std B" panose="020B0800000000000000" pitchFamily="34" charset="-128"/>
            </a:endParaRPr>
          </a:p>
        </p:txBody>
      </p:sp>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1</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Tree>
    <p:extLst>
      <p:ext uri="{BB962C8B-B14F-4D97-AF65-F5344CB8AC3E}">
        <p14:creationId xmlns:p14="http://schemas.microsoft.com/office/powerpoint/2010/main" val="4090347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10</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1754326"/>
          </a:xfrm>
          <a:prstGeom prst="rect">
            <a:avLst/>
          </a:prstGeom>
          <a:noFill/>
        </p:spPr>
        <p:txBody>
          <a:bodyPr wrap="square" rtlCol="0">
            <a:spAutoFit/>
          </a:bodyPr>
          <a:lstStyle/>
          <a:p>
            <a:r>
              <a:rPr lang="en-US" sz="3600" dirty="0" smtClean="0">
                <a:latin typeface="Adobe Gothic Std B" panose="020B0800000000000000" pitchFamily="34" charset="-128"/>
                <a:ea typeface="Adobe Gothic Std B" panose="020B0800000000000000" pitchFamily="34" charset="-128"/>
              </a:rPr>
              <a:t>Question 7: If a small one day bourse of 6-8 dealers could be sponsored by the RPA on a Saturday in the fall or spring I would...</a:t>
            </a:r>
            <a:endParaRPr lang="en-US" sz="3600" dirty="0">
              <a:latin typeface="Adobe Gothic Std B" panose="020B0800000000000000" pitchFamily="34" charset="-128"/>
              <a:ea typeface="Adobe Gothic Std B" panose="020B0800000000000000" pitchFamily="34" charset="-128"/>
            </a:endParaRPr>
          </a:p>
        </p:txBody>
      </p:sp>
      <p:sp>
        <p:nvSpPr>
          <p:cNvPr id="3" name="TextBox 2"/>
          <p:cNvSpPr txBox="1"/>
          <p:nvPr/>
        </p:nvSpPr>
        <p:spPr>
          <a:xfrm>
            <a:off x="616945" y="5431316"/>
            <a:ext cx="9756525" cy="646331"/>
          </a:xfrm>
          <a:prstGeom prst="rect">
            <a:avLst/>
          </a:prstGeom>
          <a:noFill/>
        </p:spPr>
        <p:txBody>
          <a:bodyPr wrap="square" rtlCol="0">
            <a:spAutoFit/>
          </a:bodyPr>
          <a:lstStyle/>
          <a:p>
            <a:pPr marL="109538" indent="-109538">
              <a:buFont typeface="Arial" panose="020B0604020202020204" pitchFamily="34" charset="0"/>
              <a:buChar char="•"/>
            </a:pPr>
            <a:r>
              <a:rPr lang="en-US" dirty="0" smtClean="0">
                <a:latin typeface="Adobe Gothic Std B" panose="020B0800000000000000" pitchFamily="34" charset="-128"/>
                <a:ea typeface="Adobe Gothic Std B" panose="020B0800000000000000" pitchFamily="34" charset="-128"/>
              </a:rPr>
              <a:t>I would attend and provide labor on the day, but not to organize.</a:t>
            </a:r>
          </a:p>
          <a:p>
            <a:pPr marL="109538" indent="-109538">
              <a:buFont typeface="Arial" panose="020B0604020202020204" pitchFamily="34" charset="0"/>
              <a:buChar char="•"/>
            </a:pPr>
            <a:r>
              <a:rPr lang="en-US" dirty="0" smtClean="0">
                <a:latin typeface="Adobe Gothic Std B" panose="020B0800000000000000" pitchFamily="34" charset="-128"/>
                <a:ea typeface="Adobe Gothic Std B" panose="020B0800000000000000" pitchFamily="34" charset="-128"/>
              </a:rPr>
              <a:t>In favor and would try to time visit to relatives to attend.</a:t>
            </a:r>
            <a:endParaRPr lang="en-US" dirty="0">
              <a:latin typeface="Adobe Gothic Std B" panose="020B0800000000000000" pitchFamily="34" charset="-128"/>
              <a:ea typeface="Adobe Gothic Std B" panose="020B0800000000000000" pitchFamily="34" charset="-128"/>
            </a:endParaRPr>
          </a:p>
        </p:txBody>
      </p:sp>
      <p:pic>
        <p:nvPicPr>
          <p:cNvPr id="8" name="Picture 7"/>
          <p:cNvPicPr>
            <a:picLocks noChangeAspect="1"/>
          </p:cNvPicPr>
          <p:nvPr/>
        </p:nvPicPr>
        <p:blipFill>
          <a:blip r:embed="rId5"/>
          <a:stretch>
            <a:fillRect/>
          </a:stretch>
        </p:blipFill>
        <p:spPr>
          <a:xfrm>
            <a:off x="616945" y="2810268"/>
            <a:ext cx="9756525" cy="2332329"/>
          </a:xfrm>
          <a:prstGeom prst="rect">
            <a:avLst/>
          </a:prstGeom>
        </p:spPr>
      </p:pic>
      <p:sp>
        <p:nvSpPr>
          <p:cNvPr id="6" name="TextBox 5"/>
          <p:cNvSpPr txBox="1"/>
          <p:nvPr/>
        </p:nvSpPr>
        <p:spPr>
          <a:xfrm>
            <a:off x="3734719" y="3791767"/>
            <a:ext cx="363556" cy="369332"/>
          </a:xfrm>
          <a:prstGeom prst="rect">
            <a:avLst/>
          </a:prstGeom>
          <a:noFill/>
        </p:spPr>
        <p:txBody>
          <a:bodyPr wrap="square" rtlCol="0">
            <a:spAutoFit/>
          </a:bodyPr>
          <a:lstStyle/>
          <a:p>
            <a:r>
              <a:rPr lang="en-US" dirty="0" smtClean="0">
                <a:solidFill>
                  <a:srgbClr val="FF0000"/>
                </a:solidFill>
                <a:latin typeface="ZDingbats" panose="05000600020000020004" pitchFamily="2" charset="0"/>
              </a:rPr>
              <a:t>Q</a:t>
            </a:r>
            <a:endParaRPr lang="en-US" dirty="0">
              <a:solidFill>
                <a:srgbClr val="FF0000"/>
              </a:solidFill>
            </a:endParaRPr>
          </a:p>
        </p:txBody>
      </p:sp>
      <p:sp>
        <p:nvSpPr>
          <p:cNvPr id="7" name="TextBox 6"/>
          <p:cNvSpPr txBox="1"/>
          <p:nvPr/>
        </p:nvSpPr>
        <p:spPr>
          <a:xfrm rot="3304919">
            <a:off x="1487277" y="4672730"/>
            <a:ext cx="583894" cy="784830"/>
          </a:xfrm>
          <a:prstGeom prst="rect">
            <a:avLst/>
          </a:prstGeom>
          <a:noFill/>
        </p:spPr>
        <p:txBody>
          <a:bodyPr wrap="square" rtlCol="0">
            <a:spAutoFit/>
          </a:bodyPr>
          <a:lstStyle/>
          <a:p>
            <a:r>
              <a:rPr lang="en-US" sz="4500" dirty="0" smtClean="0">
                <a:solidFill>
                  <a:srgbClr val="FF0000"/>
                </a:solidFill>
                <a:latin typeface="ZDingbats" panose="05000600020000020004" pitchFamily="2" charset="0"/>
              </a:rPr>
              <a:t>Ø</a:t>
            </a:r>
            <a:endParaRPr lang="en-US" sz="4500" dirty="0">
              <a:solidFill>
                <a:srgbClr val="FF0000"/>
              </a:solidFill>
            </a:endParaRPr>
          </a:p>
        </p:txBody>
      </p:sp>
    </p:spTree>
    <p:extLst>
      <p:ext uri="{BB962C8B-B14F-4D97-AF65-F5344CB8AC3E}">
        <p14:creationId xmlns:p14="http://schemas.microsoft.com/office/powerpoint/2010/main" val="2723933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11</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1754326"/>
          </a:xfrm>
          <a:prstGeom prst="rect">
            <a:avLst/>
          </a:prstGeom>
          <a:noFill/>
        </p:spPr>
        <p:txBody>
          <a:bodyPr wrap="square" rtlCol="0">
            <a:spAutoFit/>
          </a:bodyPr>
          <a:lstStyle/>
          <a:p>
            <a:r>
              <a:rPr lang="en-US" sz="3600" dirty="0" smtClean="0">
                <a:latin typeface="Adobe Gothic Std B" panose="020B0800000000000000" pitchFamily="34" charset="-128"/>
                <a:ea typeface="Adobe Gothic Std B" panose="020B0800000000000000" pitchFamily="34" charset="-128"/>
              </a:rPr>
              <a:t>Question 8: Do you plan to attend the APS Great American Stamp Show scheduled for August in Cleveland?</a:t>
            </a:r>
            <a:endParaRPr lang="en-US" sz="3600" dirty="0">
              <a:latin typeface="Adobe Gothic Std B" panose="020B0800000000000000" pitchFamily="34" charset="-128"/>
              <a:ea typeface="Adobe Gothic Std B" panose="020B0800000000000000" pitchFamily="34" charset="-128"/>
            </a:endParaRPr>
          </a:p>
        </p:txBody>
      </p:sp>
      <p:pic>
        <p:nvPicPr>
          <p:cNvPr id="3" name="Picture 2"/>
          <p:cNvPicPr>
            <a:picLocks noChangeAspect="1"/>
          </p:cNvPicPr>
          <p:nvPr/>
        </p:nvPicPr>
        <p:blipFill>
          <a:blip r:embed="rId5"/>
          <a:stretch>
            <a:fillRect/>
          </a:stretch>
        </p:blipFill>
        <p:spPr>
          <a:xfrm>
            <a:off x="616945" y="2908599"/>
            <a:ext cx="9756525" cy="1981432"/>
          </a:xfrm>
          <a:prstGeom prst="rect">
            <a:avLst/>
          </a:prstGeom>
        </p:spPr>
      </p:pic>
      <p:sp>
        <p:nvSpPr>
          <p:cNvPr id="6" name="TextBox 5"/>
          <p:cNvSpPr txBox="1"/>
          <p:nvPr/>
        </p:nvSpPr>
        <p:spPr>
          <a:xfrm>
            <a:off x="1322026" y="3260618"/>
            <a:ext cx="363556" cy="369332"/>
          </a:xfrm>
          <a:prstGeom prst="rect">
            <a:avLst/>
          </a:prstGeom>
          <a:noFill/>
        </p:spPr>
        <p:txBody>
          <a:bodyPr wrap="square" rtlCol="0">
            <a:spAutoFit/>
          </a:bodyPr>
          <a:lstStyle/>
          <a:p>
            <a:r>
              <a:rPr lang="en-US" dirty="0" smtClean="0">
                <a:solidFill>
                  <a:srgbClr val="FF0000"/>
                </a:solidFill>
                <a:latin typeface="ZDingbats" panose="05000600020000020004" pitchFamily="2" charset="0"/>
              </a:rPr>
              <a:t>Q</a:t>
            </a:r>
            <a:endParaRPr lang="en-US" dirty="0">
              <a:solidFill>
                <a:srgbClr val="FF0000"/>
              </a:solidFill>
            </a:endParaRPr>
          </a:p>
        </p:txBody>
      </p:sp>
    </p:spTree>
    <p:extLst>
      <p:ext uri="{BB962C8B-B14F-4D97-AF65-F5344CB8AC3E}">
        <p14:creationId xmlns:p14="http://schemas.microsoft.com/office/powerpoint/2010/main" val="2042849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12</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1200329"/>
          </a:xfrm>
          <a:prstGeom prst="rect">
            <a:avLst/>
          </a:prstGeom>
          <a:noFill/>
        </p:spPr>
        <p:txBody>
          <a:bodyPr wrap="square" rtlCol="0">
            <a:spAutoFit/>
          </a:bodyPr>
          <a:lstStyle/>
          <a:p>
            <a:r>
              <a:rPr lang="en-US" sz="3600" dirty="0" smtClean="0">
                <a:latin typeface="Adobe Gothic Std B" panose="020B0800000000000000" pitchFamily="34" charset="-128"/>
                <a:ea typeface="Adobe Gothic Std B" panose="020B0800000000000000" pitchFamily="34" charset="-128"/>
              </a:rPr>
              <a:t>Question 9: Do you regularly check out the RPA web site?</a:t>
            </a:r>
            <a:endParaRPr lang="en-US" sz="3600" dirty="0">
              <a:latin typeface="Adobe Gothic Std B" panose="020B0800000000000000" pitchFamily="34" charset="-128"/>
              <a:ea typeface="Adobe Gothic Std B" panose="020B0800000000000000" pitchFamily="34" charset="-128"/>
            </a:endParaRPr>
          </a:p>
        </p:txBody>
      </p:sp>
      <p:pic>
        <p:nvPicPr>
          <p:cNvPr id="3" name="Picture 2"/>
          <p:cNvPicPr>
            <a:picLocks noChangeAspect="1"/>
          </p:cNvPicPr>
          <p:nvPr/>
        </p:nvPicPr>
        <p:blipFill>
          <a:blip r:embed="rId5"/>
          <a:stretch>
            <a:fillRect/>
          </a:stretch>
        </p:blipFill>
        <p:spPr>
          <a:xfrm>
            <a:off x="616945" y="2632108"/>
            <a:ext cx="9846092" cy="2350433"/>
          </a:xfrm>
          <a:prstGeom prst="rect">
            <a:avLst/>
          </a:prstGeom>
        </p:spPr>
      </p:pic>
      <p:sp>
        <p:nvSpPr>
          <p:cNvPr id="6" name="TextBox 5"/>
          <p:cNvSpPr txBox="1"/>
          <p:nvPr/>
        </p:nvSpPr>
        <p:spPr>
          <a:xfrm>
            <a:off x="2732185" y="3940703"/>
            <a:ext cx="363556" cy="369332"/>
          </a:xfrm>
          <a:prstGeom prst="rect">
            <a:avLst/>
          </a:prstGeom>
          <a:noFill/>
        </p:spPr>
        <p:txBody>
          <a:bodyPr wrap="square" rtlCol="0">
            <a:spAutoFit/>
          </a:bodyPr>
          <a:lstStyle/>
          <a:p>
            <a:r>
              <a:rPr lang="en-US" dirty="0" smtClean="0">
                <a:solidFill>
                  <a:srgbClr val="FF0000"/>
                </a:solidFill>
                <a:latin typeface="ZDingbats" panose="05000600020000020004" pitchFamily="2" charset="0"/>
              </a:rPr>
              <a:t>Q</a:t>
            </a:r>
            <a:endParaRPr lang="en-US" dirty="0">
              <a:solidFill>
                <a:srgbClr val="FF0000"/>
              </a:solidFill>
            </a:endParaRPr>
          </a:p>
        </p:txBody>
      </p:sp>
    </p:spTree>
    <p:extLst>
      <p:ext uri="{BB962C8B-B14F-4D97-AF65-F5344CB8AC3E}">
        <p14:creationId xmlns:p14="http://schemas.microsoft.com/office/powerpoint/2010/main" val="1789034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13</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5078313"/>
          </a:xfrm>
          <a:prstGeom prst="rect">
            <a:avLst/>
          </a:prstGeom>
          <a:noFill/>
        </p:spPr>
        <p:txBody>
          <a:bodyPr wrap="square" rtlCol="0">
            <a:spAutoFit/>
          </a:bodyPr>
          <a:lstStyle/>
          <a:p>
            <a:r>
              <a:rPr lang="en-US" sz="3600" dirty="0" smtClean="0">
                <a:latin typeface="Adobe Gothic Std B" panose="020B0800000000000000" pitchFamily="34" charset="-128"/>
                <a:ea typeface="Adobe Gothic Std B" panose="020B0800000000000000" pitchFamily="34" charset="-128"/>
              </a:rPr>
              <a:t>Question 10: Would you like to leave a brief comment in the 'Other' box (limited to 100 characters)?</a:t>
            </a:r>
          </a:p>
          <a:p>
            <a:endParaRPr lang="en-US" sz="3600" dirty="0" smtClean="0">
              <a:latin typeface="Adobe Gothic Std B" panose="020B0800000000000000" pitchFamily="34" charset="-128"/>
              <a:ea typeface="Adobe Gothic Std B" panose="020B0800000000000000" pitchFamily="34" charset="-128"/>
            </a:endParaRPr>
          </a:p>
          <a:p>
            <a:endParaRPr lang="en-US" sz="3600" dirty="0">
              <a:latin typeface="Adobe Gothic Std B" panose="020B0800000000000000" pitchFamily="34" charset="-128"/>
              <a:ea typeface="Adobe Gothic Std B" panose="020B0800000000000000" pitchFamily="34" charset="-128"/>
            </a:endParaRPr>
          </a:p>
          <a:p>
            <a:endParaRPr lang="en-US" sz="3600" dirty="0" smtClean="0">
              <a:latin typeface="Adobe Gothic Std B" panose="020B0800000000000000" pitchFamily="34" charset="-128"/>
              <a:ea typeface="Adobe Gothic Std B" panose="020B0800000000000000" pitchFamily="34" charset="-128"/>
            </a:endParaRPr>
          </a:p>
          <a:p>
            <a:endParaRPr lang="en-US" sz="3600" dirty="0">
              <a:latin typeface="Adobe Gothic Std B" panose="020B0800000000000000" pitchFamily="34" charset="-128"/>
              <a:ea typeface="Adobe Gothic Std B" panose="020B0800000000000000" pitchFamily="34" charset="-128"/>
            </a:endParaRPr>
          </a:p>
          <a:p>
            <a:endParaRPr lang="en-US" sz="3600" dirty="0" smtClean="0">
              <a:latin typeface="Adobe Gothic Std B" panose="020B0800000000000000" pitchFamily="34" charset="-128"/>
              <a:ea typeface="Adobe Gothic Std B" panose="020B0800000000000000" pitchFamily="34" charset="-128"/>
            </a:endParaRPr>
          </a:p>
          <a:p>
            <a:r>
              <a:rPr lang="en-US" sz="3600" dirty="0" smtClean="0">
                <a:latin typeface="Adobe Gothic Std B" panose="020B0800000000000000" pitchFamily="34" charset="-128"/>
                <a:ea typeface="Adobe Gothic Std B" panose="020B0800000000000000" pitchFamily="34" charset="-128"/>
              </a:rPr>
              <a:t>Comments are on the following slides.</a:t>
            </a:r>
            <a:endParaRPr lang="en-US" sz="3600" dirty="0">
              <a:latin typeface="Adobe Gothic Std B" panose="020B0800000000000000" pitchFamily="34" charset="-128"/>
              <a:ea typeface="Adobe Gothic Std B" panose="020B0800000000000000" pitchFamily="34" charset="-128"/>
            </a:endParaRPr>
          </a:p>
        </p:txBody>
      </p:sp>
      <p:pic>
        <p:nvPicPr>
          <p:cNvPr id="3" name="Picture 2"/>
          <p:cNvPicPr>
            <a:picLocks noChangeAspect="1"/>
          </p:cNvPicPr>
          <p:nvPr/>
        </p:nvPicPr>
        <p:blipFill>
          <a:blip r:embed="rId5"/>
          <a:stretch>
            <a:fillRect/>
          </a:stretch>
        </p:blipFill>
        <p:spPr>
          <a:xfrm>
            <a:off x="616945" y="3198305"/>
            <a:ext cx="9794916" cy="1382675"/>
          </a:xfrm>
          <a:prstGeom prst="rect">
            <a:avLst/>
          </a:prstGeom>
        </p:spPr>
      </p:pic>
      <p:sp>
        <p:nvSpPr>
          <p:cNvPr id="6" name="TextBox 5"/>
          <p:cNvSpPr txBox="1"/>
          <p:nvPr/>
        </p:nvSpPr>
        <p:spPr>
          <a:xfrm>
            <a:off x="2522864" y="3889643"/>
            <a:ext cx="363556" cy="369332"/>
          </a:xfrm>
          <a:prstGeom prst="rect">
            <a:avLst/>
          </a:prstGeom>
          <a:noFill/>
        </p:spPr>
        <p:txBody>
          <a:bodyPr wrap="square" rtlCol="0">
            <a:spAutoFit/>
          </a:bodyPr>
          <a:lstStyle/>
          <a:p>
            <a:r>
              <a:rPr lang="en-US" dirty="0" smtClean="0">
                <a:solidFill>
                  <a:srgbClr val="FF0000"/>
                </a:solidFill>
                <a:latin typeface="ZDingbats" panose="05000600020000020004" pitchFamily="2" charset="0"/>
              </a:rPr>
              <a:t>Q</a:t>
            </a:r>
            <a:endParaRPr lang="en-US" dirty="0">
              <a:solidFill>
                <a:srgbClr val="FF0000"/>
              </a:solidFill>
            </a:endParaRPr>
          </a:p>
        </p:txBody>
      </p:sp>
    </p:spTree>
    <p:extLst>
      <p:ext uri="{BB962C8B-B14F-4D97-AF65-F5344CB8AC3E}">
        <p14:creationId xmlns:p14="http://schemas.microsoft.com/office/powerpoint/2010/main" val="3485230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14</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5078313"/>
          </a:xfrm>
          <a:prstGeom prst="rect">
            <a:avLst/>
          </a:prstGeom>
          <a:noFill/>
        </p:spPr>
        <p:txBody>
          <a:bodyPr wrap="square" rtlCol="0">
            <a:spAutoFit/>
          </a:bodyPr>
          <a:lstStyle/>
          <a:p>
            <a:pPr marL="231775" indent="-231775">
              <a:buFont typeface="Arial" panose="020B0604020202020204" pitchFamily="34" charset="0"/>
              <a:buChar char="•"/>
            </a:pPr>
            <a:r>
              <a:rPr lang="en-US" sz="3600" dirty="0" smtClean="0">
                <a:latin typeface="Adobe Gothic Std B" panose="020B0800000000000000" pitchFamily="34" charset="-128"/>
                <a:ea typeface="Adobe Gothic Std B" panose="020B0800000000000000" pitchFamily="34" charset="-128"/>
              </a:rPr>
              <a:t>Great place to get together and talk what we love.</a:t>
            </a:r>
          </a:p>
          <a:p>
            <a:endParaRPr lang="en-US" sz="3600" dirty="0" smtClean="0">
              <a:latin typeface="Adobe Gothic Std B" panose="020B0800000000000000" pitchFamily="34" charset="-128"/>
              <a:ea typeface="Adobe Gothic Std B" panose="020B0800000000000000" pitchFamily="34" charset="-128"/>
            </a:endParaRPr>
          </a:p>
          <a:p>
            <a:pPr marL="231775" indent="-231775">
              <a:buFont typeface="Arial" panose="020B0604020202020204" pitchFamily="34" charset="0"/>
              <a:buChar char="•"/>
            </a:pPr>
            <a:r>
              <a:rPr lang="en-US" sz="3600" dirty="0" smtClean="0">
                <a:latin typeface="Adobe Gothic Std B" panose="020B0800000000000000" pitchFamily="34" charset="-128"/>
                <a:ea typeface="Adobe Gothic Std B" panose="020B0800000000000000" pitchFamily="34" charset="-128"/>
              </a:rPr>
              <a:t>I just joined recently, so I have not been able to attend any meetings.  I am readjust to attend more meetings.</a:t>
            </a:r>
          </a:p>
          <a:p>
            <a:endParaRPr lang="en-US" sz="3600" dirty="0">
              <a:latin typeface="Adobe Gothic Std B" panose="020B0800000000000000" pitchFamily="34" charset="-128"/>
              <a:ea typeface="Adobe Gothic Std B" panose="020B0800000000000000" pitchFamily="34" charset="-128"/>
            </a:endParaRPr>
          </a:p>
          <a:p>
            <a:pPr marL="231775" indent="-231775">
              <a:buFont typeface="Arial" panose="020B0604020202020204" pitchFamily="34" charset="0"/>
              <a:buChar char="•"/>
            </a:pPr>
            <a:r>
              <a:rPr lang="en-US" sz="3600" dirty="0" smtClean="0">
                <a:latin typeface="Adobe Gothic Std B" panose="020B0800000000000000" pitchFamily="34" charset="-128"/>
                <a:ea typeface="Adobe Gothic Std B" panose="020B0800000000000000" pitchFamily="34" charset="-128"/>
              </a:rPr>
              <a:t>I am rarely able to get to meetings, as I can't drive at night.  Would love a daytime meeting sometimes.</a:t>
            </a:r>
            <a:endParaRPr lang="en-US" sz="3600"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4219208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15</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4524315"/>
          </a:xfrm>
          <a:prstGeom prst="rect">
            <a:avLst/>
          </a:prstGeom>
          <a:noFill/>
        </p:spPr>
        <p:txBody>
          <a:bodyPr wrap="square" rtlCol="0">
            <a:spAutoFit/>
          </a:bodyPr>
          <a:lstStyle/>
          <a:p>
            <a:pPr marL="231775" indent="-231775">
              <a:buFont typeface="Arial" panose="020B0604020202020204" pitchFamily="34" charset="0"/>
              <a:buChar char="•"/>
            </a:pPr>
            <a:r>
              <a:rPr lang="en-US" sz="3600" dirty="0" smtClean="0">
                <a:latin typeface="Adobe Gothic Std B" panose="020B0800000000000000" pitchFamily="34" charset="-128"/>
                <a:ea typeface="Adobe Gothic Std B" panose="020B0800000000000000" pitchFamily="34" charset="-128"/>
              </a:rPr>
              <a:t>Once a month would be OK with me. Would appreciate uncoupling meetings from coin club.</a:t>
            </a:r>
          </a:p>
          <a:p>
            <a:endParaRPr lang="en-US" sz="3600" dirty="0">
              <a:latin typeface="Adobe Gothic Std B" panose="020B0800000000000000" pitchFamily="34" charset="-128"/>
              <a:ea typeface="Adobe Gothic Std B" panose="020B0800000000000000" pitchFamily="34" charset="-128"/>
            </a:endParaRPr>
          </a:p>
          <a:p>
            <a:pPr marL="231775" indent="-231775">
              <a:buFont typeface="Arial" panose="020B0604020202020204" pitchFamily="34" charset="0"/>
              <a:buChar char="•"/>
            </a:pPr>
            <a:r>
              <a:rPr lang="en-US" sz="3600" dirty="0" smtClean="0">
                <a:latin typeface="Adobe Gothic Std B" panose="020B0800000000000000" pitchFamily="34" charset="-128"/>
                <a:ea typeface="Adobe Gothic Std B" panose="020B0800000000000000" pitchFamily="34" charset="-128"/>
              </a:rPr>
              <a:t>I would like things to stay the same and would also like to see the club regain some of its past strength with better attendance and participation, but my fear is that we are going downhill.</a:t>
            </a:r>
            <a:endParaRPr lang="en-US" sz="3600"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325749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16</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5078313"/>
          </a:xfrm>
          <a:prstGeom prst="rect">
            <a:avLst/>
          </a:prstGeom>
          <a:noFill/>
        </p:spPr>
        <p:txBody>
          <a:bodyPr wrap="square" rtlCol="0">
            <a:spAutoFit/>
          </a:bodyPr>
          <a:lstStyle/>
          <a:p>
            <a:pPr marL="231775" indent="-231775">
              <a:buFont typeface="Arial" panose="020B0604020202020204" pitchFamily="34" charset="0"/>
              <a:buChar char="•"/>
            </a:pPr>
            <a:r>
              <a:rPr lang="en-US" sz="3600" dirty="0" smtClean="0">
                <a:latin typeface="Adobe Gothic Std B" panose="020B0800000000000000" pitchFamily="34" charset="-128"/>
                <a:ea typeface="Adobe Gothic Std B" panose="020B0800000000000000" pitchFamily="34" charset="-128"/>
              </a:rPr>
              <a:t>I attend as few public events, including RPA meetings, because of a pre-existing condition with respect to COVID.</a:t>
            </a:r>
          </a:p>
          <a:p>
            <a:endParaRPr lang="en-US" sz="3600" dirty="0" smtClean="0">
              <a:latin typeface="Adobe Gothic Std B" panose="020B0800000000000000" pitchFamily="34" charset="-128"/>
              <a:ea typeface="Adobe Gothic Std B" panose="020B0800000000000000" pitchFamily="34" charset="-128"/>
            </a:endParaRPr>
          </a:p>
          <a:p>
            <a:pPr marL="231775" indent="-231775">
              <a:buFont typeface="Arial" panose="020B0604020202020204" pitchFamily="34" charset="0"/>
              <a:buChar char="•"/>
            </a:pPr>
            <a:r>
              <a:rPr lang="en-US" sz="3600" dirty="0" smtClean="0">
                <a:latin typeface="Adobe Gothic Std B" panose="020B0800000000000000" pitchFamily="34" charset="-128"/>
                <a:ea typeface="Adobe Gothic Std B" panose="020B0800000000000000" pitchFamily="34" charset="-128"/>
              </a:rPr>
              <a:t>I enjoy the meetings. I know it must be difficult, however the President and Tom do a great job. Thank you both.</a:t>
            </a:r>
          </a:p>
          <a:p>
            <a:endParaRPr lang="en-US" sz="3600" dirty="0">
              <a:latin typeface="Adobe Gothic Std B" panose="020B0800000000000000" pitchFamily="34" charset="-128"/>
              <a:ea typeface="Adobe Gothic Std B" panose="020B0800000000000000" pitchFamily="34" charset="-128"/>
            </a:endParaRPr>
          </a:p>
          <a:p>
            <a:pPr marL="231775" indent="-231775">
              <a:buFont typeface="Arial" panose="020B0604020202020204" pitchFamily="34" charset="0"/>
              <a:buChar char="•"/>
            </a:pPr>
            <a:r>
              <a:rPr lang="en-US" sz="3600" dirty="0" smtClean="0">
                <a:latin typeface="Adobe Gothic Std B" panose="020B0800000000000000" pitchFamily="34" charset="-128"/>
                <a:ea typeface="Adobe Gothic Std B" panose="020B0800000000000000" pitchFamily="34" charset="-128"/>
              </a:rPr>
              <a:t>Thank you for leading the RPA.</a:t>
            </a:r>
            <a:endParaRPr lang="en-US" sz="3600"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4017837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17</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4524315"/>
          </a:xfrm>
          <a:prstGeom prst="rect">
            <a:avLst/>
          </a:prstGeom>
          <a:noFill/>
        </p:spPr>
        <p:txBody>
          <a:bodyPr wrap="square" rtlCol="0">
            <a:spAutoFit/>
          </a:bodyPr>
          <a:lstStyle/>
          <a:p>
            <a:pPr marL="231775" indent="-231775">
              <a:buFont typeface="Arial" panose="020B0604020202020204" pitchFamily="34" charset="0"/>
              <a:buChar char="•"/>
            </a:pPr>
            <a:r>
              <a:rPr lang="en-US" sz="3600" dirty="0" smtClean="0">
                <a:latin typeface="Adobe Gothic Std B" panose="020B0800000000000000" pitchFamily="34" charset="-128"/>
                <a:ea typeface="Adobe Gothic Std B" panose="020B0800000000000000" pitchFamily="34" charset="-128"/>
              </a:rPr>
              <a:t>Maintain membership out of loyalty to Rochester, stamp collecting and the fact that I know a dozen or so members and like to follow their activities/ services via the newsletter.  I mourn the passing of ROPEX.</a:t>
            </a:r>
          </a:p>
          <a:p>
            <a:endParaRPr lang="en-US" sz="3600" dirty="0">
              <a:latin typeface="Adobe Gothic Std B" panose="020B0800000000000000" pitchFamily="34" charset="-128"/>
              <a:ea typeface="Adobe Gothic Std B" panose="020B0800000000000000" pitchFamily="34" charset="-128"/>
            </a:endParaRPr>
          </a:p>
          <a:p>
            <a:pPr marL="231775" indent="-231775">
              <a:buFont typeface="Arial" panose="020B0604020202020204" pitchFamily="34" charset="0"/>
              <a:buChar char="•"/>
            </a:pPr>
            <a:r>
              <a:rPr lang="en-US" sz="3600" dirty="0" smtClean="0">
                <a:latin typeface="Adobe Gothic Std B" panose="020B0800000000000000" pitchFamily="34" charset="-128"/>
                <a:ea typeface="Adobe Gothic Std B" panose="020B0800000000000000" pitchFamily="34" charset="-128"/>
              </a:rPr>
              <a:t>Is the club considering a ROPEX show May 2024. Would the current meeting location support it?</a:t>
            </a:r>
            <a:endParaRPr lang="en-US" sz="3600"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156501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18</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3970318"/>
          </a:xfrm>
          <a:prstGeom prst="rect">
            <a:avLst/>
          </a:prstGeom>
          <a:noFill/>
        </p:spPr>
        <p:txBody>
          <a:bodyPr wrap="square" rtlCol="0">
            <a:spAutoFit/>
          </a:bodyPr>
          <a:lstStyle/>
          <a:p>
            <a:pPr marL="231775" indent="-231775">
              <a:buFont typeface="Arial" panose="020B0604020202020204" pitchFamily="34" charset="0"/>
              <a:buChar char="•"/>
            </a:pPr>
            <a:r>
              <a:rPr lang="en-US" sz="3600" dirty="0" smtClean="0">
                <a:latin typeface="Adobe Gothic Std B" panose="020B0800000000000000" pitchFamily="34" charset="-128"/>
                <a:ea typeface="Adobe Gothic Std B" panose="020B0800000000000000" pitchFamily="34" charset="-128"/>
              </a:rPr>
              <a:t>I'm sorry to see ROPEX go. If we sponsor bourses in the future, I'd like to see (informal) exhibits encouraged.</a:t>
            </a:r>
          </a:p>
          <a:p>
            <a:endParaRPr lang="en-US" sz="3600" dirty="0">
              <a:latin typeface="Adobe Gothic Std B" panose="020B0800000000000000" pitchFamily="34" charset="-128"/>
              <a:ea typeface="Adobe Gothic Std B" panose="020B0800000000000000" pitchFamily="34" charset="-128"/>
            </a:endParaRPr>
          </a:p>
          <a:p>
            <a:pPr marL="231775" indent="-231775">
              <a:buFont typeface="Arial" panose="020B0604020202020204" pitchFamily="34" charset="0"/>
              <a:buChar char="•"/>
            </a:pPr>
            <a:r>
              <a:rPr lang="en-US" sz="3600" dirty="0" smtClean="0">
                <a:latin typeface="Adobe Gothic Std B" panose="020B0800000000000000" pitchFamily="34" charset="-128"/>
                <a:ea typeface="Adobe Gothic Std B" panose="020B0800000000000000" pitchFamily="34" charset="-128"/>
              </a:rPr>
              <a:t>ROPEX was the most important part of RPA for me. I still try to be active, but it's now much less interesting.</a:t>
            </a:r>
            <a:endParaRPr lang="en-US" sz="3600"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1274515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19</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539827" y="2787267"/>
            <a:ext cx="10972800" cy="1200329"/>
          </a:xfrm>
          <a:prstGeom prst="rect">
            <a:avLst/>
          </a:prstGeom>
          <a:noFill/>
        </p:spPr>
        <p:txBody>
          <a:bodyPr wrap="square" rtlCol="0">
            <a:spAutoFit/>
          </a:bodyPr>
          <a:lstStyle/>
          <a:p>
            <a:pPr algn="ctr"/>
            <a:r>
              <a:rPr lang="en-US" sz="3600" dirty="0" smtClean="0">
                <a:latin typeface="Adobe Gothic Std B" panose="020B0800000000000000" pitchFamily="34" charset="-128"/>
                <a:ea typeface="Adobe Gothic Std B" panose="020B0800000000000000" pitchFamily="34" charset="-128"/>
              </a:rPr>
              <a:t>Thanks to everyone who participated and added their comments to the discussion tonight.</a:t>
            </a:r>
            <a:endParaRPr lang="en-US" sz="3600"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2059825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2</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5078313"/>
          </a:xfrm>
          <a:prstGeom prst="rect">
            <a:avLst/>
          </a:prstGeom>
          <a:noFill/>
        </p:spPr>
        <p:txBody>
          <a:bodyPr wrap="square" rtlCol="0">
            <a:spAutoFit/>
          </a:bodyPr>
          <a:lstStyle/>
          <a:p>
            <a:r>
              <a:rPr lang="en-US" sz="3600" dirty="0" smtClean="0">
                <a:latin typeface="Adobe Gothic Std B" panose="020B0800000000000000" pitchFamily="34" charset="-128"/>
                <a:ea typeface="Adobe Gothic Std B" panose="020B0800000000000000" pitchFamily="34" charset="-128"/>
              </a:rPr>
              <a:t>A brief 10 question survey was sent to 64 out of our 73 RPA members with emails on file to get their thoughts on a number of issues dealing with club activities.  Twenty </a:t>
            </a:r>
            <a:r>
              <a:rPr lang="en-US" sz="3600" dirty="0" smtClean="0">
                <a:latin typeface="Adobe Gothic Std B" panose="020B0800000000000000" pitchFamily="34" charset="-128"/>
                <a:ea typeface="Adobe Gothic Std B" panose="020B0800000000000000" pitchFamily="34" charset="-128"/>
              </a:rPr>
              <a:t>seven </a:t>
            </a:r>
            <a:r>
              <a:rPr lang="en-US" sz="3600" dirty="0" smtClean="0">
                <a:latin typeface="Adobe Gothic Std B" panose="020B0800000000000000" pitchFamily="34" charset="-128"/>
                <a:ea typeface="Adobe Gothic Std B" panose="020B0800000000000000" pitchFamily="34" charset="-128"/>
              </a:rPr>
              <a:t>members responded.</a:t>
            </a:r>
          </a:p>
          <a:p>
            <a:endParaRPr lang="en-US" sz="3600" dirty="0">
              <a:latin typeface="Adobe Gothic Std B" panose="020B0800000000000000" pitchFamily="34" charset="-128"/>
              <a:ea typeface="Adobe Gothic Std B" panose="020B0800000000000000" pitchFamily="34" charset="-128"/>
            </a:endParaRPr>
          </a:p>
          <a:p>
            <a:r>
              <a:rPr lang="en-US" sz="3600" dirty="0" smtClean="0">
                <a:latin typeface="Adobe Gothic Std B" panose="020B0800000000000000" pitchFamily="34" charset="-128"/>
                <a:ea typeface="Adobe Gothic Std B" panose="020B0800000000000000" pitchFamily="34" charset="-128"/>
              </a:rPr>
              <a:t>This has been a transition year for the club, returning to a pre-Covid meeting normality, clearing out our storage room at the JCC,</a:t>
            </a:r>
          </a:p>
          <a:p>
            <a:r>
              <a:rPr lang="en-US" sz="3600" dirty="0" smtClean="0">
                <a:latin typeface="Adobe Gothic Std B" panose="020B0800000000000000" pitchFamily="34" charset="-128"/>
                <a:ea typeface="Adobe Gothic Std B" panose="020B0800000000000000" pitchFamily="34" charset="-128"/>
              </a:rPr>
              <a:t>moving to our new meeting facility, and more.</a:t>
            </a:r>
            <a:endParaRPr lang="en-US" sz="3600"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188107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3</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646331"/>
          </a:xfrm>
          <a:prstGeom prst="rect">
            <a:avLst/>
          </a:prstGeom>
          <a:noFill/>
        </p:spPr>
        <p:txBody>
          <a:bodyPr wrap="square" rtlCol="0">
            <a:spAutoFit/>
          </a:bodyPr>
          <a:lstStyle/>
          <a:p>
            <a:r>
              <a:rPr lang="en-US" sz="3600" dirty="0" smtClean="0">
                <a:latin typeface="Adobe Gothic Std B" panose="020B0800000000000000" pitchFamily="34" charset="-128"/>
                <a:ea typeface="Adobe Gothic Std B" panose="020B0800000000000000" pitchFamily="34" charset="-128"/>
              </a:rPr>
              <a:t>When did members take the survey?</a:t>
            </a:r>
            <a:endParaRPr lang="en-US" sz="3600" dirty="0">
              <a:latin typeface="Adobe Gothic Std B" panose="020B0800000000000000" pitchFamily="34" charset="-128"/>
              <a:ea typeface="Adobe Gothic Std B" panose="020B0800000000000000" pitchFamily="34" charset="-128"/>
            </a:endParaRPr>
          </a:p>
        </p:txBody>
      </p:sp>
      <p:pic>
        <p:nvPicPr>
          <p:cNvPr id="3" name="Picture 2"/>
          <p:cNvPicPr>
            <a:picLocks noChangeAspect="1"/>
          </p:cNvPicPr>
          <p:nvPr/>
        </p:nvPicPr>
        <p:blipFill>
          <a:blip r:embed="rId5"/>
          <a:stretch>
            <a:fillRect/>
          </a:stretch>
        </p:blipFill>
        <p:spPr>
          <a:xfrm>
            <a:off x="616945" y="1676675"/>
            <a:ext cx="9778229" cy="4151248"/>
          </a:xfrm>
          <a:prstGeom prst="rect">
            <a:avLst/>
          </a:prstGeom>
        </p:spPr>
      </p:pic>
      <p:sp>
        <p:nvSpPr>
          <p:cNvPr id="6" name="TextBox 5"/>
          <p:cNvSpPr txBox="1"/>
          <p:nvPr/>
        </p:nvSpPr>
        <p:spPr>
          <a:xfrm>
            <a:off x="4032174" y="5540249"/>
            <a:ext cx="363556" cy="369332"/>
          </a:xfrm>
          <a:prstGeom prst="rect">
            <a:avLst/>
          </a:prstGeom>
          <a:noFill/>
        </p:spPr>
        <p:txBody>
          <a:bodyPr wrap="square" rtlCol="0">
            <a:spAutoFit/>
          </a:bodyPr>
          <a:lstStyle/>
          <a:p>
            <a:r>
              <a:rPr lang="en-US" dirty="0" smtClean="0">
                <a:solidFill>
                  <a:srgbClr val="FF0000"/>
                </a:solidFill>
                <a:latin typeface="ZDingbats" panose="05000600020000020004" pitchFamily="2" charset="0"/>
              </a:rPr>
              <a:t>Q</a:t>
            </a:r>
            <a:endParaRPr lang="en-US" dirty="0">
              <a:solidFill>
                <a:srgbClr val="FF0000"/>
              </a:solidFill>
            </a:endParaRPr>
          </a:p>
        </p:txBody>
      </p:sp>
      <p:sp>
        <p:nvSpPr>
          <p:cNvPr id="10" name="TextBox 9"/>
          <p:cNvSpPr txBox="1"/>
          <p:nvPr/>
        </p:nvSpPr>
        <p:spPr>
          <a:xfrm>
            <a:off x="4638102" y="2598746"/>
            <a:ext cx="462708" cy="369332"/>
          </a:xfrm>
          <a:prstGeom prst="rect">
            <a:avLst/>
          </a:prstGeom>
          <a:noFill/>
        </p:spPr>
        <p:txBody>
          <a:bodyPr wrap="square" rtlCol="0">
            <a:spAutoFit/>
          </a:bodyPr>
          <a:lstStyle/>
          <a:p>
            <a:r>
              <a:rPr lang="en-US" b="1" dirty="0" smtClean="0">
                <a:solidFill>
                  <a:srgbClr val="FF0000"/>
                </a:solidFill>
              </a:rPr>
              <a:t>19</a:t>
            </a:r>
            <a:endParaRPr lang="en-US" b="1" dirty="0">
              <a:solidFill>
                <a:srgbClr val="FF0000"/>
              </a:solidFill>
            </a:endParaRPr>
          </a:p>
        </p:txBody>
      </p:sp>
      <p:sp>
        <p:nvSpPr>
          <p:cNvPr id="11" name="TextBox 10"/>
          <p:cNvSpPr txBox="1"/>
          <p:nvPr/>
        </p:nvSpPr>
        <p:spPr>
          <a:xfrm>
            <a:off x="5506059" y="4713984"/>
            <a:ext cx="462708" cy="369332"/>
          </a:xfrm>
          <a:prstGeom prst="rect">
            <a:avLst/>
          </a:prstGeom>
          <a:noFill/>
        </p:spPr>
        <p:txBody>
          <a:bodyPr wrap="square" rtlCol="0">
            <a:spAutoFit/>
          </a:bodyPr>
          <a:lstStyle/>
          <a:p>
            <a:r>
              <a:rPr lang="en-US" b="1" dirty="0" smtClean="0">
                <a:solidFill>
                  <a:srgbClr val="FF0000"/>
                </a:solidFill>
              </a:rPr>
              <a:t> 1</a:t>
            </a:r>
            <a:endParaRPr lang="en-US" b="1" dirty="0">
              <a:solidFill>
                <a:srgbClr val="FF0000"/>
              </a:solidFill>
            </a:endParaRPr>
          </a:p>
        </p:txBody>
      </p:sp>
      <p:sp>
        <p:nvSpPr>
          <p:cNvPr id="12" name="TextBox 11"/>
          <p:cNvSpPr txBox="1"/>
          <p:nvPr/>
        </p:nvSpPr>
        <p:spPr>
          <a:xfrm>
            <a:off x="7202656" y="4517066"/>
            <a:ext cx="462708" cy="369332"/>
          </a:xfrm>
          <a:prstGeom prst="rect">
            <a:avLst/>
          </a:prstGeom>
          <a:noFill/>
        </p:spPr>
        <p:txBody>
          <a:bodyPr wrap="square" rtlCol="0">
            <a:spAutoFit/>
          </a:bodyPr>
          <a:lstStyle/>
          <a:p>
            <a:r>
              <a:rPr lang="en-US" b="1" dirty="0" smtClean="0">
                <a:solidFill>
                  <a:srgbClr val="FF0000"/>
                </a:solidFill>
              </a:rPr>
              <a:t> 3</a:t>
            </a:r>
            <a:endParaRPr lang="en-US" b="1" dirty="0">
              <a:solidFill>
                <a:srgbClr val="FF0000"/>
              </a:solidFill>
            </a:endParaRPr>
          </a:p>
        </p:txBody>
      </p:sp>
      <p:sp>
        <p:nvSpPr>
          <p:cNvPr id="13" name="TextBox 12"/>
          <p:cNvSpPr txBox="1"/>
          <p:nvPr/>
        </p:nvSpPr>
        <p:spPr>
          <a:xfrm>
            <a:off x="8899253" y="4517066"/>
            <a:ext cx="462708" cy="369332"/>
          </a:xfrm>
          <a:prstGeom prst="rect">
            <a:avLst/>
          </a:prstGeom>
          <a:noFill/>
        </p:spPr>
        <p:txBody>
          <a:bodyPr wrap="square" rtlCol="0">
            <a:spAutoFit/>
          </a:bodyPr>
          <a:lstStyle/>
          <a:p>
            <a:r>
              <a:rPr lang="en-US" b="1" dirty="0" smtClean="0">
                <a:solidFill>
                  <a:srgbClr val="FF0000"/>
                </a:solidFill>
              </a:rPr>
              <a:t> 3</a:t>
            </a:r>
            <a:endParaRPr lang="en-US" b="1" dirty="0">
              <a:solidFill>
                <a:srgbClr val="FF0000"/>
              </a:solidFill>
            </a:endParaRPr>
          </a:p>
        </p:txBody>
      </p:sp>
      <p:sp>
        <p:nvSpPr>
          <p:cNvPr id="14" name="TextBox 13"/>
          <p:cNvSpPr txBox="1"/>
          <p:nvPr/>
        </p:nvSpPr>
        <p:spPr>
          <a:xfrm>
            <a:off x="6347931" y="4690715"/>
            <a:ext cx="462708" cy="369332"/>
          </a:xfrm>
          <a:prstGeom prst="rect">
            <a:avLst/>
          </a:prstGeom>
          <a:noFill/>
        </p:spPr>
        <p:txBody>
          <a:bodyPr wrap="square" rtlCol="0">
            <a:spAutoFit/>
          </a:bodyPr>
          <a:lstStyle/>
          <a:p>
            <a:r>
              <a:rPr lang="en-US" b="1" dirty="0" smtClean="0">
                <a:solidFill>
                  <a:srgbClr val="FF0000"/>
                </a:solidFill>
              </a:rPr>
              <a:t> 1</a:t>
            </a:r>
            <a:endParaRPr lang="en-US" b="1" dirty="0">
              <a:solidFill>
                <a:srgbClr val="FF0000"/>
              </a:solidFill>
            </a:endParaRPr>
          </a:p>
        </p:txBody>
      </p:sp>
    </p:spTree>
    <p:extLst>
      <p:ext uri="{BB962C8B-B14F-4D97-AF65-F5344CB8AC3E}">
        <p14:creationId xmlns:p14="http://schemas.microsoft.com/office/powerpoint/2010/main" val="923350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4</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646331"/>
          </a:xfrm>
          <a:prstGeom prst="rect">
            <a:avLst/>
          </a:prstGeom>
          <a:noFill/>
        </p:spPr>
        <p:txBody>
          <a:bodyPr wrap="square" rtlCol="0">
            <a:spAutoFit/>
          </a:bodyPr>
          <a:lstStyle/>
          <a:p>
            <a:r>
              <a:rPr lang="en-US" sz="3600" dirty="0" smtClean="0">
                <a:latin typeface="Adobe Gothic Std B" panose="020B0800000000000000" pitchFamily="34" charset="-128"/>
                <a:ea typeface="Adobe Gothic Std B" panose="020B0800000000000000" pitchFamily="34" charset="-128"/>
              </a:rPr>
              <a:t>Question 1: Are you a...</a:t>
            </a:r>
            <a:endParaRPr lang="en-US" sz="3600" dirty="0">
              <a:latin typeface="Adobe Gothic Std B" panose="020B0800000000000000" pitchFamily="34" charset="-128"/>
              <a:ea typeface="Adobe Gothic Std B" panose="020B0800000000000000" pitchFamily="34" charset="-128"/>
            </a:endParaRPr>
          </a:p>
        </p:txBody>
      </p:sp>
      <p:pic>
        <p:nvPicPr>
          <p:cNvPr id="2" name="Picture 1"/>
          <p:cNvPicPr>
            <a:picLocks noChangeAspect="1"/>
          </p:cNvPicPr>
          <p:nvPr/>
        </p:nvPicPr>
        <p:blipFill>
          <a:blip r:embed="rId5"/>
          <a:stretch>
            <a:fillRect/>
          </a:stretch>
        </p:blipFill>
        <p:spPr>
          <a:xfrm>
            <a:off x="616945" y="2574818"/>
            <a:ext cx="9738910" cy="1651829"/>
          </a:xfrm>
          <a:prstGeom prst="rect">
            <a:avLst/>
          </a:prstGeom>
        </p:spPr>
      </p:pic>
      <p:sp>
        <p:nvSpPr>
          <p:cNvPr id="6" name="TextBox 5"/>
          <p:cNvSpPr txBox="1"/>
          <p:nvPr/>
        </p:nvSpPr>
        <p:spPr>
          <a:xfrm>
            <a:off x="2181340" y="2891287"/>
            <a:ext cx="363556" cy="369332"/>
          </a:xfrm>
          <a:prstGeom prst="rect">
            <a:avLst/>
          </a:prstGeom>
          <a:noFill/>
        </p:spPr>
        <p:txBody>
          <a:bodyPr wrap="square" rtlCol="0">
            <a:spAutoFit/>
          </a:bodyPr>
          <a:lstStyle/>
          <a:p>
            <a:r>
              <a:rPr lang="en-US" dirty="0" smtClean="0">
                <a:solidFill>
                  <a:srgbClr val="FF0000"/>
                </a:solidFill>
                <a:latin typeface="ZDingbats" panose="05000600020000020004" pitchFamily="2" charset="0"/>
              </a:rPr>
              <a:t>Q</a:t>
            </a:r>
            <a:endParaRPr lang="en-US" dirty="0">
              <a:solidFill>
                <a:srgbClr val="FF0000"/>
              </a:solidFill>
            </a:endParaRPr>
          </a:p>
        </p:txBody>
      </p:sp>
    </p:spTree>
    <p:extLst>
      <p:ext uri="{BB962C8B-B14F-4D97-AF65-F5344CB8AC3E}">
        <p14:creationId xmlns:p14="http://schemas.microsoft.com/office/powerpoint/2010/main" val="978403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5</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1200329"/>
          </a:xfrm>
          <a:prstGeom prst="rect">
            <a:avLst/>
          </a:prstGeom>
          <a:noFill/>
        </p:spPr>
        <p:txBody>
          <a:bodyPr wrap="square" rtlCol="0">
            <a:spAutoFit/>
          </a:bodyPr>
          <a:lstStyle/>
          <a:p>
            <a:r>
              <a:rPr lang="en-US" sz="3600" dirty="0" smtClean="0">
                <a:latin typeface="Adobe Gothic Std B" panose="020B0800000000000000" pitchFamily="34" charset="-128"/>
                <a:ea typeface="Adobe Gothic Std B" panose="020B0800000000000000" pitchFamily="34" charset="-128"/>
              </a:rPr>
              <a:t>Question 2: Have you been able to attend a RPA meeting in person in the past 6 months?</a:t>
            </a:r>
            <a:endParaRPr lang="en-US" sz="3600" dirty="0">
              <a:latin typeface="Adobe Gothic Std B" panose="020B0800000000000000" pitchFamily="34" charset="-128"/>
              <a:ea typeface="Adobe Gothic Std B" panose="020B0800000000000000" pitchFamily="34" charset="-128"/>
            </a:endParaRPr>
          </a:p>
        </p:txBody>
      </p:sp>
      <p:pic>
        <p:nvPicPr>
          <p:cNvPr id="2" name="Picture 1"/>
          <p:cNvPicPr>
            <a:picLocks noChangeAspect="1"/>
          </p:cNvPicPr>
          <p:nvPr/>
        </p:nvPicPr>
        <p:blipFill>
          <a:blip r:embed="rId5"/>
          <a:stretch>
            <a:fillRect/>
          </a:stretch>
        </p:blipFill>
        <p:spPr>
          <a:xfrm>
            <a:off x="616945" y="2446347"/>
            <a:ext cx="9756525" cy="3298142"/>
          </a:xfrm>
          <a:prstGeom prst="rect">
            <a:avLst/>
          </a:prstGeom>
        </p:spPr>
      </p:pic>
      <p:sp>
        <p:nvSpPr>
          <p:cNvPr id="6" name="TextBox 5"/>
          <p:cNvSpPr txBox="1"/>
          <p:nvPr/>
        </p:nvSpPr>
        <p:spPr>
          <a:xfrm>
            <a:off x="1311008" y="2784700"/>
            <a:ext cx="363556" cy="369332"/>
          </a:xfrm>
          <a:prstGeom prst="rect">
            <a:avLst/>
          </a:prstGeom>
          <a:noFill/>
        </p:spPr>
        <p:txBody>
          <a:bodyPr wrap="square" rtlCol="0">
            <a:spAutoFit/>
          </a:bodyPr>
          <a:lstStyle/>
          <a:p>
            <a:r>
              <a:rPr lang="en-US" dirty="0" smtClean="0">
                <a:solidFill>
                  <a:srgbClr val="FF0000"/>
                </a:solidFill>
                <a:latin typeface="ZDingbats" panose="05000600020000020004" pitchFamily="2" charset="0"/>
              </a:rPr>
              <a:t>Q</a:t>
            </a:r>
            <a:endParaRPr lang="en-US" dirty="0">
              <a:solidFill>
                <a:srgbClr val="FF0000"/>
              </a:solidFill>
            </a:endParaRPr>
          </a:p>
        </p:txBody>
      </p:sp>
    </p:spTree>
    <p:extLst>
      <p:ext uri="{BB962C8B-B14F-4D97-AF65-F5344CB8AC3E}">
        <p14:creationId xmlns:p14="http://schemas.microsoft.com/office/powerpoint/2010/main" val="923574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6</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1200329"/>
          </a:xfrm>
          <a:prstGeom prst="rect">
            <a:avLst/>
          </a:prstGeom>
          <a:noFill/>
        </p:spPr>
        <p:txBody>
          <a:bodyPr wrap="square" rtlCol="0">
            <a:spAutoFit/>
          </a:bodyPr>
          <a:lstStyle/>
          <a:p>
            <a:r>
              <a:rPr lang="en-US" sz="3600" dirty="0" smtClean="0">
                <a:latin typeface="Adobe Gothic Std B" panose="020B0800000000000000" pitchFamily="34" charset="-128"/>
                <a:ea typeface="Adobe Gothic Std B" panose="020B0800000000000000" pitchFamily="34" charset="-128"/>
              </a:rPr>
              <a:t>Question 3: Have you joined any RPA meeting by Zoom in the past 6 months?</a:t>
            </a:r>
            <a:endParaRPr lang="en-US" sz="3600" dirty="0">
              <a:latin typeface="Adobe Gothic Std B" panose="020B0800000000000000" pitchFamily="34" charset="-128"/>
              <a:ea typeface="Adobe Gothic Std B" panose="020B0800000000000000" pitchFamily="34" charset="-128"/>
            </a:endParaRPr>
          </a:p>
        </p:txBody>
      </p:sp>
      <p:pic>
        <p:nvPicPr>
          <p:cNvPr id="6" name="Picture 5"/>
          <p:cNvPicPr>
            <a:picLocks noChangeAspect="1"/>
          </p:cNvPicPr>
          <p:nvPr/>
        </p:nvPicPr>
        <p:blipFill>
          <a:blip r:embed="rId5"/>
          <a:stretch>
            <a:fillRect/>
          </a:stretch>
        </p:blipFill>
        <p:spPr>
          <a:xfrm>
            <a:off x="616945" y="2632681"/>
            <a:ext cx="9756525" cy="2349860"/>
          </a:xfrm>
          <a:prstGeom prst="rect">
            <a:avLst/>
          </a:prstGeom>
        </p:spPr>
      </p:pic>
      <p:pic>
        <p:nvPicPr>
          <p:cNvPr id="3" name="Picture 2"/>
          <p:cNvPicPr>
            <a:picLocks noChangeAspect="1"/>
          </p:cNvPicPr>
          <p:nvPr/>
        </p:nvPicPr>
        <p:blipFill>
          <a:blip r:embed="rId6"/>
          <a:stretch>
            <a:fillRect/>
          </a:stretch>
        </p:blipFill>
        <p:spPr>
          <a:xfrm>
            <a:off x="2529269" y="4239709"/>
            <a:ext cx="457240" cy="493819"/>
          </a:xfrm>
          <a:prstGeom prst="rect">
            <a:avLst/>
          </a:prstGeom>
        </p:spPr>
      </p:pic>
    </p:spTree>
    <p:extLst>
      <p:ext uri="{BB962C8B-B14F-4D97-AF65-F5344CB8AC3E}">
        <p14:creationId xmlns:p14="http://schemas.microsoft.com/office/powerpoint/2010/main" val="783022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7</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646331"/>
          </a:xfrm>
          <a:prstGeom prst="rect">
            <a:avLst/>
          </a:prstGeom>
          <a:noFill/>
        </p:spPr>
        <p:txBody>
          <a:bodyPr wrap="square" rtlCol="0">
            <a:spAutoFit/>
          </a:bodyPr>
          <a:lstStyle/>
          <a:p>
            <a:r>
              <a:rPr lang="en-US" sz="3600" dirty="0" smtClean="0">
                <a:latin typeface="Adobe Gothic Std B" panose="020B0800000000000000" pitchFamily="34" charset="-128"/>
                <a:ea typeface="Adobe Gothic Std B" panose="020B0800000000000000" pitchFamily="34" charset="-128"/>
              </a:rPr>
              <a:t>Question 4: I prefer RPA meetings be held...</a:t>
            </a:r>
            <a:endParaRPr lang="en-US" sz="3600" dirty="0">
              <a:latin typeface="Adobe Gothic Std B" panose="020B0800000000000000" pitchFamily="34" charset="-128"/>
              <a:ea typeface="Adobe Gothic Std B" panose="020B0800000000000000" pitchFamily="34" charset="-128"/>
            </a:endParaRPr>
          </a:p>
        </p:txBody>
      </p:sp>
      <p:pic>
        <p:nvPicPr>
          <p:cNvPr id="3" name="Picture 2"/>
          <p:cNvPicPr>
            <a:picLocks noChangeAspect="1"/>
          </p:cNvPicPr>
          <p:nvPr/>
        </p:nvPicPr>
        <p:blipFill>
          <a:blip r:embed="rId5"/>
          <a:stretch>
            <a:fillRect/>
          </a:stretch>
        </p:blipFill>
        <p:spPr>
          <a:xfrm>
            <a:off x="616945" y="2330058"/>
            <a:ext cx="9756525" cy="2652483"/>
          </a:xfrm>
          <a:prstGeom prst="rect">
            <a:avLst/>
          </a:prstGeom>
        </p:spPr>
      </p:pic>
      <p:sp>
        <p:nvSpPr>
          <p:cNvPr id="6" name="TextBox 5"/>
          <p:cNvSpPr txBox="1"/>
          <p:nvPr/>
        </p:nvSpPr>
        <p:spPr>
          <a:xfrm>
            <a:off x="7788927" y="2607663"/>
            <a:ext cx="363556" cy="369332"/>
          </a:xfrm>
          <a:prstGeom prst="rect">
            <a:avLst/>
          </a:prstGeom>
          <a:noFill/>
        </p:spPr>
        <p:txBody>
          <a:bodyPr wrap="square" rtlCol="0">
            <a:spAutoFit/>
          </a:bodyPr>
          <a:lstStyle/>
          <a:p>
            <a:r>
              <a:rPr lang="en-US" dirty="0" smtClean="0">
                <a:solidFill>
                  <a:srgbClr val="FF0000"/>
                </a:solidFill>
                <a:latin typeface="ZDingbats" panose="05000600020000020004" pitchFamily="2" charset="0"/>
              </a:rPr>
              <a:t>Q</a:t>
            </a:r>
            <a:endParaRPr lang="en-US" dirty="0">
              <a:solidFill>
                <a:srgbClr val="FF0000"/>
              </a:solidFill>
            </a:endParaRPr>
          </a:p>
        </p:txBody>
      </p:sp>
    </p:spTree>
    <p:extLst>
      <p:ext uri="{BB962C8B-B14F-4D97-AF65-F5344CB8AC3E}">
        <p14:creationId xmlns:p14="http://schemas.microsoft.com/office/powerpoint/2010/main" val="3029229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8</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1200329"/>
          </a:xfrm>
          <a:prstGeom prst="rect">
            <a:avLst/>
          </a:prstGeom>
          <a:noFill/>
        </p:spPr>
        <p:txBody>
          <a:bodyPr wrap="square" rtlCol="0">
            <a:spAutoFit/>
          </a:bodyPr>
          <a:lstStyle/>
          <a:p>
            <a:r>
              <a:rPr lang="en-US" sz="3600" dirty="0" smtClean="0">
                <a:latin typeface="Adobe Gothic Std B" panose="020B0800000000000000" pitchFamily="34" charset="-128"/>
                <a:ea typeface="Adobe Gothic Std B" panose="020B0800000000000000" pitchFamily="34" charset="-128"/>
              </a:rPr>
              <a:t>Question 5: In general , how would you rate RPA presentations during our meetings?</a:t>
            </a:r>
            <a:endParaRPr lang="en-US" sz="3600" dirty="0">
              <a:latin typeface="Adobe Gothic Std B" panose="020B0800000000000000" pitchFamily="34" charset="-128"/>
              <a:ea typeface="Adobe Gothic Std B" panose="020B0800000000000000" pitchFamily="34" charset="-128"/>
            </a:endParaRPr>
          </a:p>
        </p:txBody>
      </p:sp>
      <p:pic>
        <p:nvPicPr>
          <p:cNvPr id="3" name="Picture 2"/>
          <p:cNvPicPr>
            <a:picLocks noChangeAspect="1"/>
          </p:cNvPicPr>
          <p:nvPr/>
        </p:nvPicPr>
        <p:blipFill>
          <a:blip r:embed="rId5"/>
          <a:stretch>
            <a:fillRect/>
          </a:stretch>
        </p:blipFill>
        <p:spPr>
          <a:xfrm>
            <a:off x="616945" y="2434728"/>
            <a:ext cx="9806027" cy="2382124"/>
          </a:xfrm>
          <a:prstGeom prst="rect">
            <a:avLst/>
          </a:prstGeom>
        </p:spPr>
      </p:pic>
      <p:sp>
        <p:nvSpPr>
          <p:cNvPr id="6" name="TextBox 5"/>
          <p:cNvSpPr txBox="1"/>
          <p:nvPr/>
        </p:nvSpPr>
        <p:spPr>
          <a:xfrm>
            <a:off x="2137273" y="3747642"/>
            <a:ext cx="363556" cy="369332"/>
          </a:xfrm>
          <a:prstGeom prst="rect">
            <a:avLst/>
          </a:prstGeom>
          <a:noFill/>
        </p:spPr>
        <p:txBody>
          <a:bodyPr wrap="square" rtlCol="0">
            <a:spAutoFit/>
          </a:bodyPr>
          <a:lstStyle/>
          <a:p>
            <a:r>
              <a:rPr lang="en-US" dirty="0" smtClean="0">
                <a:solidFill>
                  <a:srgbClr val="FF0000"/>
                </a:solidFill>
                <a:latin typeface="ZDingbats" panose="05000600020000020004" pitchFamily="2" charset="0"/>
              </a:rPr>
              <a:t>Q</a:t>
            </a:r>
            <a:endParaRPr lang="en-US" dirty="0">
              <a:solidFill>
                <a:srgbClr val="FF0000"/>
              </a:solidFill>
            </a:endParaRPr>
          </a:p>
        </p:txBody>
      </p:sp>
    </p:spTree>
    <p:extLst>
      <p:ext uri="{BB962C8B-B14F-4D97-AF65-F5344CB8AC3E}">
        <p14:creationId xmlns:p14="http://schemas.microsoft.com/office/powerpoint/2010/main" val="2809082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296400" y="6312282"/>
            <a:ext cx="2743200" cy="365125"/>
          </a:xfrm>
        </p:spPr>
        <p:txBody>
          <a:bodyPr/>
          <a:lstStyle/>
          <a:p>
            <a:fld id="{AB395BDE-6F56-4C0E-A2DF-7CE6B2246C78}" type="slidenum">
              <a:rPr lang="en-US" smtClean="0"/>
              <a:t>9</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3142" y="4982541"/>
            <a:ext cx="1326786" cy="1329741"/>
          </a:xfrm>
          <a:prstGeom prst="rect">
            <a:avLst/>
          </a:prstGeom>
        </p:spPr>
      </p:pic>
      <p:sp>
        <p:nvSpPr>
          <p:cNvPr id="9" name="TextBox 8"/>
          <p:cNvSpPr txBox="1"/>
          <p:nvPr/>
        </p:nvSpPr>
        <p:spPr>
          <a:xfrm flipH="1">
            <a:off x="616945" y="892366"/>
            <a:ext cx="10972800" cy="1200329"/>
          </a:xfrm>
          <a:prstGeom prst="rect">
            <a:avLst/>
          </a:prstGeom>
          <a:noFill/>
        </p:spPr>
        <p:txBody>
          <a:bodyPr wrap="square" rtlCol="0">
            <a:spAutoFit/>
          </a:bodyPr>
          <a:lstStyle/>
          <a:p>
            <a:r>
              <a:rPr lang="en-US" sz="3600" dirty="0" smtClean="0">
                <a:latin typeface="Adobe Gothic Std B" panose="020B0800000000000000" pitchFamily="34" charset="-128"/>
                <a:ea typeface="Adobe Gothic Std B" panose="020B0800000000000000" pitchFamily="34" charset="-128"/>
              </a:rPr>
              <a:t>Question 6: In general, how would you rate our newsletter, Hinges &amp; Tongs?</a:t>
            </a:r>
            <a:endParaRPr lang="en-US" sz="3600" dirty="0">
              <a:latin typeface="Adobe Gothic Std B" panose="020B0800000000000000" pitchFamily="34" charset="-128"/>
              <a:ea typeface="Adobe Gothic Std B" panose="020B0800000000000000" pitchFamily="34" charset="-128"/>
            </a:endParaRPr>
          </a:p>
        </p:txBody>
      </p:sp>
      <p:pic>
        <p:nvPicPr>
          <p:cNvPr id="3" name="Picture 2"/>
          <p:cNvPicPr>
            <a:picLocks noChangeAspect="1"/>
          </p:cNvPicPr>
          <p:nvPr/>
        </p:nvPicPr>
        <p:blipFill>
          <a:blip r:embed="rId5"/>
          <a:stretch>
            <a:fillRect/>
          </a:stretch>
        </p:blipFill>
        <p:spPr>
          <a:xfrm>
            <a:off x="616945" y="2508552"/>
            <a:ext cx="9716877" cy="2316836"/>
          </a:xfrm>
          <a:prstGeom prst="rect">
            <a:avLst/>
          </a:prstGeom>
        </p:spPr>
      </p:pic>
      <p:sp>
        <p:nvSpPr>
          <p:cNvPr id="6" name="TextBox 5"/>
          <p:cNvSpPr txBox="1"/>
          <p:nvPr/>
        </p:nvSpPr>
        <p:spPr>
          <a:xfrm>
            <a:off x="1641515" y="4139007"/>
            <a:ext cx="363556" cy="369332"/>
          </a:xfrm>
          <a:prstGeom prst="rect">
            <a:avLst/>
          </a:prstGeom>
          <a:noFill/>
        </p:spPr>
        <p:txBody>
          <a:bodyPr wrap="square" rtlCol="0">
            <a:spAutoFit/>
          </a:bodyPr>
          <a:lstStyle/>
          <a:p>
            <a:r>
              <a:rPr lang="en-US" dirty="0" smtClean="0">
                <a:solidFill>
                  <a:srgbClr val="FF0000"/>
                </a:solidFill>
                <a:latin typeface="ZDingbats" panose="05000600020000020004" pitchFamily="2" charset="0"/>
              </a:rPr>
              <a:t>Q</a:t>
            </a:r>
            <a:endParaRPr lang="en-US" dirty="0">
              <a:solidFill>
                <a:srgbClr val="FF0000"/>
              </a:solidFill>
            </a:endParaRPr>
          </a:p>
        </p:txBody>
      </p:sp>
    </p:spTree>
    <p:extLst>
      <p:ext uri="{BB962C8B-B14F-4D97-AF65-F5344CB8AC3E}">
        <p14:creationId xmlns:p14="http://schemas.microsoft.com/office/powerpoint/2010/main" val="4087810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644</Words>
  <Application>Microsoft Office PowerPoint</Application>
  <PresentationFormat>Widescreen</PresentationFormat>
  <Paragraphs>99</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Adobe Gothic Std B</vt:lpstr>
      <vt:lpstr>Arial</vt:lpstr>
      <vt:lpstr>Calibri</vt:lpstr>
      <vt:lpstr>Calibri Light</vt:lpstr>
      <vt:lpstr>ZDingbats</vt:lpstr>
      <vt:lpstr>Office Theme</vt:lpstr>
      <vt:lpstr>Member Survey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Member Survey 2023</dc:title>
  <dc:creator>Tom Fortunato</dc:creator>
  <cp:lastModifiedBy>Tom Fortunato</cp:lastModifiedBy>
  <cp:revision>16</cp:revision>
  <dcterms:created xsi:type="dcterms:W3CDTF">2023-06-21T13:24:33Z</dcterms:created>
  <dcterms:modified xsi:type="dcterms:W3CDTF">2023-06-22T14:45:55Z</dcterms:modified>
</cp:coreProperties>
</file>