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58" r:id="rId5"/>
    <p:sldId id="263" r:id="rId6"/>
    <p:sldId id="264" r:id="rId7"/>
    <p:sldId id="262" r:id="rId8"/>
    <p:sldId id="270" r:id="rId9"/>
    <p:sldId id="265" r:id="rId10"/>
    <p:sldId id="267" r:id="rId11"/>
    <p:sldId id="268" r:id="rId12"/>
    <p:sldId id="266" r:id="rId13"/>
    <p:sldId id="276" r:id="rId14"/>
    <p:sldId id="275" r:id="rId15"/>
    <p:sldId id="274" r:id="rId16"/>
    <p:sldId id="278" r:id="rId17"/>
    <p:sldId id="277" r:id="rId18"/>
    <p:sldId id="273" r:id="rId19"/>
    <p:sldId id="272" r:id="rId20"/>
    <p:sldId id="281" r:id="rId21"/>
    <p:sldId id="280" r:id="rId22"/>
    <p:sldId id="279" r:id="rId23"/>
    <p:sldId id="271" r:id="rId24"/>
    <p:sldId id="283" r:id="rId25"/>
    <p:sldId id="287" r:id="rId26"/>
    <p:sldId id="259" r:id="rId27"/>
    <p:sldId id="288" r:id="rId28"/>
    <p:sldId id="269" r:id="rId29"/>
    <p:sldId id="282" r:id="rId30"/>
    <p:sldId id="289" r:id="rId31"/>
    <p:sldId id="26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4660"/>
  </p:normalViewPr>
  <p:slideViewPr>
    <p:cSldViewPr snapToGrid="0">
      <p:cViewPr varScale="1">
        <p:scale>
          <a:sx n="82" d="100"/>
          <a:sy n="82" d="100"/>
        </p:scale>
        <p:origin x="4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97CA-BF55-8206-5F7B-374AB43E4B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7F6318-EE68-38EC-8A2C-CD2D6E4574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3DD752-1EC3-7E14-3239-CC209F525B74}"/>
              </a:ext>
            </a:extLst>
          </p:cNvPr>
          <p:cNvSpPr>
            <a:spLocks noGrp="1"/>
          </p:cNvSpPr>
          <p:nvPr>
            <p:ph type="dt" sz="half" idx="10"/>
          </p:nvPr>
        </p:nvSpPr>
        <p:spPr/>
        <p:txBody>
          <a:bodyPr/>
          <a:lstStyle/>
          <a:p>
            <a:fld id="{D464D714-3555-4384-AFD5-DF19716DEB3E}" type="datetimeFigureOut">
              <a:rPr lang="en-US" smtClean="0"/>
              <a:t>5/16/2024</a:t>
            </a:fld>
            <a:endParaRPr lang="en-US"/>
          </a:p>
        </p:txBody>
      </p:sp>
      <p:sp>
        <p:nvSpPr>
          <p:cNvPr id="5" name="Footer Placeholder 4">
            <a:extLst>
              <a:ext uri="{FF2B5EF4-FFF2-40B4-BE49-F238E27FC236}">
                <a16:creationId xmlns:a16="http://schemas.microsoft.com/office/drawing/2014/main" id="{45827B1C-9B8D-C023-877D-7307F12F8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6D770-1C43-67B2-FF73-83D5BBE6F8C2}"/>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2635687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D49F9-8D48-89BF-97C0-FA1E0AA861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A50A4B-8E51-91CD-5D41-C03877140F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AB28B2-92CE-902E-73BC-BD9E801070F8}"/>
              </a:ext>
            </a:extLst>
          </p:cNvPr>
          <p:cNvSpPr>
            <a:spLocks noGrp="1"/>
          </p:cNvSpPr>
          <p:nvPr>
            <p:ph type="dt" sz="half" idx="10"/>
          </p:nvPr>
        </p:nvSpPr>
        <p:spPr/>
        <p:txBody>
          <a:bodyPr/>
          <a:lstStyle/>
          <a:p>
            <a:fld id="{D464D714-3555-4384-AFD5-DF19716DEB3E}" type="datetimeFigureOut">
              <a:rPr lang="en-US" smtClean="0"/>
              <a:t>5/16/2024</a:t>
            </a:fld>
            <a:endParaRPr lang="en-US"/>
          </a:p>
        </p:txBody>
      </p:sp>
      <p:sp>
        <p:nvSpPr>
          <p:cNvPr id="5" name="Footer Placeholder 4">
            <a:extLst>
              <a:ext uri="{FF2B5EF4-FFF2-40B4-BE49-F238E27FC236}">
                <a16:creationId xmlns:a16="http://schemas.microsoft.com/office/drawing/2014/main" id="{93EA712E-F916-5D12-8695-CAACEC2CEE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6D4A68-26EC-8CCC-8B3E-E9C5843DF1D4}"/>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4294129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273577-555D-28A6-68FB-BE98FB6A6F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302819-B536-A730-DB4C-655B08EBA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8770F6-4550-E1BA-0B45-37DA5113E981}"/>
              </a:ext>
            </a:extLst>
          </p:cNvPr>
          <p:cNvSpPr>
            <a:spLocks noGrp="1"/>
          </p:cNvSpPr>
          <p:nvPr>
            <p:ph type="dt" sz="half" idx="10"/>
          </p:nvPr>
        </p:nvSpPr>
        <p:spPr/>
        <p:txBody>
          <a:bodyPr/>
          <a:lstStyle/>
          <a:p>
            <a:fld id="{D464D714-3555-4384-AFD5-DF19716DEB3E}" type="datetimeFigureOut">
              <a:rPr lang="en-US" smtClean="0"/>
              <a:t>5/16/2024</a:t>
            </a:fld>
            <a:endParaRPr lang="en-US"/>
          </a:p>
        </p:txBody>
      </p:sp>
      <p:sp>
        <p:nvSpPr>
          <p:cNvPr id="5" name="Footer Placeholder 4">
            <a:extLst>
              <a:ext uri="{FF2B5EF4-FFF2-40B4-BE49-F238E27FC236}">
                <a16:creationId xmlns:a16="http://schemas.microsoft.com/office/drawing/2014/main" id="{6080BCB6-6886-7C99-B2A3-CAC93F2E0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9823B-91BC-2064-1C0B-4F1FEAF26721}"/>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4221896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63023-247B-3777-D9E2-1394C2F7FC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D001DB-30D3-ED24-AD5E-692F8BA829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ADC89-C751-91A1-9D6E-57070D79C3BA}"/>
              </a:ext>
            </a:extLst>
          </p:cNvPr>
          <p:cNvSpPr>
            <a:spLocks noGrp="1"/>
          </p:cNvSpPr>
          <p:nvPr>
            <p:ph type="dt" sz="half" idx="10"/>
          </p:nvPr>
        </p:nvSpPr>
        <p:spPr/>
        <p:txBody>
          <a:bodyPr/>
          <a:lstStyle/>
          <a:p>
            <a:fld id="{D464D714-3555-4384-AFD5-DF19716DEB3E}" type="datetimeFigureOut">
              <a:rPr lang="en-US" smtClean="0"/>
              <a:t>5/16/2024</a:t>
            </a:fld>
            <a:endParaRPr lang="en-US"/>
          </a:p>
        </p:txBody>
      </p:sp>
      <p:sp>
        <p:nvSpPr>
          <p:cNvPr id="5" name="Footer Placeholder 4">
            <a:extLst>
              <a:ext uri="{FF2B5EF4-FFF2-40B4-BE49-F238E27FC236}">
                <a16:creationId xmlns:a16="http://schemas.microsoft.com/office/drawing/2014/main" id="{149FEC0C-5917-8EE2-EAF2-009355E20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06F46-826B-66DC-F4D0-11BC8DE23B1E}"/>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2797621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221E4-23EA-98A0-7F1E-CA204554C3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A8147C-C1AB-A1A5-260A-1917FE965F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495CF9-3533-684C-6C0F-4A0DCAC08739}"/>
              </a:ext>
            </a:extLst>
          </p:cNvPr>
          <p:cNvSpPr>
            <a:spLocks noGrp="1"/>
          </p:cNvSpPr>
          <p:nvPr>
            <p:ph type="dt" sz="half" idx="10"/>
          </p:nvPr>
        </p:nvSpPr>
        <p:spPr/>
        <p:txBody>
          <a:bodyPr/>
          <a:lstStyle/>
          <a:p>
            <a:fld id="{D464D714-3555-4384-AFD5-DF19716DEB3E}" type="datetimeFigureOut">
              <a:rPr lang="en-US" smtClean="0"/>
              <a:t>5/16/2024</a:t>
            </a:fld>
            <a:endParaRPr lang="en-US"/>
          </a:p>
        </p:txBody>
      </p:sp>
      <p:sp>
        <p:nvSpPr>
          <p:cNvPr id="5" name="Footer Placeholder 4">
            <a:extLst>
              <a:ext uri="{FF2B5EF4-FFF2-40B4-BE49-F238E27FC236}">
                <a16:creationId xmlns:a16="http://schemas.microsoft.com/office/drawing/2014/main" id="{BE6A7936-A048-A23C-6231-6F9BE4483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2BC07-6896-69D0-2731-5E05429A26E9}"/>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307595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B3369-6E5E-41EE-ED6F-95AD7E70D6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D2AA85-2367-7955-838D-206769B0DA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FBA3EC-D5D7-E9EC-AE5F-68FAEDBA48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B84009-323F-C3BA-13CF-8E90E8695E1E}"/>
              </a:ext>
            </a:extLst>
          </p:cNvPr>
          <p:cNvSpPr>
            <a:spLocks noGrp="1"/>
          </p:cNvSpPr>
          <p:nvPr>
            <p:ph type="dt" sz="half" idx="10"/>
          </p:nvPr>
        </p:nvSpPr>
        <p:spPr/>
        <p:txBody>
          <a:bodyPr/>
          <a:lstStyle/>
          <a:p>
            <a:fld id="{D464D714-3555-4384-AFD5-DF19716DEB3E}" type="datetimeFigureOut">
              <a:rPr lang="en-US" smtClean="0"/>
              <a:t>5/16/2024</a:t>
            </a:fld>
            <a:endParaRPr lang="en-US"/>
          </a:p>
        </p:txBody>
      </p:sp>
      <p:sp>
        <p:nvSpPr>
          <p:cNvPr id="6" name="Footer Placeholder 5">
            <a:extLst>
              <a:ext uri="{FF2B5EF4-FFF2-40B4-BE49-F238E27FC236}">
                <a16:creationId xmlns:a16="http://schemas.microsoft.com/office/drawing/2014/main" id="{182DD15F-BF72-9C64-BBD5-B9612E4F4D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CA04F8-8975-5477-C7B7-2A0A16D4BBCD}"/>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5803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EEDFE-96AC-CD1B-44BB-38C212A248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AEE33B-7AFC-3073-8D63-94FCCE3F7A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AB2A6A-5329-6081-DE70-AEA87D04ED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4ED9D5-BB5F-F001-8E90-1E9943071D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0E03F2-9585-22C0-FBB9-0F62160B6B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2778CC-C05B-7D46-7D0F-E5A96D6320B5}"/>
              </a:ext>
            </a:extLst>
          </p:cNvPr>
          <p:cNvSpPr>
            <a:spLocks noGrp="1"/>
          </p:cNvSpPr>
          <p:nvPr>
            <p:ph type="dt" sz="half" idx="10"/>
          </p:nvPr>
        </p:nvSpPr>
        <p:spPr/>
        <p:txBody>
          <a:bodyPr/>
          <a:lstStyle/>
          <a:p>
            <a:fld id="{D464D714-3555-4384-AFD5-DF19716DEB3E}" type="datetimeFigureOut">
              <a:rPr lang="en-US" smtClean="0"/>
              <a:t>5/16/2024</a:t>
            </a:fld>
            <a:endParaRPr lang="en-US"/>
          </a:p>
        </p:txBody>
      </p:sp>
      <p:sp>
        <p:nvSpPr>
          <p:cNvPr id="8" name="Footer Placeholder 7">
            <a:extLst>
              <a:ext uri="{FF2B5EF4-FFF2-40B4-BE49-F238E27FC236}">
                <a16:creationId xmlns:a16="http://schemas.microsoft.com/office/drawing/2014/main" id="{54690D22-3896-E65D-BFCD-A5543C413F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052177-8531-1C9D-2615-443F70B71B97}"/>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1251487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88C48-F87E-D862-F662-DED67FB281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29871C-723F-9B13-9064-F13FBF355A53}"/>
              </a:ext>
            </a:extLst>
          </p:cNvPr>
          <p:cNvSpPr>
            <a:spLocks noGrp="1"/>
          </p:cNvSpPr>
          <p:nvPr>
            <p:ph type="dt" sz="half" idx="10"/>
          </p:nvPr>
        </p:nvSpPr>
        <p:spPr/>
        <p:txBody>
          <a:bodyPr/>
          <a:lstStyle/>
          <a:p>
            <a:fld id="{D464D714-3555-4384-AFD5-DF19716DEB3E}" type="datetimeFigureOut">
              <a:rPr lang="en-US" smtClean="0"/>
              <a:t>5/16/2024</a:t>
            </a:fld>
            <a:endParaRPr lang="en-US"/>
          </a:p>
        </p:txBody>
      </p:sp>
      <p:sp>
        <p:nvSpPr>
          <p:cNvPr id="4" name="Footer Placeholder 3">
            <a:extLst>
              <a:ext uri="{FF2B5EF4-FFF2-40B4-BE49-F238E27FC236}">
                <a16:creationId xmlns:a16="http://schemas.microsoft.com/office/drawing/2014/main" id="{62FD94C1-150D-9110-72DC-7864F72104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F44518-8326-B402-436C-218A9CF3E428}"/>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1661983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2EC380-761F-0CCF-A8BB-7966CC340FB3}"/>
              </a:ext>
            </a:extLst>
          </p:cNvPr>
          <p:cNvSpPr>
            <a:spLocks noGrp="1"/>
          </p:cNvSpPr>
          <p:nvPr>
            <p:ph type="dt" sz="half" idx="10"/>
          </p:nvPr>
        </p:nvSpPr>
        <p:spPr/>
        <p:txBody>
          <a:bodyPr/>
          <a:lstStyle/>
          <a:p>
            <a:fld id="{D464D714-3555-4384-AFD5-DF19716DEB3E}" type="datetimeFigureOut">
              <a:rPr lang="en-US" smtClean="0"/>
              <a:t>5/16/2024</a:t>
            </a:fld>
            <a:endParaRPr lang="en-US"/>
          </a:p>
        </p:txBody>
      </p:sp>
      <p:sp>
        <p:nvSpPr>
          <p:cNvPr id="3" name="Footer Placeholder 2">
            <a:extLst>
              <a:ext uri="{FF2B5EF4-FFF2-40B4-BE49-F238E27FC236}">
                <a16:creationId xmlns:a16="http://schemas.microsoft.com/office/drawing/2014/main" id="{1E4255F7-EA39-C3A4-1419-C766D240CF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E02138-424E-A012-0FC8-A30941F89AC7}"/>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199932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ACBDB-0825-90B1-8177-0093D1EF38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596B60-B238-0984-27AF-A6F20B1FC7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7F9A64-FA99-129F-E709-938D7A40C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E03C89-B6ED-D204-9CD0-C35C21FC6217}"/>
              </a:ext>
            </a:extLst>
          </p:cNvPr>
          <p:cNvSpPr>
            <a:spLocks noGrp="1"/>
          </p:cNvSpPr>
          <p:nvPr>
            <p:ph type="dt" sz="half" idx="10"/>
          </p:nvPr>
        </p:nvSpPr>
        <p:spPr/>
        <p:txBody>
          <a:bodyPr/>
          <a:lstStyle/>
          <a:p>
            <a:fld id="{D464D714-3555-4384-AFD5-DF19716DEB3E}" type="datetimeFigureOut">
              <a:rPr lang="en-US" smtClean="0"/>
              <a:t>5/16/2024</a:t>
            </a:fld>
            <a:endParaRPr lang="en-US"/>
          </a:p>
        </p:txBody>
      </p:sp>
      <p:sp>
        <p:nvSpPr>
          <p:cNvPr id="6" name="Footer Placeholder 5">
            <a:extLst>
              <a:ext uri="{FF2B5EF4-FFF2-40B4-BE49-F238E27FC236}">
                <a16:creationId xmlns:a16="http://schemas.microsoft.com/office/drawing/2014/main" id="{42B8CF99-3B7D-EC01-DF48-9A1A489493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A30BC-55DB-258A-DE1A-DBCFFBBE7647}"/>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303796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62420-00C5-6B71-AC47-99A9C01B5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84FB96-4097-22B7-56D6-DD9244D15B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F1A6CC-9F98-30C2-3440-8A107F4A2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8856CC-2ACE-1BAB-5215-169C83697529}"/>
              </a:ext>
            </a:extLst>
          </p:cNvPr>
          <p:cNvSpPr>
            <a:spLocks noGrp="1"/>
          </p:cNvSpPr>
          <p:nvPr>
            <p:ph type="dt" sz="half" idx="10"/>
          </p:nvPr>
        </p:nvSpPr>
        <p:spPr/>
        <p:txBody>
          <a:bodyPr/>
          <a:lstStyle/>
          <a:p>
            <a:fld id="{D464D714-3555-4384-AFD5-DF19716DEB3E}" type="datetimeFigureOut">
              <a:rPr lang="en-US" smtClean="0"/>
              <a:t>5/16/2024</a:t>
            </a:fld>
            <a:endParaRPr lang="en-US"/>
          </a:p>
        </p:txBody>
      </p:sp>
      <p:sp>
        <p:nvSpPr>
          <p:cNvPr id="6" name="Footer Placeholder 5">
            <a:extLst>
              <a:ext uri="{FF2B5EF4-FFF2-40B4-BE49-F238E27FC236}">
                <a16:creationId xmlns:a16="http://schemas.microsoft.com/office/drawing/2014/main" id="{73F82298-2CF8-FDC3-CC59-27ABD15F9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5E06F5-1D2B-7DAF-2568-735100F44725}"/>
              </a:ext>
            </a:extLst>
          </p:cNvPr>
          <p:cNvSpPr>
            <a:spLocks noGrp="1"/>
          </p:cNvSpPr>
          <p:nvPr>
            <p:ph type="sldNum" sz="quarter" idx="12"/>
          </p:nvPr>
        </p:nvSpPr>
        <p:spPr/>
        <p:txBody>
          <a:bodyPr/>
          <a:lstStyle/>
          <a:p>
            <a:fld id="{8F922CC1-05FC-462D-BF87-F55D2FAA44D6}" type="slidenum">
              <a:rPr lang="en-US" smtClean="0"/>
              <a:t>‹#›</a:t>
            </a:fld>
            <a:endParaRPr lang="en-US"/>
          </a:p>
        </p:txBody>
      </p:sp>
    </p:spTree>
    <p:extLst>
      <p:ext uri="{BB962C8B-B14F-4D97-AF65-F5344CB8AC3E}">
        <p14:creationId xmlns:p14="http://schemas.microsoft.com/office/powerpoint/2010/main" val="1512722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62AB94-B63F-4BA1-8CEC-DA91D6D241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D83CBC-8197-1B71-E915-94B1464AF0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4D0B73-08A5-D33D-4772-C25A248CD4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64D714-3555-4384-AFD5-DF19716DEB3E}" type="datetimeFigureOut">
              <a:rPr lang="en-US" smtClean="0"/>
              <a:t>5/16/2024</a:t>
            </a:fld>
            <a:endParaRPr lang="en-US"/>
          </a:p>
        </p:txBody>
      </p:sp>
      <p:sp>
        <p:nvSpPr>
          <p:cNvPr id="5" name="Footer Placeholder 4">
            <a:extLst>
              <a:ext uri="{FF2B5EF4-FFF2-40B4-BE49-F238E27FC236}">
                <a16:creationId xmlns:a16="http://schemas.microsoft.com/office/drawing/2014/main" id="{7474F646-1B28-C118-00B8-E8ECADE37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FD96A4-8CCE-253E-79A6-802176A27F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922CC1-05FC-462D-BF87-F55D2FAA44D6}" type="slidenum">
              <a:rPr lang="en-US" smtClean="0"/>
              <a:t>‹#›</a:t>
            </a:fld>
            <a:endParaRPr lang="en-US"/>
          </a:p>
        </p:txBody>
      </p:sp>
    </p:spTree>
    <p:extLst>
      <p:ext uri="{BB962C8B-B14F-4D97-AF65-F5344CB8AC3E}">
        <p14:creationId xmlns:p14="http://schemas.microsoft.com/office/powerpoint/2010/main" val="4183623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20.emf"/><Relationship Id="rId7" Type="http://schemas.openxmlformats.org/officeDocument/2006/relationships/image" Target="../media/image22.emf"/><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oleObject" Target="../embeddings/oleObject4.bin"/><Relationship Id="rId5" Type="http://schemas.openxmlformats.org/officeDocument/2006/relationships/image" Target="../media/image21.emf"/><Relationship Id="rId4" Type="http://schemas.openxmlformats.org/officeDocument/2006/relationships/oleObject" Target="../embeddings/oleObject3.bin"/><Relationship Id="rId9"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6.emf"/><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oleObject" Target="../embeddings/oleObject7.bin"/><Relationship Id="rId5" Type="http://schemas.openxmlformats.org/officeDocument/2006/relationships/image" Target="../media/image25.e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34.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30.emf"/><Relationship Id="rId11" Type="http://schemas.openxmlformats.org/officeDocument/2006/relationships/image" Target="../media/image33.emf"/><Relationship Id="rId5" Type="http://schemas.openxmlformats.org/officeDocument/2006/relationships/oleObject" Target="../embeddings/oleObject9.bin"/><Relationship Id="rId10" Type="http://schemas.openxmlformats.org/officeDocument/2006/relationships/oleObject" Target="../embeddings/oleObject11.bin"/><Relationship Id="rId4" Type="http://schemas.openxmlformats.org/officeDocument/2006/relationships/image" Target="../media/image29.emf"/><Relationship Id="rId9"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oleObject" Target="../embeddings/oleObject13.bin"/><Relationship Id="rId10" Type="http://schemas.openxmlformats.org/officeDocument/2006/relationships/image" Target="../media/image41.emf"/><Relationship Id="rId4" Type="http://schemas.openxmlformats.org/officeDocument/2006/relationships/image" Target="../media/image38.emf"/><Relationship Id="rId9" Type="http://schemas.openxmlformats.org/officeDocument/2006/relationships/oleObject" Target="../embeddings/oleObject15.bin"/></Relationships>
</file>

<file path=ppt/slides/_rels/slide17.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oleObject" Target="../embeddings/oleObject17.bin"/><Relationship Id="rId4" Type="http://schemas.openxmlformats.org/officeDocument/2006/relationships/image" Target="../media/image42.emf"/></Relationships>
</file>

<file path=ppt/slides/_rels/slide18.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46.emf"/><Relationship Id="rId5" Type="http://schemas.openxmlformats.org/officeDocument/2006/relationships/oleObject" Target="../embeddings/oleObject20.bin"/><Relationship Id="rId10" Type="http://schemas.openxmlformats.org/officeDocument/2006/relationships/image" Target="../media/image48.emf"/><Relationship Id="rId4" Type="http://schemas.openxmlformats.org/officeDocument/2006/relationships/image" Target="../media/image45.emf"/><Relationship Id="rId9" Type="http://schemas.openxmlformats.org/officeDocument/2006/relationships/oleObject" Target="../embeddings/oleObject22.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55.emf"/><Relationship Id="rId3" Type="http://schemas.openxmlformats.org/officeDocument/2006/relationships/oleObject" Target="../embeddings/oleObject23.bin"/><Relationship Id="rId7" Type="http://schemas.openxmlformats.org/officeDocument/2006/relationships/image" Target="../media/image51.emf"/><Relationship Id="rId12" Type="http://schemas.openxmlformats.org/officeDocument/2006/relationships/image" Target="../media/image54.emf"/><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oleObject" Target="../embeddings/oleObject24.bin"/><Relationship Id="rId11" Type="http://schemas.openxmlformats.org/officeDocument/2006/relationships/image" Target="../media/image53.emf"/><Relationship Id="rId5" Type="http://schemas.openxmlformats.org/officeDocument/2006/relationships/image" Target="../media/image50.emf"/><Relationship Id="rId10" Type="http://schemas.openxmlformats.org/officeDocument/2006/relationships/oleObject" Target="../embeddings/oleObject26.bin"/><Relationship Id="rId4" Type="http://schemas.openxmlformats.org/officeDocument/2006/relationships/image" Target="../media/image49.emf"/><Relationship Id="rId9" Type="http://schemas.openxmlformats.org/officeDocument/2006/relationships/image" Target="../media/image52.emf"/></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59.emf"/><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58.emf"/><Relationship Id="rId5" Type="http://schemas.openxmlformats.org/officeDocument/2006/relationships/oleObject" Target="../embeddings/oleObject27.bin"/><Relationship Id="rId4" Type="http://schemas.openxmlformats.org/officeDocument/2006/relationships/image" Target="../media/image57.e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oleObject" Target="../embeddings/oleObject28.bin"/><Relationship Id="rId7" Type="http://schemas.openxmlformats.org/officeDocument/2006/relationships/image" Target="../media/image62.emf"/><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oleObject" Target="../embeddings/oleObject29.bin"/><Relationship Id="rId5" Type="http://schemas.openxmlformats.org/officeDocument/2006/relationships/image" Target="../media/image61.emf"/><Relationship Id="rId4" Type="http://schemas.openxmlformats.org/officeDocument/2006/relationships/image" Target="../media/image60.emf"/><Relationship Id="rId9" Type="http://schemas.openxmlformats.org/officeDocument/2006/relationships/image" Target="../media/image63.emf"/></Relationships>
</file>

<file path=ppt/slides/_rels/slide2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65.emf"/><Relationship Id="rId4" Type="http://schemas.openxmlformats.org/officeDocument/2006/relationships/oleObject" Target="../embeddings/oleObject31.bin"/></Relationships>
</file>

<file path=ppt/slides/_rels/slide2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oleObject" Target="../embeddings/oleObject32.bin"/></Relationships>
</file>

<file path=ppt/slides/_rels/slide2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71.emf"/><Relationship Id="rId4" Type="http://schemas.openxmlformats.org/officeDocument/2006/relationships/image" Target="../media/image70.emf"/></Relationships>
</file>

<file path=ppt/slides/_rels/slide25.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6.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9.jpg"/><Relationship Id="rId2" Type="http://schemas.openxmlformats.org/officeDocument/2006/relationships/image" Target="../media/image4.jp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78.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jp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78.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hyperlink" Target="http://www.rpastamps.org/presentations/ladies/index.html" TargetMode="External"/><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80.jpg"/></Relationships>
</file>

<file path=ppt/slides/_rels/slide2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82.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eb.archive.org/web/20150421190405/http:/sanitariostamps.com/" TargetMode="External"/><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3.emf"/><Relationship Id="rId7" Type="http://schemas.openxmlformats.org/officeDocument/2006/relationships/oleObject" Target="../embeddings/oleObject1.bin"/><Relationship Id="rId12" Type="http://schemas.microsoft.com/office/2007/relationships/hdphoto" Target="../media/hdphoto3.wdp"/><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16.emf"/><Relationship Id="rId11" Type="http://schemas.openxmlformats.org/officeDocument/2006/relationships/image" Target="../media/image19.png"/><Relationship Id="rId5" Type="http://schemas.openxmlformats.org/officeDocument/2006/relationships/image" Target="../media/image15.jpg"/><Relationship Id="rId10" Type="http://schemas.openxmlformats.org/officeDocument/2006/relationships/image" Target="../media/image18.emf"/><Relationship Id="rId4" Type="http://schemas.openxmlformats.org/officeDocument/2006/relationships/image" Target="../media/image14.emf"/><Relationship Id="rId9"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contrast="-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A5291-38C1-FFEE-5E53-B936A5D835BB}"/>
              </a:ext>
            </a:extLst>
          </p:cNvPr>
          <p:cNvSpPr>
            <a:spLocks noGrp="1"/>
          </p:cNvSpPr>
          <p:nvPr>
            <p:ph type="ctrTitle"/>
          </p:nvPr>
        </p:nvSpPr>
        <p:spPr>
          <a:xfrm>
            <a:off x="762000" y="641430"/>
            <a:ext cx="10668000" cy="3498573"/>
          </a:xfrm>
        </p:spPr>
        <p:txBody>
          <a:bodyPr>
            <a:noAutofit/>
          </a:bodyPr>
          <a:lstStyle/>
          <a:p>
            <a:r>
              <a:rPr lang="en-US" sz="8400" dirty="0">
                <a:solidFill>
                  <a:srgbClr val="C00000"/>
                </a:solidFill>
                <a:effectLst>
                  <a:outerShdw blurRad="50800" dist="50800" dir="5400000" algn="ctr" rotWithShape="0">
                    <a:schemeClr val="tx1"/>
                  </a:outerShdw>
                </a:effectLst>
                <a:latin typeface="Script MT Bold" panose="03040602040607080904" pitchFamily="66" charset="0"/>
              </a:rPr>
              <a:t>Love for Sale:</a:t>
            </a:r>
            <a:br>
              <a:rPr lang="en-US" sz="8400" dirty="0">
                <a:solidFill>
                  <a:srgbClr val="C00000"/>
                </a:solidFill>
                <a:effectLst>
                  <a:outerShdw blurRad="50800" dist="50800" dir="5400000" algn="ctr" rotWithShape="0">
                    <a:schemeClr val="tx1"/>
                  </a:outerShdw>
                </a:effectLst>
                <a:latin typeface="Script MT Bold" panose="03040602040607080904" pitchFamily="66" charset="0"/>
              </a:rPr>
            </a:br>
            <a:r>
              <a:rPr lang="en-US" sz="8400" dirty="0">
                <a:solidFill>
                  <a:srgbClr val="C00000"/>
                </a:solidFill>
                <a:effectLst>
                  <a:outerShdw blurRad="50800" dist="50800" dir="5400000" algn="ctr" rotWithShape="0">
                    <a:schemeClr val="tx1"/>
                  </a:outerShdw>
                </a:effectLst>
                <a:latin typeface="Script MT Bold" panose="03040602040607080904" pitchFamily="66" charset="0"/>
              </a:rPr>
              <a:t>The Prostitute Stamps</a:t>
            </a:r>
            <a:br>
              <a:rPr lang="en-US" sz="8400" dirty="0">
                <a:solidFill>
                  <a:srgbClr val="C00000"/>
                </a:solidFill>
                <a:effectLst>
                  <a:outerShdw blurRad="50800" dist="50800" dir="5400000" algn="ctr" rotWithShape="0">
                    <a:schemeClr val="tx1"/>
                  </a:outerShdw>
                </a:effectLst>
                <a:latin typeface="Script MT Bold" panose="03040602040607080904" pitchFamily="66" charset="0"/>
              </a:rPr>
            </a:br>
            <a:r>
              <a:rPr lang="en-US" sz="8400" dirty="0">
                <a:solidFill>
                  <a:srgbClr val="C00000"/>
                </a:solidFill>
                <a:effectLst>
                  <a:outerShdw blurRad="50800" dist="50800" dir="5400000" algn="ctr" rotWithShape="0">
                    <a:schemeClr val="tx1"/>
                  </a:outerShdw>
                </a:effectLst>
                <a:latin typeface="Script MT Bold" panose="03040602040607080904" pitchFamily="66" charset="0"/>
              </a:rPr>
              <a:t>of Rosario, Argentina</a:t>
            </a:r>
          </a:p>
        </p:txBody>
      </p:sp>
      <p:sp>
        <p:nvSpPr>
          <p:cNvPr id="3" name="Subtitle 2">
            <a:extLst>
              <a:ext uri="{FF2B5EF4-FFF2-40B4-BE49-F238E27FC236}">
                <a16:creationId xmlns:a16="http://schemas.microsoft.com/office/drawing/2014/main" id="{1BF23369-5962-1A9E-877A-64013BC3D589}"/>
              </a:ext>
            </a:extLst>
          </p:cNvPr>
          <p:cNvSpPr>
            <a:spLocks noGrp="1"/>
          </p:cNvSpPr>
          <p:nvPr>
            <p:ph type="subTitle" idx="1"/>
          </p:nvPr>
        </p:nvSpPr>
        <p:spPr>
          <a:xfrm>
            <a:off x="2897204" y="4673751"/>
            <a:ext cx="5848211" cy="1528213"/>
          </a:xfrm>
          <a:noFill/>
        </p:spPr>
        <p:txBody>
          <a:bodyPr>
            <a:noAutofit/>
          </a:bodyPr>
          <a:lstStyle/>
          <a:p>
            <a:r>
              <a:rPr lang="en-US" sz="2800" b="1" dirty="0">
                <a:latin typeface="Times New Roman" panose="02020603050405020304" pitchFamily="18" charset="0"/>
                <a:cs typeface="Times New Roman" panose="02020603050405020304" pitchFamily="18" charset="0"/>
              </a:rPr>
              <a:t>By Tom Fortunato</a:t>
            </a:r>
          </a:p>
          <a:p>
            <a:r>
              <a:rPr lang="en-US" sz="2800" b="1" dirty="0">
                <a:latin typeface="Times New Roman" panose="02020603050405020304" pitchFamily="18" charset="0"/>
                <a:cs typeface="Times New Roman" panose="02020603050405020304" pitchFamily="18" charset="0"/>
              </a:rPr>
              <a:t>A Presentation for the</a:t>
            </a:r>
          </a:p>
          <a:p>
            <a:r>
              <a:rPr lang="en-US" sz="2800" b="1" dirty="0">
                <a:latin typeface="Times New Roman" panose="02020603050405020304" pitchFamily="18" charset="0"/>
                <a:cs typeface="Times New Roman" panose="02020603050405020304" pitchFamily="18" charset="0"/>
              </a:rPr>
              <a:t>Rochester Philatelic Association</a:t>
            </a:r>
          </a:p>
        </p:txBody>
      </p:sp>
      <p:pic>
        <p:nvPicPr>
          <p:cNvPr id="11" name="Picture 10">
            <a:extLst>
              <a:ext uri="{FF2B5EF4-FFF2-40B4-BE49-F238E27FC236}">
                <a16:creationId xmlns:a16="http://schemas.microsoft.com/office/drawing/2014/main" id="{B1FC2D5F-4CCA-603C-7E0E-FC62B84A8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8660" y="4753384"/>
            <a:ext cx="2600325" cy="1368945"/>
          </a:xfrm>
          <a:prstGeom prst="rect">
            <a:avLst/>
          </a:prstGeom>
        </p:spPr>
      </p:pic>
      <p:pic>
        <p:nvPicPr>
          <p:cNvPr id="5" name="Picture 4">
            <a:extLst>
              <a:ext uri="{FF2B5EF4-FFF2-40B4-BE49-F238E27FC236}">
                <a16:creationId xmlns:a16="http://schemas.microsoft.com/office/drawing/2014/main" id="{77806FC6-115B-C8ED-EC21-AC33ACF727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0845" y="4408705"/>
            <a:ext cx="1461124" cy="2058302"/>
          </a:xfrm>
          <a:prstGeom prst="rect">
            <a:avLst/>
          </a:prstGeom>
        </p:spPr>
      </p:pic>
    </p:spTree>
    <p:extLst>
      <p:ext uri="{BB962C8B-B14F-4D97-AF65-F5344CB8AC3E}">
        <p14:creationId xmlns:p14="http://schemas.microsoft.com/office/powerpoint/2010/main" val="3828183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While stamps were first produced in 1893, new stamps were printed yearly from 1896 onwards, often with changed colors in two or three denominations  The more common values were printed in the 15,000-30,000 range, while 1,000 or fewer were made for the higher values up to 4p.  </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Stamps before 1897 and after 1913 are the least available in dealer stocks.  So, too, are the 1902 overprints, the 1903 and 1910 emergency overprints, and high values for most years.  The</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rarer health condition markings of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enferma</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observacion</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and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repuesta</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are also most prized.</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Let’s look at some of these stamps and marks year by year.</a:t>
            </a:r>
          </a:p>
        </p:txBody>
      </p:sp>
    </p:spTree>
    <p:extLst>
      <p:ext uri="{BB962C8B-B14F-4D97-AF65-F5344CB8AC3E}">
        <p14:creationId xmlns:p14="http://schemas.microsoft.com/office/powerpoint/2010/main" val="2614110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1893 Issue – 1 peso – Manuscript control numbers in red or black.  Health conditions written in pen or with cancels per below.</a:t>
            </a:r>
          </a:p>
        </p:txBody>
      </p:sp>
      <p:pic>
        <p:nvPicPr>
          <p:cNvPr id="2" name="Picture 1">
            <a:extLst>
              <a:ext uri="{FF2B5EF4-FFF2-40B4-BE49-F238E27FC236}">
                <a16:creationId xmlns:a16="http://schemas.microsoft.com/office/drawing/2014/main" id="{3D965B59-50EA-D678-62C4-302AC10BD1D2}"/>
              </a:ext>
            </a:extLst>
          </p:cNvPr>
          <p:cNvPicPr>
            <a:picLocks noChangeAspect="1"/>
          </p:cNvPicPr>
          <p:nvPr/>
        </p:nvPicPr>
        <p:blipFill>
          <a:blip r:embed="rId3"/>
          <a:stretch>
            <a:fillRect/>
          </a:stretch>
        </p:blipFill>
        <p:spPr>
          <a:xfrm>
            <a:off x="7988427" y="1669125"/>
            <a:ext cx="3708273" cy="4421402"/>
          </a:xfrm>
          <a:prstGeom prst="rect">
            <a:avLst/>
          </a:prstGeom>
        </p:spPr>
      </p:pic>
      <p:graphicFrame>
        <p:nvGraphicFramePr>
          <p:cNvPr id="3" name="Object 2">
            <a:extLst>
              <a:ext uri="{FF2B5EF4-FFF2-40B4-BE49-F238E27FC236}">
                <a16:creationId xmlns:a16="http://schemas.microsoft.com/office/drawing/2014/main" id="{2DE16FC4-806D-52AD-CAAD-983D04BCD3C4}"/>
              </a:ext>
            </a:extLst>
          </p:cNvPr>
          <p:cNvGraphicFramePr>
            <a:graphicFrameLocks noChangeAspect="1"/>
          </p:cNvGraphicFramePr>
          <p:nvPr>
            <p:extLst>
              <p:ext uri="{D42A27DB-BD31-4B8C-83A1-F6EECF244321}">
                <p14:modId xmlns:p14="http://schemas.microsoft.com/office/powerpoint/2010/main" val="2346284921"/>
              </p:ext>
            </p:extLst>
          </p:nvPr>
        </p:nvGraphicFramePr>
        <p:xfrm>
          <a:off x="4862348" y="4401173"/>
          <a:ext cx="2661993" cy="1249348"/>
        </p:xfrm>
        <a:graphic>
          <a:graphicData uri="http://schemas.openxmlformats.org/presentationml/2006/ole">
            <mc:AlternateContent xmlns:mc="http://schemas.openxmlformats.org/markup-compatibility/2006">
              <mc:Choice xmlns:v="urn:schemas-microsoft-com:vml" Requires="v">
                <p:oleObj r:id="rId4" imgW="3260912" imgH="1529603" progId="">
                  <p:embed/>
                </p:oleObj>
              </mc:Choice>
              <mc:Fallback>
                <p:oleObj r:id="rId4" imgW="3260912" imgH="1529603" progId="">
                  <p:embed/>
                  <p:pic>
                    <p:nvPicPr>
                      <p:cNvPr id="0" name=""/>
                      <p:cNvPicPr/>
                      <p:nvPr/>
                    </p:nvPicPr>
                    <p:blipFill>
                      <a:blip r:embed="rId5"/>
                      <a:stretch>
                        <a:fillRect/>
                      </a:stretch>
                    </p:blipFill>
                    <p:spPr>
                      <a:xfrm>
                        <a:off x="4862348" y="4401173"/>
                        <a:ext cx="2661993" cy="1249348"/>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85A6D180-4C62-F543-FE66-BF8CA30F6276}"/>
              </a:ext>
            </a:extLst>
          </p:cNvPr>
          <p:cNvGraphicFramePr>
            <a:graphicFrameLocks noChangeAspect="1"/>
          </p:cNvGraphicFramePr>
          <p:nvPr>
            <p:extLst>
              <p:ext uri="{D42A27DB-BD31-4B8C-83A1-F6EECF244321}">
                <p14:modId xmlns:p14="http://schemas.microsoft.com/office/powerpoint/2010/main" val="869655261"/>
              </p:ext>
            </p:extLst>
          </p:nvPr>
        </p:nvGraphicFramePr>
        <p:xfrm>
          <a:off x="5108580" y="2079944"/>
          <a:ext cx="2169528" cy="1947833"/>
        </p:xfrm>
        <a:graphic>
          <a:graphicData uri="http://schemas.openxmlformats.org/presentationml/2006/ole">
            <mc:AlternateContent xmlns:mc="http://schemas.openxmlformats.org/markup-compatibility/2006">
              <mc:Choice xmlns:v="urn:schemas-microsoft-com:vml" Requires="v">
                <p:oleObj r:id="rId6" imgW="2904901" imgH="2608729" progId="">
                  <p:embed/>
                </p:oleObj>
              </mc:Choice>
              <mc:Fallback>
                <p:oleObj r:id="rId6" imgW="2904901" imgH="2608729" progId="">
                  <p:embed/>
                  <p:pic>
                    <p:nvPicPr>
                      <p:cNvPr id="0" name=""/>
                      <p:cNvPicPr/>
                      <p:nvPr/>
                    </p:nvPicPr>
                    <p:blipFill>
                      <a:blip r:embed="rId7"/>
                      <a:stretch>
                        <a:fillRect/>
                      </a:stretch>
                    </p:blipFill>
                    <p:spPr>
                      <a:xfrm>
                        <a:off x="5108580" y="2079944"/>
                        <a:ext cx="2169528" cy="194783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9185F224-2527-0B34-5F7D-D50F925D92EC}"/>
              </a:ext>
            </a:extLst>
          </p:cNvPr>
          <p:cNvGraphicFramePr>
            <a:graphicFrameLocks noChangeAspect="1"/>
          </p:cNvGraphicFramePr>
          <p:nvPr>
            <p:extLst>
              <p:ext uri="{D42A27DB-BD31-4B8C-83A1-F6EECF244321}">
                <p14:modId xmlns:p14="http://schemas.microsoft.com/office/powerpoint/2010/main" val="2366436395"/>
              </p:ext>
            </p:extLst>
          </p:nvPr>
        </p:nvGraphicFramePr>
        <p:xfrm>
          <a:off x="550952" y="1662874"/>
          <a:ext cx="3847310" cy="4421402"/>
        </p:xfrm>
        <a:graphic>
          <a:graphicData uri="http://schemas.openxmlformats.org/presentationml/2006/ole">
            <mc:AlternateContent xmlns:mc="http://schemas.openxmlformats.org/markup-compatibility/2006">
              <mc:Choice xmlns:v="urn:schemas-microsoft-com:vml" Requires="v">
                <p:oleObj r:id="rId8" imgW="5490098" imgH="6308351" progId="">
                  <p:embed/>
                </p:oleObj>
              </mc:Choice>
              <mc:Fallback>
                <p:oleObj r:id="rId8" imgW="5490098" imgH="6308351" progId="">
                  <p:embed/>
                  <p:pic>
                    <p:nvPicPr>
                      <p:cNvPr id="0" name=""/>
                      <p:cNvPicPr/>
                      <p:nvPr/>
                    </p:nvPicPr>
                    <p:blipFill>
                      <a:blip r:embed="rId9"/>
                      <a:stretch>
                        <a:fillRect/>
                      </a:stretch>
                    </p:blipFill>
                    <p:spPr>
                      <a:xfrm>
                        <a:off x="550952" y="1662874"/>
                        <a:ext cx="3847310" cy="442140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1E45783A-DE86-1267-21E0-DD5BA40D99DB}"/>
              </a:ext>
            </a:extLst>
          </p:cNvPr>
          <p:cNvSpPr txBox="1"/>
          <p:nvPr/>
        </p:nvSpPr>
        <p:spPr>
          <a:xfrm>
            <a:off x="853894" y="6084276"/>
            <a:ext cx="338796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 for con </a:t>
            </a:r>
            <a:r>
              <a:rPr lang="en-US" dirty="0" err="1">
                <a:latin typeface="Times New Roman" panose="02020603050405020304" pitchFamily="18" charset="0"/>
                <a:cs typeface="Times New Roman" panose="02020603050405020304" pitchFamily="18" charset="0"/>
              </a:rPr>
              <a:t>regula</a:t>
            </a:r>
            <a:r>
              <a:rPr lang="en-US" dirty="0">
                <a:latin typeface="Times New Roman" panose="02020603050405020304" pitchFamily="18" charset="0"/>
                <a:cs typeface="Times New Roman" panose="02020603050405020304" pitchFamily="18" charset="0"/>
              </a:rPr>
              <a:t> (menstruating)</a:t>
            </a:r>
          </a:p>
        </p:txBody>
      </p:sp>
      <p:sp>
        <p:nvSpPr>
          <p:cNvPr id="7" name="TextBox 6">
            <a:extLst>
              <a:ext uri="{FF2B5EF4-FFF2-40B4-BE49-F238E27FC236}">
                <a16:creationId xmlns:a16="http://schemas.microsoft.com/office/drawing/2014/main" id="{0C70EBE6-B672-F4EC-7E5D-51FE0907254C}"/>
              </a:ext>
            </a:extLst>
          </p:cNvPr>
          <p:cNvSpPr txBox="1"/>
          <p:nvPr/>
        </p:nvSpPr>
        <p:spPr>
          <a:xfrm>
            <a:off x="8879191" y="6095998"/>
            <a:ext cx="245891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stamped SANA (healthy)</a:t>
            </a:r>
          </a:p>
        </p:txBody>
      </p:sp>
    </p:spTree>
    <p:extLst>
      <p:ext uri="{BB962C8B-B14F-4D97-AF65-F5344CB8AC3E}">
        <p14:creationId xmlns:p14="http://schemas.microsoft.com/office/powerpoint/2010/main" val="622758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1896 Issue – Inspection fee increased from 1 to 2 pesos.  Design changed.  Large control number at bottom.</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16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1897 and 1898 Issues – Slightly smaller control number at bottom.</a:t>
            </a:r>
          </a:p>
        </p:txBody>
      </p:sp>
      <p:pic>
        <p:nvPicPr>
          <p:cNvPr id="2" name="Picture 1">
            <a:extLst>
              <a:ext uri="{FF2B5EF4-FFF2-40B4-BE49-F238E27FC236}">
                <a16:creationId xmlns:a16="http://schemas.microsoft.com/office/drawing/2014/main" id="{7793C67B-A9B2-8BA9-D1BE-369083B5CD40}"/>
              </a:ext>
            </a:extLst>
          </p:cNvPr>
          <p:cNvPicPr>
            <a:picLocks noChangeAspect="1"/>
          </p:cNvPicPr>
          <p:nvPr/>
        </p:nvPicPr>
        <p:blipFill>
          <a:blip r:embed="rId3"/>
          <a:stretch>
            <a:fillRect/>
          </a:stretch>
        </p:blipFill>
        <p:spPr>
          <a:xfrm>
            <a:off x="1579347" y="2334330"/>
            <a:ext cx="2523730" cy="3552091"/>
          </a:xfrm>
          <a:prstGeom prst="rect">
            <a:avLst/>
          </a:prstGeom>
        </p:spPr>
      </p:pic>
      <p:graphicFrame>
        <p:nvGraphicFramePr>
          <p:cNvPr id="3" name="Object 2">
            <a:extLst>
              <a:ext uri="{FF2B5EF4-FFF2-40B4-BE49-F238E27FC236}">
                <a16:creationId xmlns:a16="http://schemas.microsoft.com/office/drawing/2014/main" id="{F5082B41-4573-26AE-C1F6-AA5A230CA9DF}"/>
              </a:ext>
            </a:extLst>
          </p:cNvPr>
          <p:cNvGraphicFramePr>
            <a:graphicFrameLocks noChangeAspect="1"/>
          </p:cNvGraphicFramePr>
          <p:nvPr>
            <p:extLst>
              <p:ext uri="{D42A27DB-BD31-4B8C-83A1-F6EECF244321}">
                <p14:modId xmlns:p14="http://schemas.microsoft.com/office/powerpoint/2010/main" val="2717554537"/>
              </p:ext>
            </p:extLst>
          </p:nvPr>
        </p:nvGraphicFramePr>
        <p:xfrm>
          <a:off x="4807429" y="2309445"/>
          <a:ext cx="2577142" cy="3576976"/>
        </p:xfrm>
        <a:graphic>
          <a:graphicData uri="http://schemas.openxmlformats.org/presentationml/2006/ole">
            <mc:AlternateContent xmlns:mc="http://schemas.openxmlformats.org/markup-compatibility/2006">
              <mc:Choice xmlns:v="urn:schemas-microsoft-com:vml" Requires="v">
                <p:oleObj r:id="rId4" imgW="5075256" imgH="7043569" progId="">
                  <p:embed/>
                </p:oleObj>
              </mc:Choice>
              <mc:Fallback>
                <p:oleObj r:id="rId4" imgW="5075256" imgH="7043569" progId="">
                  <p:embed/>
                  <p:pic>
                    <p:nvPicPr>
                      <p:cNvPr id="0" name=""/>
                      <p:cNvPicPr/>
                      <p:nvPr/>
                    </p:nvPicPr>
                    <p:blipFill>
                      <a:blip r:embed="rId5"/>
                      <a:stretch>
                        <a:fillRect/>
                      </a:stretch>
                    </p:blipFill>
                    <p:spPr>
                      <a:xfrm>
                        <a:off x="4807429" y="2309445"/>
                        <a:ext cx="2577142" cy="3576976"/>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35740EC4-12BA-833A-7BA3-F31188F1CC22}"/>
              </a:ext>
            </a:extLst>
          </p:cNvPr>
          <p:cNvGraphicFramePr>
            <a:graphicFrameLocks noChangeAspect="1"/>
          </p:cNvGraphicFramePr>
          <p:nvPr>
            <p:extLst>
              <p:ext uri="{D42A27DB-BD31-4B8C-83A1-F6EECF244321}">
                <p14:modId xmlns:p14="http://schemas.microsoft.com/office/powerpoint/2010/main" val="2389848132"/>
              </p:ext>
            </p:extLst>
          </p:nvPr>
        </p:nvGraphicFramePr>
        <p:xfrm>
          <a:off x="8088923" y="2334330"/>
          <a:ext cx="2577142" cy="3576976"/>
        </p:xfrm>
        <a:graphic>
          <a:graphicData uri="http://schemas.openxmlformats.org/presentationml/2006/ole">
            <mc:AlternateContent xmlns:mc="http://schemas.openxmlformats.org/markup-compatibility/2006">
              <mc:Choice xmlns:v="urn:schemas-microsoft-com:vml" Requires="v">
                <p:oleObj r:id="rId6" imgW="5134423" imgH="7126605" progId="">
                  <p:embed/>
                </p:oleObj>
              </mc:Choice>
              <mc:Fallback>
                <p:oleObj r:id="rId6" imgW="5134423" imgH="7126605" progId="">
                  <p:embed/>
                  <p:pic>
                    <p:nvPicPr>
                      <p:cNvPr id="0" name=""/>
                      <p:cNvPicPr/>
                      <p:nvPr/>
                    </p:nvPicPr>
                    <p:blipFill>
                      <a:blip r:embed="rId7"/>
                      <a:stretch>
                        <a:fillRect/>
                      </a:stretch>
                    </p:blipFill>
                    <p:spPr>
                      <a:xfrm>
                        <a:off x="8088923" y="2334330"/>
                        <a:ext cx="2577142" cy="3576976"/>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C988AE16-ADA8-6496-3198-331A79836BBF}"/>
              </a:ext>
            </a:extLst>
          </p:cNvPr>
          <p:cNvSpPr txBox="1"/>
          <p:nvPr/>
        </p:nvSpPr>
        <p:spPr>
          <a:xfrm>
            <a:off x="2478485" y="5911306"/>
            <a:ext cx="72545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1896</a:t>
            </a:r>
          </a:p>
        </p:txBody>
      </p:sp>
      <p:sp>
        <p:nvSpPr>
          <p:cNvPr id="6" name="TextBox 5">
            <a:extLst>
              <a:ext uri="{FF2B5EF4-FFF2-40B4-BE49-F238E27FC236}">
                <a16:creationId xmlns:a16="http://schemas.microsoft.com/office/drawing/2014/main" id="{4A88985E-0130-3F6D-DADD-DC4C0CA852F6}"/>
              </a:ext>
            </a:extLst>
          </p:cNvPr>
          <p:cNvSpPr txBox="1"/>
          <p:nvPr/>
        </p:nvSpPr>
        <p:spPr>
          <a:xfrm>
            <a:off x="5733274" y="5911306"/>
            <a:ext cx="72545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1897</a:t>
            </a:r>
          </a:p>
        </p:txBody>
      </p:sp>
      <p:sp>
        <p:nvSpPr>
          <p:cNvPr id="7" name="TextBox 6">
            <a:extLst>
              <a:ext uri="{FF2B5EF4-FFF2-40B4-BE49-F238E27FC236}">
                <a16:creationId xmlns:a16="http://schemas.microsoft.com/office/drawing/2014/main" id="{DF2D0EB9-0D76-51AD-EFC9-2151C6F68525}"/>
              </a:ext>
            </a:extLst>
          </p:cNvPr>
          <p:cNvSpPr txBox="1"/>
          <p:nvPr/>
        </p:nvSpPr>
        <p:spPr>
          <a:xfrm>
            <a:off x="9014767" y="5928116"/>
            <a:ext cx="72545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1898</a:t>
            </a:r>
          </a:p>
        </p:txBody>
      </p:sp>
    </p:spTree>
    <p:extLst>
      <p:ext uri="{BB962C8B-B14F-4D97-AF65-F5344CB8AC3E}">
        <p14:creationId xmlns:p14="http://schemas.microsoft.com/office/powerpoint/2010/main" val="1528807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Specimen perfins are known of the1898 issue that span two stamps as shown below.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Jacobo</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Peuser</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is believed to be the printer of the stamps who founded a chain of stationery/book shops across major cities in Argentina, later publishing tourist guides and post cards.</a:t>
            </a:r>
          </a:p>
        </p:txBody>
      </p:sp>
      <p:pic>
        <p:nvPicPr>
          <p:cNvPr id="3" name="Picture 2">
            <a:extLst>
              <a:ext uri="{FF2B5EF4-FFF2-40B4-BE49-F238E27FC236}">
                <a16:creationId xmlns:a16="http://schemas.microsoft.com/office/drawing/2014/main" id="{A48843E4-722D-8E55-4CC6-9E38A92B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831" y="2490019"/>
            <a:ext cx="8495869" cy="3064322"/>
          </a:xfrm>
          <a:prstGeom prst="rect">
            <a:avLst/>
          </a:prstGeom>
        </p:spPr>
      </p:pic>
      <p:sp>
        <p:nvSpPr>
          <p:cNvPr id="4" name="TextBox 3">
            <a:extLst>
              <a:ext uri="{FF2B5EF4-FFF2-40B4-BE49-F238E27FC236}">
                <a16:creationId xmlns:a16="http://schemas.microsoft.com/office/drawing/2014/main" id="{599E75E3-DD5D-7595-47D7-1925E3ACEAC9}"/>
              </a:ext>
            </a:extLst>
          </p:cNvPr>
          <p:cNvSpPr txBox="1"/>
          <p:nvPr/>
        </p:nvSpPr>
        <p:spPr>
          <a:xfrm>
            <a:off x="6056475" y="5554341"/>
            <a:ext cx="2784579" cy="892552"/>
          </a:xfrm>
          <a:prstGeom prst="rect">
            <a:avLst/>
          </a:prstGeom>
          <a:noFill/>
        </p:spPr>
        <p:txBody>
          <a:bodyPr wrap="square" rtlCol="0">
            <a:spAutoFit/>
          </a:bodyPr>
          <a:lstStyle/>
          <a:p>
            <a:pPr algn="ctr"/>
            <a:r>
              <a:rPr lang="en-US" sz="2600" dirty="0">
                <a:latin typeface="Times New Roman" panose="02020603050405020304" pitchFamily="18" charset="0"/>
                <a:ea typeface="Segoe UI Symbol" panose="020B0502040204020203" pitchFamily="34" charset="0"/>
                <a:cs typeface="Times New Roman" panose="02020603050405020304" pitchFamily="18" charset="0"/>
              </a:rPr>
              <a:t>MUESTRA</a:t>
            </a:r>
            <a:br>
              <a:rPr lang="en-US" sz="2600" dirty="0">
                <a:latin typeface="Times New Roman" panose="02020603050405020304" pitchFamily="18" charset="0"/>
                <a:ea typeface="Segoe UI Symbol" panose="020B0502040204020203" pitchFamily="34" charset="0"/>
                <a:cs typeface="Times New Roman" panose="02020603050405020304" pitchFamily="18" charset="0"/>
              </a:rPr>
            </a:br>
            <a:r>
              <a:rPr lang="en-US" sz="2600" dirty="0">
                <a:latin typeface="Times New Roman" panose="02020603050405020304" pitchFamily="18" charset="0"/>
                <a:ea typeface="Segoe UI Symbol" panose="020B0502040204020203" pitchFamily="34" charset="0"/>
                <a:cs typeface="Times New Roman" panose="02020603050405020304" pitchFamily="18" charset="0"/>
              </a:rPr>
              <a:t>JACOBO PEUSER</a:t>
            </a:r>
            <a:endParaRPr lang="en-US" sz="2600" dirty="0"/>
          </a:p>
        </p:txBody>
      </p:sp>
      <p:pic>
        <p:nvPicPr>
          <p:cNvPr id="6" name="Picture 5">
            <a:extLst>
              <a:ext uri="{FF2B5EF4-FFF2-40B4-BE49-F238E27FC236}">
                <a16:creationId xmlns:a16="http://schemas.microsoft.com/office/drawing/2014/main" id="{398E5CCC-0A57-5181-FD1A-304C7DF1F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 y="2490019"/>
            <a:ext cx="2485224" cy="3910781"/>
          </a:xfrm>
          <a:prstGeom prst="rect">
            <a:avLst/>
          </a:prstGeom>
        </p:spPr>
      </p:pic>
    </p:spTree>
    <p:extLst>
      <p:ext uri="{BB962C8B-B14F-4D97-AF65-F5344CB8AC3E}">
        <p14:creationId xmlns:p14="http://schemas.microsoft.com/office/powerpoint/2010/main" val="4241208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1899-1901 Issues – Paper quality continues to deteriorate and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perfs</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become more ragged in 1899, improved in 1900.  An oval health dispensary condition cancellation was used beginning in 1899.</a:t>
            </a:r>
          </a:p>
        </p:txBody>
      </p:sp>
      <p:graphicFrame>
        <p:nvGraphicFramePr>
          <p:cNvPr id="2" name="Object 1">
            <a:extLst>
              <a:ext uri="{FF2B5EF4-FFF2-40B4-BE49-F238E27FC236}">
                <a16:creationId xmlns:a16="http://schemas.microsoft.com/office/drawing/2014/main" id="{B36A53AB-BC2E-CF31-A83F-D10A94513208}"/>
              </a:ext>
            </a:extLst>
          </p:cNvPr>
          <p:cNvGraphicFramePr>
            <a:graphicFrameLocks noChangeAspect="1"/>
          </p:cNvGraphicFramePr>
          <p:nvPr>
            <p:extLst>
              <p:ext uri="{D42A27DB-BD31-4B8C-83A1-F6EECF244321}">
                <p14:modId xmlns:p14="http://schemas.microsoft.com/office/powerpoint/2010/main" val="3263257905"/>
              </p:ext>
            </p:extLst>
          </p:nvPr>
        </p:nvGraphicFramePr>
        <p:xfrm>
          <a:off x="9214488" y="4331405"/>
          <a:ext cx="2482211" cy="1148863"/>
        </p:xfrm>
        <a:graphic>
          <a:graphicData uri="http://schemas.openxmlformats.org/presentationml/2006/ole">
            <mc:AlternateContent xmlns:mc="http://schemas.openxmlformats.org/markup-compatibility/2006">
              <mc:Choice xmlns:v="urn:schemas-microsoft-com:vml" Requires="v">
                <p:oleObj r:id="rId3" imgW="5917042" imgH="2739166" progId="">
                  <p:embed/>
                </p:oleObj>
              </mc:Choice>
              <mc:Fallback>
                <p:oleObj r:id="rId3" imgW="5917042" imgH="2739166" progId="">
                  <p:embed/>
                  <p:pic>
                    <p:nvPicPr>
                      <p:cNvPr id="0" name=""/>
                      <p:cNvPicPr/>
                      <p:nvPr/>
                    </p:nvPicPr>
                    <p:blipFill>
                      <a:blip r:embed="rId4"/>
                      <a:stretch>
                        <a:fillRect/>
                      </a:stretch>
                    </p:blipFill>
                    <p:spPr>
                      <a:xfrm>
                        <a:off x="9214488" y="4331405"/>
                        <a:ext cx="2482211" cy="1148863"/>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42D53746-1AE4-E972-1890-E2763E7A9219}"/>
              </a:ext>
            </a:extLst>
          </p:cNvPr>
          <p:cNvGraphicFramePr>
            <a:graphicFrameLocks noChangeAspect="1"/>
          </p:cNvGraphicFramePr>
          <p:nvPr>
            <p:extLst>
              <p:ext uri="{D42A27DB-BD31-4B8C-83A1-F6EECF244321}">
                <p14:modId xmlns:p14="http://schemas.microsoft.com/office/powerpoint/2010/main" val="3793360123"/>
              </p:ext>
            </p:extLst>
          </p:nvPr>
        </p:nvGraphicFramePr>
        <p:xfrm>
          <a:off x="9214489" y="2173090"/>
          <a:ext cx="2482211" cy="1149221"/>
        </p:xfrm>
        <a:graphic>
          <a:graphicData uri="http://schemas.openxmlformats.org/presentationml/2006/ole">
            <mc:AlternateContent xmlns:mc="http://schemas.openxmlformats.org/markup-compatibility/2006">
              <mc:Choice xmlns:v="urn:schemas-microsoft-com:vml" Requires="v">
                <p:oleObj r:id="rId5" imgW="5952677" imgH="2798333" progId="">
                  <p:embed/>
                </p:oleObj>
              </mc:Choice>
              <mc:Fallback>
                <p:oleObj r:id="rId5" imgW="5952677" imgH="2798333" progId="">
                  <p:embed/>
                  <p:pic>
                    <p:nvPicPr>
                      <p:cNvPr id="0" name=""/>
                      <p:cNvPicPr/>
                      <p:nvPr/>
                    </p:nvPicPr>
                    <p:blipFill>
                      <a:blip r:embed="rId6"/>
                      <a:stretch>
                        <a:fillRect/>
                      </a:stretch>
                    </p:blipFill>
                    <p:spPr>
                      <a:xfrm>
                        <a:off x="9214489" y="2173090"/>
                        <a:ext cx="2482211" cy="1149221"/>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97D8432A-B910-DB10-3823-21ED71530C01}"/>
              </a:ext>
            </a:extLst>
          </p:cNvPr>
          <p:cNvSpPr txBox="1"/>
          <p:nvPr/>
        </p:nvSpPr>
        <p:spPr>
          <a:xfrm>
            <a:off x="9706882" y="3289764"/>
            <a:ext cx="1497422"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Sana (healthy)</a:t>
            </a:r>
          </a:p>
        </p:txBody>
      </p:sp>
      <p:sp>
        <p:nvSpPr>
          <p:cNvPr id="5" name="TextBox 4">
            <a:extLst>
              <a:ext uri="{FF2B5EF4-FFF2-40B4-BE49-F238E27FC236}">
                <a16:creationId xmlns:a16="http://schemas.microsoft.com/office/drawing/2014/main" id="{473A57FD-8A6B-CFAD-BCF6-1023054A19F9}"/>
              </a:ext>
            </a:extLst>
          </p:cNvPr>
          <p:cNvSpPr txBox="1"/>
          <p:nvPr/>
        </p:nvSpPr>
        <p:spPr>
          <a:xfrm>
            <a:off x="9813114" y="5470559"/>
            <a:ext cx="1497422" cy="646331"/>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Enfirma</a:t>
            </a: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(sick)</a:t>
            </a:r>
          </a:p>
        </p:txBody>
      </p:sp>
      <p:graphicFrame>
        <p:nvGraphicFramePr>
          <p:cNvPr id="8" name="Object 7">
            <a:extLst>
              <a:ext uri="{FF2B5EF4-FFF2-40B4-BE49-F238E27FC236}">
                <a16:creationId xmlns:a16="http://schemas.microsoft.com/office/drawing/2014/main" id="{CFE62E2D-60E0-AC24-D8B3-74DF3F495C72}"/>
              </a:ext>
            </a:extLst>
          </p:cNvPr>
          <p:cNvGraphicFramePr>
            <a:graphicFrameLocks noChangeAspect="1"/>
          </p:cNvGraphicFramePr>
          <p:nvPr>
            <p:extLst>
              <p:ext uri="{D42A27DB-BD31-4B8C-83A1-F6EECF244321}">
                <p14:modId xmlns:p14="http://schemas.microsoft.com/office/powerpoint/2010/main" val="419570370"/>
              </p:ext>
            </p:extLst>
          </p:nvPr>
        </p:nvGraphicFramePr>
        <p:xfrm>
          <a:off x="3398586" y="2097710"/>
          <a:ext cx="2796366" cy="3955242"/>
        </p:xfrm>
        <a:graphic>
          <a:graphicData uri="http://schemas.openxmlformats.org/presentationml/2006/ole">
            <mc:AlternateContent xmlns:mc="http://schemas.openxmlformats.org/markup-compatibility/2006">
              <mc:Choice xmlns:v="urn:schemas-microsoft-com:vml" Requires="v">
                <p:oleObj r:id="rId7" imgW="4920951" imgH="6960534" progId="">
                  <p:embed/>
                </p:oleObj>
              </mc:Choice>
              <mc:Fallback>
                <p:oleObj r:id="rId7" imgW="4920951" imgH="6960534" progId="">
                  <p:embed/>
                  <p:pic>
                    <p:nvPicPr>
                      <p:cNvPr id="0" name=""/>
                      <p:cNvPicPr/>
                      <p:nvPr/>
                    </p:nvPicPr>
                    <p:blipFill>
                      <a:blip r:embed="rId8"/>
                      <a:stretch>
                        <a:fillRect/>
                      </a:stretch>
                    </p:blipFill>
                    <p:spPr>
                      <a:xfrm>
                        <a:off x="3398586" y="2097710"/>
                        <a:ext cx="2796366" cy="3955242"/>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C98AE2E6-6267-6C27-59B9-9B577B6E779F}"/>
              </a:ext>
            </a:extLst>
          </p:cNvPr>
          <p:cNvPicPr>
            <a:picLocks noChangeAspect="1"/>
          </p:cNvPicPr>
          <p:nvPr/>
        </p:nvPicPr>
        <p:blipFill>
          <a:blip r:embed="rId9"/>
          <a:stretch>
            <a:fillRect/>
          </a:stretch>
        </p:blipFill>
        <p:spPr>
          <a:xfrm>
            <a:off x="495300" y="2097710"/>
            <a:ext cx="2844813" cy="3955242"/>
          </a:xfrm>
          <a:prstGeom prst="rect">
            <a:avLst/>
          </a:prstGeom>
        </p:spPr>
      </p:pic>
      <p:graphicFrame>
        <p:nvGraphicFramePr>
          <p:cNvPr id="10" name="Object 9">
            <a:extLst>
              <a:ext uri="{FF2B5EF4-FFF2-40B4-BE49-F238E27FC236}">
                <a16:creationId xmlns:a16="http://schemas.microsoft.com/office/drawing/2014/main" id="{37CFFD51-6313-E8B9-C55D-D751584ED1EF}"/>
              </a:ext>
            </a:extLst>
          </p:cNvPr>
          <p:cNvGraphicFramePr>
            <a:graphicFrameLocks noChangeAspect="1"/>
          </p:cNvGraphicFramePr>
          <p:nvPr>
            <p:extLst>
              <p:ext uri="{D42A27DB-BD31-4B8C-83A1-F6EECF244321}">
                <p14:modId xmlns:p14="http://schemas.microsoft.com/office/powerpoint/2010/main" val="2793044224"/>
              </p:ext>
            </p:extLst>
          </p:nvPr>
        </p:nvGraphicFramePr>
        <p:xfrm>
          <a:off x="6253425" y="2070260"/>
          <a:ext cx="2885789" cy="3982692"/>
        </p:xfrm>
        <a:graphic>
          <a:graphicData uri="http://schemas.openxmlformats.org/presentationml/2006/ole">
            <mc:AlternateContent xmlns:mc="http://schemas.openxmlformats.org/markup-compatibility/2006">
              <mc:Choice xmlns:v="urn:schemas-microsoft-com:vml" Requires="v">
                <p:oleObj r:id="rId10" imgW="5087022" imgH="7019701" progId="">
                  <p:embed/>
                </p:oleObj>
              </mc:Choice>
              <mc:Fallback>
                <p:oleObj r:id="rId10" imgW="5087022" imgH="7019701" progId="">
                  <p:embed/>
                  <p:pic>
                    <p:nvPicPr>
                      <p:cNvPr id="0" name=""/>
                      <p:cNvPicPr/>
                      <p:nvPr/>
                    </p:nvPicPr>
                    <p:blipFill>
                      <a:blip r:embed="rId11"/>
                      <a:stretch>
                        <a:fillRect/>
                      </a:stretch>
                    </p:blipFill>
                    <p:spPr>
                      <a:xfrm>
                        <a:off x="6253425" y="2070260"/>
                        <a:ext cx="2885789" cy="3982692"/>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C118F85C-98B1-D2EF-9B50-DC40563F4CC1}"/>
              </a:ext>
            </a:extLst>
          </p:cNvPr>
          <p:cNvPicPr>
            <a:picLocks noChangeAspect="1"/>
          </p:cNvPicPr>
          <p:nvPr/>
        </p:nvPicPr>
        <p:blipFill>
          <a:blip r:embed="rId12"/>
          <a:stretch>
            <a:fillRect/>
          </a:stretch>
        </p:blipFill>
        <p:spPr>
          <a:xfrm>
            <a:off x="5721063" y="3179042"/>
            <a:ext cx="749873" cy="499915"/>
          </a:xfrm>
          <a:prstGeom prst="rect">
            <a:avLst/>
          </a:prstGeom>
        </p:spPr>
      </p:pic>
      <p:sp>
        <p:nvSpPr>
          <p:cNvPr id="14" name="TextBox 13">
            <a:extLst>
              <a:ext uri="{FF2B5EF4-FFF2-40B4-BE49-F238E27FC236}">
                <a16:creationId xmlns:a16="http://schemas.microsoft.com/office/drawing/2014/main" id="{389AA320-EEBB-5B8C-CAF0-D21FA6C0929F}"/>
              </a:ext>
            </a:extLst>
          </p:cNvPr>
          <p:cNvSpPr txBox="1"/>
          <p:nvPr/>
        </p:nvSpPr>
        <p:spPr>
          <a:xfrm>
            <a:off x="1554979" y="6052952"/>
            <a:ext cx="72545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1899</a:t>
            </a:r>
          </a:p>
        </p:txBody>
      </p:sp>
      <p:sp>
        <p:nvSpPr>
          <p:cNvPr id="15" name="TextBox 14">
            <a:extLst>
              <a:ext uri="{FF2B5EF4-FFF2-40B4-BE49-F238E27FC236}">
                <a16:creationId xmlns:a16="http://schemas.microsoft.com/office/drawing/2014/main" id="{07BE8020-7458-63C4-BBA1-B5B20CCF7022}"/>
              </a:ext>
            </a:extLst>
          </p:cNvPr>
          <p:cNvSpPr txBox="1"/>
          <p:nvPr/>
        </p:nvSpPr>
        <p:spPr>
          <a:xfrm>
            <a:off x="4434042" y="6020726"/>
            <a:ext cx="72545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1900</a:t>
            </a:r>
          </a:p>
        </p:txBody>
      </p:sp>
      <p:sp>
        <p:nvSpPr>
          <p:cNvPr id="16" name="TextBox 15">
            <a:extLst>
              <a:ext uri="{FF2B5EF4-FFF2-40B4-BE49-F238E27FC236}">
                <a16:creationId xmlns:a16="http://schemas.microsoft.com/office/drawing/2014/main" id="{742236EA-9463-2DC6-3437-2A0AA575C6E0}"/>
              </a:ext>
            </a:extLst>
          </p:cNvPr>
          <p:cNvSpPr txBox="1"/>
          <p:nvPr/>
        </p:nvSpPr>
        <p:spPr>
          <a:xfrm>
            <a:off x="7339918" y="6020726"/>
            <a:ext cx="72545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1901</a:t>
            </a:r>
          </a:p>
        </p:txBody>
      </p:sp>
    </p:spTree>
    <p:extLst>
      <p:ext uri="{BB962C8B-B14F-4D97-AF65-F5344CB8AC3E}">
        <p14:creationId xmlns:p14="http://schemas.microsoft.com/office/powerpoint/2010/main" val="761234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1902 Issue – A new stamp was apparently not issued in early 1902 pending a basic exam rate change.  1901 2p light green stamps were used until the new 1p ultramarine was released between May 10-12 with the change.  Here is a sequence from health book pages.</a:t>
            </a:r>
          </a:p>
        </p:txBody>
      </p:sp>
      <p:pic>
        <p:nvPicPr>
          <p:cNvPr id="9" name="Picture 8">
            <a:extLst>
              <a:ext uri="{FF2B5EF4-FFF2-40B4-BE49-F238E27FC236}">
                <a16:creationId xmlns:a16="http://schemas.microsoft.com/office/drawing/2014/main" id="{A3CB8DDC-DEA6-FDFC-643A-4BA125BE4A54}"/>
              </a:ext>
            </a:extLst>
          </p:cNvPr>
          <p:cNvPicPr>
            <a:picLocks noChangeAspect="1"/>
          </p:cNvPicPr>
          <p:nvPr/>
        </p:nvPicPr>
        <p:blipFill>
          <a:blip r:embed="rId3"/>
          <a:stretch>
            <a:fillRect/>
          </a:stretch>
        </p:blipFill>
        <p:spPr>
          <a:xfrm>
            <a:off x="7526734" y="2398025"/>
            <a:ext cx="3035757" cy="3997838"/>
          </a:xfrm>
          <a:prstGeom prst="rect">
            <a:avLst/>
          </a:prstGeom>
        </p:spPr>
      </p:pic>
      <p:pic>
        <p:nvPicPr>
          <p:cNvPr id="10" name="Picture 9">
            <a:extLst>
              <a:ext uri="{FF2B5EF4-FFF2-40B4-BE49-F238E27FC236}">
                <a16:creationId xmlns:a16="http://schemas.microsoft.com/office/drawing/2014/main" id="{A3A2075F-E308-541D-56E2-00B93FE57CAE}"/>
              </a:ext>
            </a:extLst>
          </p:cNvPr>
          <p:cNvPicPr>
            <a:picLocks noChangeAspect="1"/>
          </p:cNvPicPr>
          <p:nvPr/>
        </p:nvPicPr>
        <p:blipFill>
          <a:blip r:embed="rId4"/>
          <a:stretch>
            <a:fillRect/>
          </a:stretch>
        </p:blipFill>
        <p:spPr>
          <a:xfrm>
            <a:off x="2142872" y="2423077"/>
            <a:ext cx="2419578" cy="3947733"/>
          </a:xfrm>
          <a:prstGeom prst="rect">
            <a:avLst/>
          </a:prstGeom>
        </p:spPr>
      </p:pic>
      <p:sp>
        <p:nvSpPr>
          <p:cNvPr id="13" name="TextBox 12">
            <a:extLst>
              <a:ext uri="{FF2B5EF4-FFF2-40B4-BE49-F238E27FC236}">
                <a16:creationId xmlns:a16="http://schemas.microsoft.com/office/drawing/2014/main" id="{1704D855-4EA3-C4C9-14EC-5A8E66DF4FB7}"/>
              </a:ext>
            </a:extLst>
          </p:cNvPr>
          <p:cNvSpPr txBox="1"/>
          <p:nvPr/>
        </p:nvSpPr>
        <p:spPr>
          <a:xfrm>
            <a:off x="4879378" y="2370979"/>
            <a:ext cx="2330428"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sym typeface="Wingdings" panose="05000000000000000000" pitchFamily="2" charset="2"/>
              </a:rPr>
              <a:t> Front page with exam dates of April 28, May 2, May 5 and May 9 using 2p stamps</a:t>
            </a:r>
            <a:endParaRPr lang="en-US"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BA9E177-CBC1-D1CA-1162-C3877BD46AA3}"/>
              </a:ext>
            </a:extLst>
          </p:cNvPr>
          <p:cNvSpPr txBox="1"/>
          <p:nvPr/>
        </p:nvSpPr>
        <p:spPr>
          <a:xfrm>
            <a:off x="4879378" y="5006116"/>
            <a:ext cx="2330428" cy="1477328"/>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sym typeface="Wingdings" panose="05000000000000000000" pitchFamily="2" charset="2"/>
              </a:rPr>
              <a:t> Back of the same page with exam dates of May 12, May 16, May 19 and May 22 using 1p stamps</a:t>
            </a:r>
            <a:endParaRPr lang="en-US" dirty="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A473BC0E-9E24-4FE1-C689-AA3046AA6B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1612" y="3617199"/>
            <a:ext cx="1628775" cy="1343025"/>
          </a:xfrm>
          <a:prstGeom prst="rect">
            <a:avLst/>
          </a:prstGeom>
        </p:spPr>
      </p:pic>
    </p:spTree>
    <p:extLst>
      <p:ext uri="{BB962C8B-B14F-4D97-AF65-F5344CB8AC3E}">
        <p14:creationId xmlns:p14="http://schemas.microsoft.com/office/powerpoint/2010/main" val="2105056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1902 Surcharge Issue – Excess 1901 2p stamps were surcharged to 1p to meet the demand in a variety of formats, used with a new date stamp cancel design that can be found through 1905.</a:t>
            </a:r>
          </a:p>
        </p:txBody>
      </p:sp>
      <p:graphicFrame>
        <p:nvGraphicFramePr>
          <p:cNvPr id="2" name="Object 1">
            <a:extLst>
              <a:ext uri="{FF2B5EF4-FFF2-40B4-BE49-F238E27FC236}">
                <a16:creationId xmlns:a16="http://schemas.microsoft.com/office/drawing/2014/main" id="{F3D09902-4423-AE45-B6BD-073BEE8F7F49}"/>
              </a:ext>
            </a:extLst>
          </p:cNvPr>
          <p:cNvGraphicFramePr>
            <a:graphicFrameLocks noChangeAspect="1"/>
          </p:cNvGraphicFramePr>
          <p:nvPr>
            <p:extLst>
              <p:ext uri="{D42A27DB-BD31-4B8C-83A1-F6EECF244321}">
                <p14:modId xmlns:p14="http://schemas.microsoft.com/office/powerpoint/2010/main" val="3148668481"/>
              </p:ext>
            </p:extLst>
          </p:nvPr>
        </p:nvGraphicFramePr>
        <p:xfrm>
          <a:off x="750297" y="2125419"/>
          <a:ext cx="2430463" cy="3440112"/>
        </p:xfrm>
        <a:graphic>
          <a:graphicData uri="http://schemas.openxmlformats.org/presentationml/2006/ole">
            <mc:AlternateContent xmlns:mc="http://schemas.openxmlformats.org/markup-compatibility/2006">
              <mc:Choice xmlns:v="urn:schemas-microsoft-com:vml" Requires="v">
                <p:oleObj r:id="rId3" imgW="4992221" imgH="7067102" progId="">
                  <p:embed/>
                </p:oleObj>
              </mc:Choice>
              <mc:Fallback>
                <p:oleObj r:id="rId3" imgW="4992221" imgH="7067102" progId="">
                  <p:embed/>
                  <p:pic>
                    <p:nvPicPr>
                      <p:cNvPr id="2" name="Object 1">
                        <a:extLst>
                          <a:ext uri="{FF2B5EF4-FFF2-40B4-BE49-F238E27FC236}">
                            <a16:creationId xmlns:a16="http://schemas.microsoft.com/office/drawing/2014/main" id="{F3D09902-4423-AE45-B6BD-073BEE8F7F49}"/>
                          </a:ext>
                        </a:extLst>
                      </p:cNvPr>
                      <p:cNvPicPr/>
                      <p:nvPr/>
                    </p:nvPicPr>
                    <p:blipFill>
                      <a:blip r:embed="rId4"/>
                      <a:stretch>
                        <a:fillRect/>
                      </a:stretch>
                    </p:blipFill>
                    <p:spPr>
                      <a:xfrm>
                        <a:off x="750297" y="2125419"/>
                        <a:ext cx="2430463" cy="3440112"/>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D5535E51-DDBC-F806-8320-8B9EEDF1FDFB}"/>
              </a:ext>
            </a:extLst>
          </p:cNvPr>
          <p:cNvGraphicFramePr>
            <a:graphicFrameLocks noChangeAspect="1"/>
          </p:cNvGraphicFramePr>
          <p:nvPr>
            <p:extLst>
              <p:ext uri="{D42A27DB-BD31-4B8C-83A1-F6EECF244321}">
                <p14:modId xmlns:p14="http://schemas.microsoft.com/office/powerpoint/2010/main" val="2195451172"/>
              </p:ext>
            </p:extLst>
          </p:nvPr>
        </p:nvGraphicFramePr>
        <p:xfrm>
          <a:off x="3435757" y="2098777"/>
          <a:ext cx="2487798" cy="3440377"/>
        </p:xfrm>
        <a:graphic>
          <a:graphicData uri="http://schemas.openxmlformats.org/presentationml/2006/ole">
            <mc:AlternateContent xmlns:mc="http://schemas.openxmlformats.org/markup-compatibility/2006">
              <mc:Choice xmlns:v="urn:schemas-microsoft-com:vml" Requires="v">
                <p:oleObj r:id="rId5" imgW="5075256" imgH="7019701" progId="">
                  <p:embed/>
                </p:oleObj>
              </mc:Choice>
              <mc:Fallback>
                <p:oleObj r:id="rId5" imgW="5075256" imgH="7019701" progId="">
                  <p:embed/>
                  <p:pic>
                    <p:nvPicPr>
                      <p:cNvPr id="3" name="Object 2">
                        <a:extLst>
                          <a:ext uri="{FF2B5EF4-FFF2-40B4-BE49-F238E27FC236}">
                            <a16:creationId xmlns:a16="http://schemas.microsoft.com/office/drawing/2014/main" id="{D5535E51-DDBC-F806-8320-8B9EEDF1FDFB}"/>
                          </a:ext>
                        </a:extLst>
                      </p:cNvPr>
                      <p:cNvPicPr/>
                      <p:nvPr/>
                    </p:nvPicPr>
                    <p:blipFill>
                      <a:blip r:embed="rId6"/>
                      <a:stretch>
                        <a:fillRect/>
                      </a:stretch>
                    </p:blipFill>
                    <p:spPr>
                      <a:xfrm>
                        <a:off x="3435757" y="2098777"/>
                        <a:ext cx="2487798" cy="3440377"/>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DA72F62A-25A3-5090-B562-3464D48625FC}"/>
              </a:ext>
            </a:extLst>
          </p:cNvPr>
          <p:cNvGraphicFramePr>
            <a:graphicFrameLocks noChangeAspect="1"/>
          </p:cNvGraphicFramePr>
          <p:nvPr>
            <p:extLst>
              <p:ext uri="{D42A27DB-BD31-4B8C-83A1-F6EECF244321}">
                <p14:modId xmlns:p14="http://schemas.microsoft.com/office/powerpoint/2010/main" val="2533452596"/>
              </p:ext>
            </p:extLst>
          </p:nvPr>
        </p:nvGraphicFramePr>
        <p:xfrm>
          <a:off x="6178552" y="2125419"/>
          <a:ext cx="2490629" cy="3440112"/>
        </p:xfrm>
        <a:graphic>
          <a:graphicData uri="http://schemas.openxmlformats.org/presentationml/2006/ole">
            <mc:AlternateContent xmlns:mc="http://schemas.openxmlformats.org/markup-compatibility/2006">
              <mc:Choice xmlns:v="urn:schemas-microsoft-com:vml" Requires="v">
                <p:oleObj r:id="rId7" imgW="5039621" imgH="6960534" progId="">
                  <p:embed/>
                </p:oleObj>
              </mc:Choice>
              <mc:Fallback>
                <p:oleObj r:id="rId7" imgW="5039621" imgH="6960534" progId="">
                  <p:embed/>
                  <p:pic>
                    <p:nvPicPr>
                      <p:cNvPr id="4" name="Object 3">
                        <a:extLst>
                          <a:ext uri="{FF2B5EF4-FFF2-40B4-BE49-F238E27FC236}">
                            <a16:creationId xmlns:a16="http://schemas.microsoft.com/office/drawing/2014/main" id="{DA72F62A-25A3-5090-B562-3464D48625FC}"/>
                          </a:ext>
                        </a:extLst>
                      </p:cNvPr>
                      <p:cNvPicPr/>
                      <p:nvPr/>
                    </p:nvPicPr>
                    <p:blipFill>
                      <a:blip r:embed="rId8"/>
                      <a:stretch>
                        <a:fillRect/>
                      </a:stretch>
                    </p:blipFill>
                    <p:spPr>
                      <a:xfrm>
                        <a:off x="6178552" y="2125419"/>
                        <a:ext cx="2490629" cy="344011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FB8F6183-EC23-3563-C398-8B922E7C12F5}"/>
              </a:ext>
            </a:extLst>
          </p:cNvPr>
          <p:cNvSpPr txBox="1"/>
          <p:nvPr/>
        </p:nvSpPr>
        <p:spPr>
          <a:xfrm>
            <a:off x="495300" y="5565531"/>
            <a:ext cx="2908381"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UN PESO in blue (top)</a:t>
            </a:r>
          </a:p>
          <a:p>
            <a:pPr algn="ctr"/>
            <a:r>
              <a:rPr lang="en-US" dirty="0">
                <a:latin typeface="Times New Roman" panose="02020603050405020304" pitchFamily="18" charset="0"/>
                <a:cs typeface="Times New Roman" panose="02020603050405020304" pitchFamily="18" charset="0"/>
              </a:rPr>
              <a:t>UN PESO in red (bottom)</a:t>
            </a:r>
          </a:p>
          <a:p>
            <a:pPr algn="ctr"/>
            <a:r>
              <a:rPr lang="en-US" dirty="0">
                <a:latin typeface="Times New Roman" panose="02020603050405020304" pitchFamily="18" charset="0"/>
                <a:cs typeface="Times New Roman" panose="02020603050405020304" pitchFamily="18" charset="0"/>
              </a:rPr>
              <a:t>Note the different fonts used.</a:t>
            </a:r>
          </a:p>
        </p:txBody>
      </p:sp>
      <p:sp>
        <p:nvSpPr>
          <p:cNvPr id="7" name="TextBox 6">
            <a:extLst>
              <a:ext uri="{FF2B5EF4-FFF2-40B4-BE49-F238E27FC236}">
                <a16:creationId xmlns:a16="http://schemas.microsoft.com/office/drawing/2014/main" id="{B5E84E96-9BEE-332B-6AFD-53E48308C8F7}"/>
              </a:ext>
            </a:extLst>
          </p:cNvPr>
          <p:cNvSpPr txBox="1"/>
          <p:nvPr/>
        </p:nvSpPr>
        <p:spPr>
          <a:xfrm>
            <a:off x="3951412" y="5539154"/>
            <a:ext cx="145648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 PESO (top)</a:t>
            </a:r>
          </a:p>
        </p:txBody>
      </p:sp>
      <p:sp>
        <p:nvSpPr>
          <p:cNvPr id="8" name="TextBox 7">
            <a:extLst>
              <a:ext uri="{FF2B5EF4-FFF2-40B4-BE49-F238E27FC236}">
                <a16:creationId xmlns:a16="http://schemas.microsoft.com/office/drawing/2014/main" id="{EA46EDFC-6B2D-93BF-9D67-2637F96626F1}"/>
              </a:ext>
            </a:extLst>
          </p:cNvPr>
          <p:cNvSpPr txBox="1"/>
          <p:nvPr/>
        </p:nvSpPr>
        <p:spPr>
          <a:xfrm>
            <a:off x="6695622" y="5539154"/>
            <a:ext cx="145648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Un Peso (top)</a:t>
            </a:r>
          </a:p>
        </p:txBody>
      </p:sp>
      <p:graphicFrame>
        <p:nvGraphicFramePr>
          <p:cNvPr id="5" name="Object 4">
            <a:extLst>
              <a:ext uri="{FF2B5EF4-FFF2-40B4-BE49-F238E27FC236}">
                <a16:creationId xmlns:a16="http://schemas.microsoft.com/office/drawing/2014/main" id="{D675B6B7-7DDA-66D9-6FC8-6E758295E2B2}"/>
              </a:ext>
            </a:extLst>
          </p:cNvPr>
          <p:cNvGraphicFramePr>
            <a:graphicFrameLocks noChangeAspect="1"/>
          </p:cNvGraphicFramePr>
          <p:nvPr>
            <p:extLst>
              <p:ext uri="{D42A27DB-BD31-4B8C-83A1-F6EECF244321}">
                <p14:modId xmlns:p14="http://schemas.microsoft.com/office/powerpoint/2010/main" val="2505931943"/>
              </p:ext>
            </p:extLst>
          </p:nvPr>
        </p:nvGraphicFramePr>
        <p:xfrm>
          <a:off x="8924178" y="3239208"/>
          <a:ext cx="2765370" cy="1202335"/>
        </p:xfrm>
        <a:graphic>
          <a:graphicData uri="http://schemas.openxmlformats.org/presentationml/2006/ole">
            <mc:AlternateContent xmlns:mc="http://schemas.openxmlformats.org/markup-compatibility/2006">
              <mc:Choice xmlns:v="urn:schemas-microsoft-com:vml" Requires="v">
                <p:oleObj r:id="rId9" imgW="6462320" imgH="2810099" progId="">
                  <p:embed/>
                </p:oleObj>
              </mc:Choice>
              <mc:Fallback>
                <p:oleObj r:id="rId9" imgW="6462320" imgH="2810099" progId="">
                  <p:embed/>
                  <p:pic>
                    <p:nvPicPr>
                      <p:cNvPr id="0" name=""/>
                      <p:cNvPicPr/>
                      <p:nvPr/>
                    </p:nvPicPr>
                    <p:blipFill>
                      <a:blip r:embed="rId10"/>
                      <a:stretch>
                        <a:fillRect/>
                      </a:stretch>
                    </p:blipFill>
                    <p:spPr>
                      <a:xfrm>
                        <a:off x="8924178" y="3239208"/>
                        <a:ext cx="2765370" cy="1202335"/>
                      </a:xfrm>
                      <a:prstGeom prst="rect">
                        <a:avLst/>
                      </a:prstGeom>
                    </p:spPr>
                  </p:pic>
                </p:oleObj>
              </mc:Fallback>
            </mc:AlternateContent>
          </a:graphicData>
        </a:graphic>
      </p:graphicFrame>
    </p:spTree>
    <p:extLst>
      <p:ext uri="{BB962C8B-B14F-4D97-AF65-F5344CB8AC3E}">
        <p14:creationId xmlns:p14="http://schemas.microsoft.com/office/powerpoint/2010/main" val="3663813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1903 and 1904 Issues – Basic exam rate was reduced from 2p to 1p between May 9-12.  Remainder 1901 2p stamps were surcharged to 1p in several formats with a blue 1p stamp later being issued.      </a:t>
            </a:r>
          </a:p>
        </p:txBody>
      </p:sp>
      <p:graphicFrame>
        <p:nvGraphicFramePr>
          <p:cNvPr id="4" name="Object 3">
            <a:extLst>
              <a:ext uri="{FF2B5EF4-FFF2-40B4-BE49-F238E27FC236}">
                <a16:creationId xmlns:a16="http://schemas.microsoft.com/office/drawing/2014/main" id="{891C7307-9BAB-BFFB-A06E-399ED4E4FD96}"/>
              </a:ext>
            </a:extLst>
          </p:cNvPr>
          <p:cNvGraphicFramePr>
            <a:graphicFrameLocks noChangeAspect="1"/>
          </p:cNvGraphicFramePr>
          <p:nvPr>
            <p:extLst>
              <p:ext uri="{D42A27DB-BD31-4B8C-83A1-F6EECF244321}">
                <p14:modId xmlns:p14="http://schemas.microsoft.com/office/powerpoint/2010/main" val="1550946481"/>
              </p:ext>
            </p:extLst>
          </p:nvPr>
        </p:nvGraphicFramePr>
        <p:xfrm>
          <a:off x="1505496" y="2072051"/>
          <a:ext cx="2896293" cy="3961943"/>
        </p:xfrm>
        <a:graphic>
          <a:graphicData uri="http://schemas.openxmlformats.org/presentationml/2006/ole">
            <mc:AlternateContent xmlns:mc="http://schemas.openxmlformats.org/markup-compatibility/2006">
              <mc:Choice xmlns:v="urn:schemas-microsoft-com:vml" Requires="v">
                <p:oleObj r:id="rId3" imgW="5122657" imgH="7007935" progId="">
                  <p:embed/>
                </p:oleObj>
              </mc:Choice>
              <mc:Fallback>
                <p:oleObj r:id="rId3" imgW="5122657" imgH="7007935" progId="">
                  <p:embed/>
                  <p:pic>
                    <p:nvPicPr>
                      <p:cNvPr id="0" name=""/>
                      <p:cNvPicPr/>
                      <p:nvPr/>
                    </p:nvPicPr>
                    <p:blipFill>
                      <a:blip r:embed="rId4"/>
                      <a:stretch>
                        <a:fillRect/>
                      </a:stretch>
                    </p:blipFill>
                    <p:spPr>
                      <a:xfrm>
                        <a:off x="1505496" y="2072051"/>
                        <a:ext cx="2896293" cy="396194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6F085A6-F373-FE15-C18E-E20C329E4687}"/>
              </a:ext>
            </a:extLst>
          </p:cNvPr>
          <p:cNvGraphicFramePr>
            <a:graphicFrameLocks noChangeAspect="1"/>
          </p:cNvGraphicFramePr>
          <p:nvPr>
            <p:extLst>
              <p:ext uri="{D42A27DB-BD31-4B8C-83A1-F6EECF244321}">
                <p14:modId xmlns:p14="http://schemas.microsoft.com/office/powerpoint/2010/main" val="969208977"/>
              </p:ext>
            </p:extLst>
          </p:nvPr>
        </p:nvGraphicFramePr>
        <p:xfrm>
          <a:off x="4546496" y="2665536"/>
          <a:ext cx="2609189" cy="3368458"/>
        </p:xfrm>
        <a:graphic>
          <a:graphicData uri="http://schemas.openxmlformats.org/presentationml/2006/ole">
            <mc:AlternateContent xmlns:mc="http://schemas.openxmlformats.org/markup-compatibility/2006">
              <mc:Choice xmlns:v="urn:schemas-microsoft-com:vml" Requires="v">
                <p:oleObj r:id="rId5" imgW="4849682" imgH="6260951" progId="">
                  <p:embed/>
                </p:oleObj>
              </mc:Choice>
              <mc:Fallback>
                <p:oleObj r:id="rId5" imgW="4849682" imgH="6260951" progId="">
                  <p:embed/>
                  <p:pic>
                    <p:nvPicPr>
                      <p:cNvPr id="0" name=""/>
                      <p:cNvPicPr/>
                      <p:nvPr/>
                    </p:nvPicPr>
                    <p:blipFill>
                      <a:blip r:embed="rId6"/>
                      <a:stretch>
                        <a:fillRect/>
                      </a:stretch>
                    </p:blipFill>
                    <p:spPr>
                      <a:xfrm>
                        <a:off x="4546496" y="2665536"/>
                        <a:ext cx="2609189" cy="336845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43065C72-A61E-022B-87D0-E7D9A8135731}"/>
              </a:ext>
            </a:extLst>
          </p:cNvPr>
          <p:cNvGraphicFramePr>
            <a:graphicFrameLocks noChangeAspect="1"/>
          </p:cNvGraphicFramePr>
          <p:nvPr>
            <p:extLst>
              <p:ext uri="{D42A27DB-BD31-4B8C-83A1-F6EECF244321}">
                <p14:modId xmlns:p14="http://schemas.microsoft.com/office/powerpoint/2010/main" val="1061369755"/>
              </p:ext>
            </p:extLst>
          </p:nvPr>
        </p:nvGraphicFramePr>
        <p:xfrm>
          <a:off x="7960854" y="2069525"/>
          <a:ext cx="2725650" cy="3961943"/>
        </p:xfrm>
        <a:graphic>
          <a:graphicData uri="http://schemas.openxmlformats.org/presentationml/2006/ole">
            <mc:AlternateContent xmlns:mc="http://schemas.openxmlformats.org/markup-compatibility/2006">
              <mc:Choice xmlns:v="urn:schemas-microsoft-com:vml" Requires="v">
                <p:oleObj r:id="rId7" imgW="5039621" imgH="7327975" progId="">
                  <p:embed/>
                </p:oleObj>
              </mc:Choice>
              <mc:Fallback>
                <p:oleObj r:id="rId7" imgW="5039621" imgH="7327975" progId="">
                  <p:embed/>
                  <p:pic>
                    <p:nvPicPr>
                      <p:cNvPr id="0" name=""/>
                      <p:cNvPicPr/>
                      <p:nvPr/>
                    </p:nvPicPr>
                    <p:blipFill>
                      <a:blip r:embed="rId8"/>
                      <a:stretch>
                        <a:fillRect/>
                      </a:stretch>
                    </p:blipFill>
                    <p:spPr>
                      <a:xfrm>
                        <a:off x="7960854" y="2069525"/>
                        <a:ext cx="2725650" cy="3961943"/>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5619D51F-E51C-7940-17B7-A2728AF36A20}"/>
              </a:ext>
            </a:extLst>
          </p:cNvPr>
          <p:cNvSpPr txBox="1"/>
          <p:nvPr/>
        </p:nvSpPr>
        <p:spPr>
          <a:xfrm>
            <a:off x="2497422" y="6031468"/>
            <a:ext cx="3461311"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1903 1 peso shades and size variant</a:t>
            </a:r>
          </a:p>
        </p:txBody>
      </p:sp>
      <p:sp>
        <p:nvSpPr>
          <p:cNvPr id="8" name="TextBox 7">
            <a:extLst>
              <a:ext uri="{FF2B5EF4-FFF2-40B4-BE49-F238E27FC236}">
                <a16:creationId xmlns:a16="http://schemas.microsoft.com/office/drawing/2014/main" id="{BCEC95BA-83A1-223D-55EC-98AD9A658CB5}"/>
              </a:ext>
            </a:extLst>
          </p:cNvPr>
          <p:cNvSpPr txBox="1"/>
          <p:nvPr/>
        </p:nvSpPr>
        <p:spPr>
          <a:xfrm>
            <a:off x="8706147" y="6031468"/>
            <a:ext cx="145648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1904 1 peso</a:t>
            </a:r>
          </a:p>
        </p:txBody>
      </p:sp>
    </p:spTree>
    <p:extLst>
      <p:ext uri="{BB962C8B-B14F-4D97-AF65-F5344CB8AC3E}">
        <p14:creationId xmlns:p14="http://schemas.microsoft.com/office/powerpoint/2010/main" val="2017429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1904 Issue – All three denominations from 1904 had excessive remainders and were specially cancelled to void them, translated City Accountancy, Rosario de Santa Fe.</a:t>
            </a:r>
          </a:p>
        </p:txBody>
      </p:sp>
      <p:graphicFrame>
        <p:nvGraphicFramePr>
          <p:cNvPr id="2" name="Object 1">
            <a:extLst>
              <a:ext uri="{FF2B5EF4-FFF2-40B4-BE49-F238E27FC236}">
                <a16:creationId xmlns:a16="http://schemas.microsoft.com/office/drawing/2014/main" id="{82ED49DD-8BBD-D815-A4E6-6FE316080455}"/>
              </a:ext>
            </a:extLst>
          </p:cNvPr>
          <p:cNvGraphicFramePr>
            <a:graphicFrameLocks noChangeAspect="1"/>
          </p:cNvGraphicFramePr>
          <p:nvPr>
            <p:extLst>
              <p:ext uri="{D42A27DB-BD31-4B8C-83A1-F6EECF244321}">
                <p14:modId xmlns:p14="http://schemas.microsoft.com/office/powerpoint/2010/main" val="3670884273"/>
              </p:ext>
            </p:extLst>
          </p:nvPr>
        </p:nvGraphicFramePr>
        <p:xfrm>
          <a:off x="8802309" y="2195024"/>
          <a:ext cx="2893027" cy="3616813"/>
        </p:xfrm>
        <a:graphic>
          <a:graphicData uri="http://schemas.openxmlformats.org/presentationml/2006/ole">
            <mc:AlternateContent xmlns:mc="http://schemas.openxmlformats.org/markup-compatibility/2006">
              <mc:Choice xmlns:v="urn:schemas-microsoft-com:vml" Requires="v">
                <p:oleObj r:id="rId3" imgW="5549265" imgH="6936665" progId="">
                  <p:embed/>
                </p:oleObj>
              </mc:Choice>
              <mc:Fallback>
                <p:oleObj r:id="rId3" imgW="5549265" imgH="6936665" progId="">
                  <p:embed/>
                  <p:pic>
                    <p:nvPicPr>
                      <p:cNvPr id="0" name=""/>
                      <p:cNvPicPr/>
                      <p:nvPr/>
                    </p:nvPicPr>
                    <p:blipFill>
                      <a:blip r:embed="rId4"/>
                      <a:stretch>
                        <a:fillRect/>
                      </a:stretch>
                    </p:blipFill>
                    <p:spPr>
                      <a:xfrm>
                        <a:off x="8802309" y="2195024"/>
                        <a:ext cx="2893027" cy="3616813"/>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0CF93C13-E20F-C207-BA33-4CEC699518DE}"/>
              </a:ext>
            </a:extLst>
          </p:cNvPr>
          <p:cNvGraphicFramePr>
            <a:graphicFrameLocks noChangeAspect="1"/>
          </p:cNvGraphicFramePr>
          <p:nvPr>
            <p:extLst>
              <p:ext uri="{D42A27DB-BD31-4B8C-83A1-F6EECF244321}">
                <p14:modId xmlns:p14="http://schemas.microsoft.com/office/powerpoint/2010/main" val="686492991"/>
              </p:ext>
            </p:extLst>
          </p:nvPr>
        </p:nvGraphicFramePr>
        <p:xfrm>
          <a:off x="495300" y="2195022"/>
          <a:ext cx="2678964" cy="3616813"/>
        </p:xfrm>
        <a:graphic>
          <a:graphicData uri="http://schemas.openxmlformats.org/presentationml/2006/ole">
            <mc:AlternateContent xmlns:mc="http://schemas.openxmlformats.org/markup-compatibility/2006">
              <mc:Choice xmlns:v="urn:schemas-microsoft-com:vml" Requires="v">
                <p:oleObj r:id="rId5" imgW="5146189" imgH="6948768" progId="">
                  <p:embed/>
                </p:oleObj>
              </mc:Choice>
              <mc:Fallback>
                <p:oleObj r:id="rId5" imgW="5146189" imgH="6948768" progId="">
                  <p:embed/>
                  <p:pic>
                    <p:nvPicPr>
                      <p:cNvPr id="0" name=""/>
                      <p:cNvPicPr/>
                      <p:nvPr/>
                    </p:nvPicPr>
                    <p:blipFill>
                      <a:blip r:embed="rId6"/>
                      <a:stretch>
                        <a:fillRect/>
                      </a:stretch>
                    </p:blipFill>
                    <p:spPr>
                      <a:xfrm>
                        <a:off x="495300" y="2195022"/>
                        <a:ext cx="2678964" cy="3616813"/>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8017DD59-EFA4-EB39-FF89-2D9F1506C512}"/>
              </a:ext>
            </a:extLst>
          </p:cNvPr>
          <p:cNvGraphicFramePr>
            <a:graphicFrameLocks noChangeAspect="1"/>
          </p:cNvGraphicFramePr>
          <p:nvPr>
            <p:extLst>
              <p:ext uri="{D42A27DB-BD31-4B8C-83A1-F6EECF244321}">
                <p14:modId xmlns:p14="http://schemas.microsoft.com/office/powerpoint/2010/main" val="2602813712"/>
              </p:ext>
            </p:extLst>
          </p:nvPr>
        </p:nvGraphicFramePr>
        <p:xfrm>
          <a:off x="3287470" y="2195023"/>
          <a:ext cx="2480797" cy="3616813"/>
        </p:xfrm>
        <a:graphic>
          <a:graphicData uri="http://schemas.openxmlformats.org/presentationml/2006/ole">
            <mc:AlternateContent xmlns:mc="http://schemas.openxmlformats.org/markup-compatibility/2006">
              <mc:Choice xmlns:v="urn:schemas-microsoft-com:vml" Requires="v">
                <p:oleObj r:id="rId7" imgW="4944484" imgH="7209641" progId="">
                  <p:embed/>
                </p:oleObj>
              </mc:Choice>
              <mc:Fallback>
                <p:oleObj r:id="rId7" imgW="4944484" imgH="7209641" progId="">
                  <p:embed/>
                  <p:pic>
                    <p:nvPicPr>
                      <p:cNvPr id="0" name=""/>
                      <p:cNvPicPr/>
                      <p:nvPr/>
                    </p:nvPicPr>
                    <p:blipFill>
                      <a:blip r:embed="rId8"/>
                      <a:stretch>
                        <a:fillRect/>
                      </a:stretch>
                    </p:blipFill>
                    <p:spPr>
                      <a:xfrm>
                        <a:off x="3287470" y="2195023"/>
                        <a:ext cx="2480797" cy="361681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3BD6AC0D-E8A2-B6A7-EFC8-8DE1044CB54D}"/>
              </a:ext>
            </a:extLst>
          </p:cNvPr>
          <p:cNvGraphicFramePr>
            <a:graphicFrameLocks noChangeAspect="1"/>
          </p:cNvGraphicFramePr>
          <p:nvPr>
            <p:extLst>
              <p:ext uri="{D42A27DB-BD31-4B8C-83A1-F6EECF244321}">
                <p14:modId xmlns:p14="http://schemas.microsoft.com/office/powerpoint/2010/main" val="3718360967"/>
              </p:ext>
            </p:extLst>
          </p:nvPr>
        </p:nvGraphicFramePr>
        <p:xfrm>
          <a:off x="5881473" y="2195024"/>
          <a:ext cx="2807630" cy="3927230"/>
        </p:xfrm>
        <a:graphic>
          <a:graphicData uri="http://schemas.openxmlformats.org/presentationml/2006/ole">
            <mc:AlternateContent xmlns:mc="http://schemas.openxmlformats.org/markup-compatibility/2006">
              <mc:Choice xmlns:v="urn:schemas-microsoft-com:vml" Requires="v">
                <p:oleObj r:id="rId9" imgW="4992221" imgH="6984402" progId="">
                  <p:embed/>
                </p:oleObj>
              </mc:Choice>
              <mc:Fallback>
                <p:oleObj r:id="rId9" imgW="4992221" imgH="6984402" progId="">
                  <p:embed/>
                  <p:pic>
                    <p:nvPicPr>
                      <p:cNvPr id="0" name=""/>
                      <p:cNvPicPr/>
                      <p:nvPr/>
                    </p:nvPicPr>
                    <p:blipFill>
                      <a:blip r:embed="rId10"/>
                      <a:stretch>
                        <a:fillRect/>
                      </a:stretch>
                    </p:blipFill>
                    <p:spPr>
                      <a:xfrm>
                        <a:off x="5881473" y="2195024"/>
                        <a:ext cx="2807630" cy="3927230"/>
                      </a:xfrm>
                      <a:prstGeom prst="rect">
                        <a:avLst/>
                      </a:prstGeom>
                    </p:spPr>
                  </p:pic>
                </p:oleObj>
              </mc:Fallback>
            </mc:AlternateContent>
          </a:graphicData>
        </a:graphic>
      </p:graphicFrame>
    </p:spTree>
    <p:extLst>
      <p:ext uri="{BB962C8B-B14F-4D97-AF65-F5344CB8AC3E}">
        <p14:creationId xmlns:p14="http://schemas.microsoft.com/office/powerpoint/2010/main" val="2826409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1905 Issue – Two different dies were used to produce the basic 1p brown stamp.  Remainders are shown here bearing a different accountancy cancellation design than that used in 1904.</a:t>
            </a:r>
          </a:p>
        </p:txBody>
      </p:sp>
      <p:graphicFrame>
        <p:nvGraphicFramePr>
          <p:cNvPr id="2" name="Object 1">
            <a:extLst>
              <a:ext uri="{FF2B5EF4-FFF2-40B4-BE49-F238E27FC236}">
                <a16:creationId xmlns:a16="http://schemas.microsoft.com/office/drawing/2014/main" id="{3AF7559D-3D7F-4BFD-C396-3B39AAC55159}"/>
              </a:ext>
            </a:extLst>
          </p:cNvPr>
          <p:cNvGraphicFramePr>
            <a:graphicFrameLocks noChangeAspect="1"/>
          </p:cNvGraphicFramePr>
          <p:nvPr>
            <p:extLst>
              <p:ext uri="{D42A27DB-BD31-4B8C-83A1-F6EECF244321}">
                <p14:modId xmlns:p14="http://schemas.microsoft.com/office/powerpoint/2010/main" val="1058193125"/>
              </p:ext>
            </p:extLst>
          </p:nvPr>
        </p:nvGraphicFramePr>
        <p:xfrm>
          <a:off x="495300" y="2249675"/>
          <a:ext cx="2055012" cy="3084325"/>
        </p:xfrm>
        <a:graphic>
          <a:graphicData uri="http://schemas.openxmlformats.org/presentationml/2006/ole">
            <mc:AlternateContent xmlns:mc="http://schemas.openxmlformats.org/markup-compatibility/2006">
              <mc:Choice xmlns:v="urn:schemas-microsoft-com:vml" Requires="v">
                <p:oleObj r:id="rId3" imgW="5253094" imgH="7885355" progId="">
                  <p:embed/>
                </p:oleObj>
              </mc:Choice>
              <mc:Fallback>
                <p:oleObj r:id="rId3" imgW="5253094" imgH="7885355" progId="">
                  <p:embed/>
                  <p:pic>
                    <p:nvPicPr>
                      <p:cNvPr id="0" name=""/>
                      <p:cNvPicPr/>
                      <p:nvPr/>
                    </p:nvPicPr>
                    <p:blipFill>
                      <a:blip r:embed="rId4"/>
                      <a:stretch>
                        <a:fillRect/>
                      </a:stretch>
                    </p:blipFill>
                    <p:spPr>
                      <a:xfrm>
                        <a:off x="495300" y="2249675"/>
                        <a:ext cx="2055012" cy="3084325"/>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ADA9B5C8-E440-9B54-D201-D099589E2958}"/>
              </a:ext>
            </a:extLst>
          </p:cNvPr>
          <p:cNvPicPr>
            <a:picLocks noChangeAspect="1"/>
          </p:cNvPicPr>
          <p:nvPr/>
        </p:nvPicPr>
        <p:blipFill>
          <a:blip r:embed="rId5"/>
          <a:stretch>
            <a:fillRect/>
          </a:stretch>
        </p:blipFill>
        <p:spPr>
          <a:xfrm>
            <a:off x="2681142" y="2249673"/>
            <a:ext cx="2054983" cy="3084325"/>
          </a:xfrm>
          <a:prstGeom prst="rect">
            <a:avLst/>
          </a:prstGeom>
        </p:spPr>
      </p:pic>
      <p:graphicFrame>
        <p:nvGraphicFramePr>
          <p:cNvPr id="4" name="Object 3">
            <a:extLst>
              <a:ext uri="{FF2B5EF4-FFF2-40B4-BE49-F238E27FC236}">
                <a16:creationId xmlns:a16="http://schemas.microsoft.com/office/drawing/2014/main" id="{A2F816B1-E071-F1C4-7AF3-870FF1FE060C}"/>
              </a:ext>
            </a:extLst>
          </p:cNvPr>
          <p:cNvGraphicFramePr>
            <a:graphicFrameLocks noChangeAspect="1"/>
          </p:cNvGraphicFramePr>
          <p:nvPr>
            <p:extLst>
              <p:ext uri="{D42A27DB-BD31-4B8C-83A1-F6EECF244321}">
                <p14:modId xmlns:p14="http://schemas.microsoft.com/office/powerpoint/2010/main" val="149072110"/>
              </p:ext>
            </p:extLst>
          </p:nvPr>
        </p:nvGraphicFramePr>
        <p:xfrm>
          <a:off x="4866956" y="2249674"/>
          <a:ext cx="2025189" cy="3084325"/>
        </p:xfrm>
        <a:graphic>
          <a:graphicData uri="http://schemas.openxmlformats.org/presentationml/2006/ole">
            <mc:AlternateContent xmlns:mc="http://schemas.openxmlformats.org/markup-compatibility/2006">
              <mc:Choice xmlns:v="urn:schemas-microsoft-com:vml" Requires="v">
                <p:oleObj r:id="rId6" imgW="5240991" imgH="7980157" progId="">
                  <p:embed/>
                </p:oleObj>
              </mc:Choice>
              <mc:Fallback>
                <p:oleObj r:id="rId6" imgW="5240991" imgH="7980157" progId="">
                  <p:embed/>
                  <p:pic>
                    <p:nvPicPr>
                      <p:cNvPr id="0" name=""/>
                      <p:cNvPicPr/>
                      <p:nvPr/>
                    </p:nvPicPr>
                    <p:blipFill>
                      <a:blip r:embed="rId7"/>
                      <a:stretch>
                        <a:fillRect/>
                      </a:stretch>
                    </p:blipFill>
                    <p:spPr>
                      <a:xfrm>
                        <a:off x="4866956" y="2249674"/>
                        <a:ext cx="2025189" cy="308432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49C2C7FC-8968-C6CE-515B-CACB02CF7576}"/>
              </a:ext>
            </a:extLst>
          </p:cNvPr>
          <p:cNvGraphicFramePr>
            <a:graphicFrameLocks noChangeAspect="1"/>
          </p:cNvGraphicFramePr>
          <p:nvPr>
            <p:extLst>
              <p:ext uri="{D42A27DB-BD31-4B8C-83A1-F6EECF244321}">
                <p14:modId xmlns:p14="http://schemas.microsoft.com/office/powerpoint/2010/main" val="4252891088"/>
              </p:ext>
            </p:extLst>
          </p:nvPr>
        </p:nvGraphicFramePr>
        <p:xfrm>
          <a:off x="7022975" y="2249672"/>
          <a:ext cx="2083026" cy="3084325"/>
        </p:xfrm>
        <a:graphic>
          <a:graphicData uri="http://schemas.openxmlformats.org/presentationml/2006/ole">
            <mc:AlternateContent xmlns:mc="http://schemas.openxmlformats.org/markup-compatibility/2006">
              <mc:Choice xmlns:v="urn:schemas-microsoft-com:vml" Requires="v">
                <p:oleObj r:id="rId8" imgW="5324027" imgH="7885355" progId="">
                  <p:embed/>
                </p:oleObj>
              </mc:Choice>
              <mc:Fallback>
                <p:oleObj r:id="rId8" imgW="5324027" imgH="7885355" progId="">
                  <p:embed/>
                  <p:pic>
                    <p:nvPicPr>
                      <p:cNvPr id="0" name=""/>
                      <p:cNvPicPr/>
                      <p:nvPr/>
                    </p:nvPicPr>
                    <p:blipFill>
                      <a:blip r:embed="rId9"/>
                      <a:stretch>
                        <a:fillRect/>
                      </a:stretch>
                    </p:blipFill>
                    <p:spPr>
                      <a:xfrm>
                        <a:off x="7022975" y="2249672"/>
                        <a:ext cx="2083026" cy="308432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35E48D8E-5CCA-EF95-5206-63FBB02E0F0E}"/>
              </a:ext>
            </a:extLst>
          </p:cNvPr>
          <p:cNvGraphicFramePr>
            <a:graphicFrameLocks noChangeAspect="1"/>
          </p:cNvGraphicFramePr>
          <p:nvPr>
            <p:extLst>
              <p:ext uri="{D42A27DB-BD31-4B8C-83A1-F6EECF244321}">
                <p14:modId xmlns:p14="http://schemas.microsoft.com/office/powerpoint/2010/main" val="2047504373"/>
              </p:ext>
            </p:extLst>
          </p:nvPr>
        </p:nvGraphicFramePr>
        <p:xfrm>
          <a:off x="9236831" y="2249674"/>
          <a:ext cx="2459869" cy="3084325"/>
        </p:xfrm>
        <a:graphic>
          <a:graphicData uri="http://schemas.openxmlformats.org/presentationml/2006/ole">
            <mc:AlternateContent xmlns:mc="http://schemas.openxmlformats.org/markup-compatibility/2006">
              <mc:Choice xmlns:v="urn:schemas-microsoft-com:vml" Requires="v">
                <p:oleObj r:id="rId10" imgW="5513966" imgH="6913133" progId="">
                  <p:embed/>
                </p:oleObj>
              </mc:Choice>
              <mc:Fallback>
                <p:oleObj r:id="rId10" imgW="5513966" imgH="6913133" progId="">
                  <p:embed/>
                  <p:pic>
                    <p:nvPicPr>
                      <p:cNvPr id="0" name=""/>
                      <p:cNvPicPr/>
                      <p:nvPr/>
                    </p:nvPicPr>
                    <p:blipFill>
                      <a:blip r:embed="rId11"/>
                      <a:stretch>
                        <a:fillRect/>
                      </a:stretch>
                    </p:blipFill>
                    <p:spPr>
                      <a:xfrm>
                        <a:off x="9236831" y="2249674"/>
                        <a:ext cx="2459869" cy="3084325"/>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A0AE89C8-E824-2485-EEE9-0BD0E8766C7A}"/>
              </a:ext>
            </a:extLst>
          </p:cNvPr>
          <p:cNvSpPr txBox="1"/>
          <p:nvPr/>
        </p:nvSpPr>
        <p:spPr>
          <a:xfrm>
            <a:off x="394292" y="5322271"/>
            <a:ext cx="1317305"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Die Type 1 RO</a:t>
            </a:r>
            <a:r>
              <a:rPr lang="en-US" u="sng" dirty="0">
                <a:latin typeface="Times New Roman" panose="02020603050405020304" pitchFamily="18" charset="0"/>
                <a:cs typeface="Times New Roman" panose="02020603050405020304" pitchFamily="18" charset="0"/>
              </a:rPr>
              <a:t>SA</a:t>
            </a:r>
            <a:r>
              <a:rPr lang="en-US" dirty="0">
                <a:latin typeface="Times New Roman" panose="02020603050405020304" pitchFamily="18" charset="0"/>
                <a:cs typeface="Times New Roman" panose="02020603050405020304" pitchFamily="18" charset="0"/>
              </a:rPr>
              <a:t>RIO</a:t>
            </a:r>
          </a:p>
          <a:p>
            <a:pPr algn="ctr"/>
            <a:r>
              <a:rPr lang="en-US" dirty="0">
                <a:latin typeface="Times New Roman" panose="02020603050405020304" pitchFamily="18" charset="0"/>
                <a:cs typeface="Times New Roman" panose="02020603050405020304" pitchFamily="18" charset="0"/>
              </a:rPr>
              <a:t>SA touch</a:t>
            </a:r>
          </a:p>
        </p:txBody>
      </p:sp>
      <p:sp>
        <p:nvSpPr>
          <p:cNvPr id="10" name="TextBox 9">
            <a:extLst>
              <a:ext uri="{FF2B5EF4-FFF2-40B4-BE49-F238E27FC236}">
                <a16:creationId xmlns:a16="http://schemas.microsoft.com/office/drawing/2014/main" id="{1F4F9024-8138-29F9-A9A9-BC1121938407}"/>
              </a:ext>
            </a:extLst>
          </p:cNvPr>
          <p:cNvSpPr txBox="1"/>
          <p:nvPr/>
        </p:nvSpPr>
        <p:spPr>
          <a:xfrm>
            <a:off x="2629392" y="5333997"/>
            <a:ext cx="1216269"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Die Type 2 RO</a:t>
            </a:r>
            <a:r>
              <a:rPr lang="en-US" u="sng" dirty="0">
                <a:latin typeface="Times New Roman" panose="02020603050405020304" pitchFamily="18" charset="0"/>
                <a:cs typeface="Times New Roman" panose="02020603050405020304" pitchFamily="18" charset="0"/>
              </a:rPr>
              <a:t>SA</a:t>
            </a:r>
            <a:r>
              <a:rPr lang="en-US" dirty="0">
                <a:latin typeface="Times New Roman" panose="02020603050405020304" pitchFamily="18" charset="0"/>
                <a:cs typeface="Times New Roman" panose="02020603050405020304" pitchFamily="18" charset="0"/>
              </a:rPr>
              <a:t>RIO</a:t>
            </a:r>
          </a:p>
          <a:p>
            <a:pPr algn="ctr"/>
            <a:r>
              <a:rPr lang="en-US" dirty="0">
                <a:latin typeface="Times New Roman" panose="02020603050405020304" pitchFamily="18" charset="0"/>
                <a:cs typeface="Times New Roman" panose="02020603050405020304" pitchFamily="18" charset="0"/>
              </a:rPr>
              <a:t>SA gap</a:t>
            </a:r>
          </a:p>
        </p:txBody>
      </p:sp>
      <p:pic>
        <p:nvPicPr>
          <p:cNvPr id="12" name="Picture 11">
            <a:extLst>
              <a:ext uri="{FF2B5EF4-FFF2-40B4-BE49-F238E27FC236}">
                <a16:creationId xmlns:a16="http://schemas.microsoft.com/office/drawing/2014/main" id="{5F0FB50A-C8FD-EF84-B523-C80008A4E173}"/>
              </a:ext>
            </a:extLst>
          </p:cNvPr>
          <p:cNvPicPr>
            <a:picLocks noChangeAspect="1"/>
          </p:cNvPicPr>
          <p:nvPr/>
        </p:nvPicPr>
        <p:blipFill>
          <a:blip r:embed="rId12"/>
          <a:stretch>
            <a:fillRect/>
          </a:stretch>
        </p:blipFill>
        <p:spPr>
          <a:xfrm>
            <a:off x="1711597" y="5482524"/>
            <a:ext cx="832709" cy="663917"/>
          </a:xfrm>
          <a:prstGeom prst="rect">
            <a:avLst/>
          </a:prstGeom>
        </p:spPr>
      </p:pic>
      <p:pic>
        <p:nvPicPr>
          <p:cNvPr id="13" name="Picture 12">
            <a:extLst>
              <a:ext uri="{FF2B5EF4-FFF2-40B4-BE49-F238E27FC236}">
                <a16:creationId xmlns:a16="http://schemas.microsoft.com/office/drawing/2014/main" id="{F9215E89-8169-BBF9-CD19-62F1FD816024}"/>
              </a:ext>
            </a:extLst>
          </p:cNvPr>
          <p:cNvPicPr>
            <a:picLocks noChangeAspect="1"/>
          </p:cNvPicPr>
          <p:nvPr/>
        </p:nvPicPr>
        <p:blipFill>
          <a:blip r:embed="rId13"/>
          <a:stretch>
            <a:fillRect/>
          </a:stretch>
        </p:blipFill>
        <p:spPr>
          <a:xfrm>
            <a:off x="3924741" y="5482524"/>
            <a:ext cx="810204" cy="663917"/>
          </a:xfrm>
          <a:prstGeom prst="rect">
            <a:avLst/>
          </a:prstGeom>
        </p:spPr>
      </p:pic>
    </p:spTree>
    <p:extLst>
      <p:ext uri="{BB962C8B-B14F-4D97-AF65-F5344CB8AC3E}">
        <p14:creationId xmlns:p14="http://schemas.microsoft.com/office/powerpoint/2010/main" val="3681192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69565" y="457200"/>
            <a:ext cx="6727134"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This is the brief story of a philatelic connection to what is claimed to be the oldest profession in the world.  In fact, here is proof that almost anything can be taxed, but maybe not in the way you think.  And yes, it all boils down to </a:t>
            </a:r>
            <a:r>
              <a:rPr lang="en-US" sz="3200" u="sng" dirty="0">
                <a:latin typeface="Times New Roman" panose="02020603050405020304" pitchFamily="18" charset="0"/>
                <a:ea typeface="Segoe UI Symbol" panose="020B0502040204020203" pitchFamily="34" charset="0"/>
                <a:cs typeface="Times New Roman" panose="02020603050405020304" pitchFamily="18" charset="0"/>
              </a:rPr>
              <a:t>money</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Who?..... Prostitutes</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What?.... A preventative “health” tax</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Where?.. The city of Rosario, Santa Fe,</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                Argentina</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When?.... 1893-1928</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endParaRPr lang="en-US" sz="3200" dirty="0">
              <a:latin typeface="Times New Roman" panose="02020603050405020304" pitchFamily="18" charset="0"/>
              <a:ea typeface="Segoe UI Symbol" panose="020B0502040204020203"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5B0937D-9DF2-4223-A5C3-B725CED8F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457200"/>
            <a:ext cx="4315237" cy="5572540"/>
          </a:xfrm>
          <a:prstGeom prst="rect">
            <a:avLst/>
          </a:prstGeom>
        </p:spPr>
      </p:pic>
      <p:sp>
        <p:nvSpPr>
          <p:cNvPr id="4" name="TextBox 3">
            <a:extLst>
              <a:ext uri="{FF2B5EF4-FFF2-40B4-BE49-F238E27FC236}">
                <a16:creationId xmlns:a16="http://schemas.microsoft.com/office/drawing/2014/main" id="{6B26332A-9ACD-7708-8CCE-335F8FC8A693}"/>
              </a:ext>
            </a:extLst>
          </p:cNvPr>
          <p:cNvSpPr txBox="1"/>
          <p:nvPr/>
        </p:nvSpPr>
        <p:spPr>
          <a:xfrm>
            <a:off x="495299" y="6056244"/>
            <a:ext cx="4315237" cy="284693"/>
          </a:xfrm>
          <a:prstGeom prst="rect">
            <a:avLst/>
          </a:prstGeom>
          <a:noFill/>
        </p:spPr>
        <p:txBody>
          <a:bodyPr wrap="square" lIns="0" tIns="0" rIns="0" bIns="0" rtlCol="0">
            <a:spAutoFit/>
          </a:bodyPr>
          <a:lstStyle/>
          <a:p>
            <a:pPr algn="ctr"/>
            <a:r>
              <a:rPr lang="en-US" sz="1850" i="1" dirty="0">
                <a:latin typeface="Times New Roman" panose="02020603050405020304" pitchFamily="18" charset="0"/>
                <a:cs typeface="Times New Roman" panose="02020603050405020304" pitchFamily="18" charset="0"/>
              </a:rPr>
              <a:t>Can you “make out” what’s on the “menu”?</a:t>
            </a:r>
          </a:p>
        </p:txBody>
      </p:sp>
    </p:spTree>
    <p:extLst>
      <p:ext uri="{BB962C8B-B14F-4D97-AF65-F5344CB8AC3E}">
        <p14:creationId xmlns:p14="http://schemas.microsoft.com/office/powerpoint/2010/main" val="2844222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1906-1908 Issues – As usual, the colors have changed in the basic denominations.  A small portion of the 1908 1p was printed with aniline ink, bleeding through the back.  The 1906 issues mostly have the health finding stamped on the bottom margins. </a:t>
            </a:r>
          </a:p>
        </p:txBody>
      </p:sp>
      <p:pic>
        <p:nvPicPr>
          <p:cNvPr id="2" name="Picture 1">
            <a:extLst>
              <a:ext uri="{FF2B5EF4-FFF2-40B4-BE49-F238E27FC236}">
                <a16:creationId xmlns:a16="http://schemas.microsoft.com/office/drawing/2014/main" id="{3EA261AC-AE08-E923-6A13-CF36CE3EA947}"/>
              </a:ext>
            </a:extLst>
          </p:cNvPr>
          <p:cNvPicPr>
            <a:picLocks noChangeAspect="1"/>
          </p:cNvPicPr>
          <p:nvPr/>
        </p:nvPicPr>
        <p:blipFill>
          <a:blip r:embed="rId3"/>
          <a:stretch>
            <a:fillRect/>
          </a:stretch>
        </p:blipFill>
        <p:spPr>
          <a:xfrm>
            <a:off x="495300" y="2452488"/>
            <a:ext cx="2412023" cy="3584841"/>
          </a:xfrm>
          <a:prstGeom prst="rect">
            <a:avLst/>
          </a:prstGeom>
        </p:spPr>
      </p:pic>
      <p:pic>
        <p:nvPicPr>
          <p:cNvPr id="3" name="Picture 2">
            <a:extLst>
              <a:ext uri="{FF2B5EF4-FFF2-40B4-BE49-F238E27FC236}">
                <a16:creationId xmlns:a16="http://schemas.microsoft.com/office/drawing/2014/main" id="{C71622DA-BB7B-EE33-69BD-84746AEB36A6}"/>
              </a:ext>
            </a:extLst>
          </p:cNvPr>
          <p:cNvPicPr>
            <a:picLocks noChangeAspect="1"/>
          </p:cNvPicPr>
          <p:nvPr/>
        </p:nvPicPr>
        <p:blipFill>
          <a:blip r:embed="rId4"/>
          <a:stretch>
            <a:fillRect/>
          </a:stretch>
        </p:blipFill>
        <p:spPr>
          <a:xfrm>
            <a:off x="3061287" y="2452488"/>
            <a:ext cx="2362240" cy="3584841"/>
          </a:xfrm>
          <a:prstGeom prst="rect">
            <a:avLst/>
          </a:prstGeom>
        </p:spPr>
      </p:pic>
      <p:graphicFrame>
        <p:nvGraphicFramePr>
          <p:cNvPr id="4" name="Object 3">
            <a:extLst>
              <a:ext uri="{FF2B5EF4-FFF2-40B4-BE49-F238E27FC236}">
                <a16:creationId xmlns:a16="http://schemas.microsoft.com/office/drawing/2014/main" id="{0ED51529-C3A2-EDEF-8C05-09D6AD0FAA72}"/>
              </a:ext>
            </a:extLst>
          </p:cNvPr>
          <p:cNvGraphicFramePr>
            <a:graphicFrameLocks noChangeAspect="1"/>
          </p:cNvGraphicFramePr>
          <p:nvPr>
            <p:extLst>
              <p:ext uri="{D42A27DB-BD31-4B8C-83A1-F6EECF244321}">
                <p14:modId xmlns:p14="http://schemas.microsoft.com/office/powerpoint/2010/main" val="1478960706"/>
              </p:ext>
            </p:extLst>
          </p:nvPr>
        </p:nvGraphicFramePr>
        <p:xfrm>
          <a:off x="5577491" y="2452487"/>
          <a:ext cx="2410551" cy="3584841"/>
        </p:xfrm>
        <a:graphic>
          <a:graphicData uri="http://schemas.openxmlformats.org/presentationml/2006/ole">
            <mc:AlternateContent xmlns:mc="http://schemas.openxmlformats.org/markup-compatibility/2006">
              <mc:Choice xmlns:v="urn:schemas-microsoft-com:vml" Requires="v">
                <p:oleObj r:id="rId5" imgW="5181824" imgH="7707518" progId="">
                  <p:embed/>
                </p:oleObj>
              </mc:Choice>
              <mc:Fallback>
                <p:oleObj r:id="rId5" imgW="5181824" imgH="7707518" progId="">
                  <p:embed/>
                  <p:pic>
                    <p:nvPicPr>
                      <p:cNvPr id="0" name=""/>
                      <p:cNvPicPr/>
                      <p:nvPr/>
                    </p:nvPicPr>
                    <p:blipFill>
                      <a:blip r:embed="rId6"/>
                      <a:stretch>
                        <a:fillRect/>
                      </a:stretch>
                    </p:blipFill>
                    <p:spPr>
                      <a:xfrm>
                        <a:off x="5577491" y="2452487"/>
                        <a:ext cx="2410551" cy="3584841"/>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6DAE98EE-4682-CE03-9573-8DDC43C31E5D}"/>
              </a:ext>
            </a:extLst>
          </p:cNvPr>
          <p:cNvPicPr>
            <a:picLocks noChangeAspect="1"/>
          </p:cNvPicPr>
          <p:nvPr/>
        </p:nvPicPr>
        <p:blipFill>
          <a:blip r:embed="rId7"/>
          <a:stretch>
            <a:fillRect/>
          </a:stretch>
        </p:blipFill>
        <p:spPr>
          <a:xfrm>
            <a:off x="7440256" y="2452486"/>
            <a:ext cx="4256444" cy="3584842"/>
          </a:xfrm>
          <a:prstGeom prst="rect">
            <a:avLst/>
          </a:prstGeom>
        </p:spPr>
      </p:pic>
      <p:sp>
        <p:nvSpPr>
          <p:cNvPr id="6" name="TextBox 5">
            <a:extLst>
              <a:ext uri="{FF2B5EF4-FFF2-40B4-BE49-F238E27FC236}">
                <a16:creationId xmlns:a16="http://schemas.microsoft.com/office/drawing/2014/main" id="{5E5798D4-7244-21C4-1279-72B3FD49F274}"/>
              </a:ext>
            </a:extLst>
          </p:cNvPr>
          <p:cNvSpPr txBox="1"/>
          <p:nvPr/>
        </p:nvSpPr>
        <p:spPr>
          <a:xfrm>
            <a:off x="6942965" y="6028538"/>
            <a:ext cx="3234297"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1908 with regular and aniline ink</a:t>
            </a:r>
          </a:p>
        </p:txBody>
      </p:sp>
      <p:sp>
        <p:nvSpPr>
          <p:cNvPr id="7" name="TextBox 6">
            <a:extLst>
              <a:ext uri="{FF2B5EF4-FFF2-40B4-BE49-F238E27FC236}">
                <a16:creationId xmlns:a16="http://schemas.microsoft.com/office/drawing/2014/main" id="{86878833-715B-4402-45F8-26260A77903E}"/>
              </a:ext>
            </a:extLst>
          </p:cNvPr>
          <p:cNvSpPr txBox="1"/>
          <p:nvPr/>
        </p:nvSpPr>
        <p:spPr>
          <a:xfrm>
            <a:off x="3905133" y="6028538"/>
            <a:ext cx="67454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1907</a:t>
            </a:r>
          </a:p>
        </p:txBody>
      </p:sp>
      <p:sp>
        <p:nvSpPr>
          <p:cNvPr id="8" name="TextBox 7">
            <a:extLst>
              <a:ext uri="{FF2B5EF4-FFF2-40B4-BE49-F238E27FC236}">
                <a16:creationId xmlns:a16="http://schemas.microsoft.com/office/drawing/2014/main" id="{961CC00C-D013-EB1D-A5B5-B74FA22B6C0B}"/>
              </a:ext>
            </a:extLst>
          </p:cNvPr>
          <p:cNvSpPr txBox="1"/>
          <p:nvPr/>
        </p:nvSpPr>
        <p:spPr>
          <a:xfrm>
            <a:off x="1364037" y="6028538"/>
            <a:ext cx="67454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1906</a:t>
            </a:r>
          </a:p>
        </p:txBody>
      </p:sp>
    </p:spTree>
    <p:extLst>
      <p:ext uri="{BB962C8B-B14F-4D97-AF65-F5344CB8AC3E}">
        <p14:creationId xmlns:p14="http://schemas.microsoft.com/office/powerpoint/2010/main" val="2561691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1909-1910 Issues – Nothing special, but…</a:t>
            </a:r>
          </a:p>
        </p:txBody>
      </p:sp>
      <p:graphicFrame>
        <p:nvGraphicFramePr>
          <p:cNvPr id="2" name="Object 1">
            <a:extLst>
              <a:ext uri="{FF2B5EF4-FFF2-40B4-BE49-F238E27FC236}">
                <a16:creationId xmlns:a16="http://schemas.microsoft.com/office/drawing/2014/main" id="{1DDED7AA-A50E-14F5-8E53-0752EFA54E10}"/>
              </a:ext>
            </a:extLst>
          </p:cNvPr>
          <p:cNvGraphicFramePr>
            <a:graphicFrameLocks noChangeAspect="1"/>
          </p:cNvGraphicFramePr>
          <p:nvPr>
            <p:extLst>
              <p:ext uri="{D42A27DB-BD31-4B8C-83A1-F6EECF244321}">
                <p14:modId xmlns:p14="http://schemas.microsoft.com/office/powerpoint/2010/main" val="125883581"/>
              </p:ext>
            </p:extLst>
          </p:nvPr>
        </p:nvGraphicFramePr>
        <p:xfrm>
          <a:off x="495300" y="1617785"/>
          <a:ext cx="2699392" cy="3845169"/>
        </p:xfrm>
        <a:graphic>
          <a:graphicData uri="http://schemas.openxmlformats.org/presentationml/2006/ole">
            <mc:AlternateContent xmlns:mc="http://schemas.openxmlformats.org/markup-compatibility/2006">
              <mc:Choice xmlns:v="urn:schemas-microsoft-com:vml" Requires="v">
                <p:oleObj r:id="rId3" imgW="5217459" imgH="7434879" progId="">
                  <p:embed/>
                </p:oleObj>
              </mc:Choice>
              <mc:Fallback>
                <p:oleObj r:id="rId3" imgW="5217459" imgH="7434879" progId="">
                  <p:embed/>
                  <p:pic>
                    <p:nvPicPr>
                      <p:cNvPr id="0" name=""/>
                      <p:cNvPicPr/>
                      <p:nvPr/>
                    </p:nvPicPr>
                    <p:blipFill>
                      <a:blip r:embed="rId4"/>
                      <a:stretch>
                        <a:fillRect/>
                      </a:stretch>
                    </p:blipFill>
                    <p:spPr>
                      <a:xfrm>
                        <a:off x="495300" y="1617785"/>
                        <a:ext cx="2699392" cy="3845169"/>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F696906B-32AE-3B80-EF01-C45111C61B0D}"/>
              </a:ext>
            </a:extLst>
          </p:cNvPr>
          <p:cNvPicPr>
            <a:picLocks noChangeAspect="1"/>
          </p:cNvPicPr>
          <p:nvPr/>
        </p:nvPicPr>
        <p:blipFill>
          <a:blip r:embed="rId5"/>
          <a:stretch>
            <a:fillRect/>
          </a:stretch>
        </p:blipFill>
        <p:spPr>
          <a:xfrm>
            <a:off x="3311298" y="1617784"/>
            <a:ext cx="2691139" cy="3845169"/>
          </a:xfrm>
          <a:prstGeom prst="rect">
            <a:avLst/>
          </a:prstGeom>
        </p:spPr>
      </p:pic>
      <p:sp>
        <p:nvSpPr>
          <p:cNvPr id="4" name="TextBox 3">
            <a:extLst>
              <a:ext uri="{FF2B5EF4-FFF2-40B4-BE49-F238E27FC236}">
                <a16:creationId xmlns:a16="http://schemas.microsoft.com/office/drawing/2014/main" id="{F2E9A06B-88C4-CACC-12A1-6DA74DB493A5}"/>
              </a:ext>
            </a:extLst>
          </p:cNvPr>
          <p:cNvSpPr txBox="1"/>
          <p:nvPr/>
        </p:nvSpPr>
        <p:spPr>
          <a:xfrm>
            <a:off x="1506422" y="5462952"/>
            <a:ext cx="67454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1909</a:t>
            </a:r>
          </a:p>
        </p:txBody>
      </p:sp>
      <p:sp>
        <p:nvSpPr>
          <p:cNvPr id="5" name="TextBox 4">
            <a:extLst>
              <a:ext uri="{FF2B5EF4-FFF2-40B4-BE49-F238E27FC236}">
                <a16:creationId xmlns:a16="http://schemas.microsoft.com/office/drawing/2014/main" id="{CD224493-99EC-A629-1872-9B0BAF204FA2}"/>
              </a:ext>
            </a:extLst>
          </p:cNvPr>
          <p:cNvSpPr txBox="1"/>
          <p:nvPr/>
        </p:nvSpPr>
        <p:spPr>
          <a:xfrm>
            <a:off x="3890364" y="5462952"/>
            <a:ext cx="2004645"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1910 1p remainder</a:t>
            </a:r>
          </a:p>
        </p:txBody>
      </p:sp>
      <p:graphicFrame>
        <p:nvGraphicFramePr>
          <p:cNvPr id="6" name="Object 5">
            <a:extLst>
              <a:ext uri="{FF2B5EF4-FFF2-40B4-BE49-F238E27FC236}">
                <a16:creationId xmlns:a16="http://schemas.microsoft.com/office/drawing/2014/main" id="{CEA7A5D4-372A-30A6-A086-FE179B03FEAA}"/>
              </a:ext>
            </a:extLst>
          </p:cNvPr>
          <p:cNvGraphicFramePr>
            <a:graphicFrameLocks noChangeAspect="1"/>
          </p:cNvGraphicFramePr>
          <p:nvPr>
            <p:extLst>
              <p:ext uri="{D42A27DB-BD31-4B8C-83A1-F6EECF244321}">
                <p14:modId xmlns:p14="http://schemas.microsoft.com/office/powerpoint/2010/main" val="262661565"/>
              </p:ext>
            </p:extLst>
          </p:nvPr>
        </p:nvGraphicFramePr>
        <p:xfrm>
          <a:off x="6189565" y="1617783"/>
          <a:ext cx="2719671" cy="3845169"/>
        </p:xfrm>
        <a:graphic>
          <a:graphicData uri="http://schemas.openxmlformats.org/presentationml/2006/ole">
            <mc:AlternateContent xmlns:mc="http://schemas.openxmlformats.org/markup-compatibility/2006">
              <mc:Choice xmlns:v="urn:schemas-microsoft-com:vml" Requires="v">
                <p:oleObj r:id="rId6" imgW="5383530" imgH="7612716" progId="">
                  <p:embed/>
                </p:oleObj>
              </mc:Choice>
              <mc:Fallback>
                <p:oleObj r:id="rId6" imgW="5383530" imgH="7612716" progId="">
                  <p:embed/>
                  <p:pic>
                    <p:nvPicPr>
                      <p:cNvPr id="0" name=""/>
                      <p:cNvPicPr/>
                      <p:nvPr/>
                    </p:nvPicPr>
                    <p:blipFill>
                      <a:blip r:embed="rId7"/>
                      <a:stretch>
                        <a:fillRect/>
                      </a:stretch>
                    </p:blipFill>
                    <p:spPr>
                      <a:xfrm>
                        <a:off x="6189565" y="1617783"/>
                        <a:ext cx="2719671" cy="3845169"/>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802E5047-43DC-FACE-E306-7111C8DE1A34}"/>
              </a:ext>
            </a:extLst>
          </p:cNvPr>
          <p:cNvGraphicFramePr>
            <a:graphicFrameLocks noChangeAspect="1"/>
          </p:cNvGraphicFramePr>
          <p:nvPr>
            <p:extLst>
              <p:ext uri="{D42A27DB-BD31-4B8C-83A1-F6EECF244321}">
                <p14:modId xmlns:p14="http://schemas.microsoft.com/office/powerpoint/2010/main" val="2738510278"/>
              </p:ext>
            </p:extLst>
          </p:nvPr>
        </p:nvGraphicFramePr>
        <p:xfrm>
          <a:off x="9082931" y="1617783"/>
          <a:ext cx="2613769" cy="3845169"/>
        </p:xfrm>
        <a:graphic>
          <a:graphicData uri="http://schemas.openxmlformats.org/presentationml/2006/ole">
            <mc:AlternateContent xmlns:mc="http://schemas.openxmlformats.org/markup-compatibility/2006">
              <mc:Choice xmlns:v="urn:schemas-microsoft-com:vml" Requires="v">
                <p:oleObj r:id="rId8" imgW="5157956" imgH="7588848" progId="">
                  <p:embed/>
                </p:oleObj>
              </mc:Choice>
              <mc:Fallback>
                <p:oleObj r:id="rId8" imgW="5157956" imgH="7588848" progId="">
                  <p:embed/>
                  <p:pic>
                    <p:nvPicPr>
                      <p:cNvPr id="0" name=""/>
                      <p:cNvPicPr/>
                      <p:nvPr/>
                    </p:nvPicPr>
                    <p:blipFill>
                      <a:blip r:embed="rId9"/>
                      <a:stretch>
                        <a:fillRect/>
                      </a:stretch>
                    </p:blipFill>
                    <p:spPr>
                      <a:xfrm>
                        <a:off x="9082931" y="1617783"/>
                        <a:ext cx="2613769" cy="3845169"/>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9754ED23-9BAC-D0E7-6640-1F0349CF578D}"/>
              </a:ext>
            </a:extLst>
          </p:cNvPr>
          <p:cNvSpPr txBox="1"/>
          <p:nvPr/>
        </p:nvSpPr>
        <p:spPr>
          <a:xfrm>
            <a:off x="6541267" y="5462952"/>
            <a:ext cx="2004645"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1910 2p unnumbered remainder</a:t>
            </a:r>
          </a:p>
        </p:txBody>
      </p:sp>
      <p:sp>
        <p:nvSpPr>
          <p:cNvPr id="10" name="TextBox 9">
            <a:extLst>
              <a:ext uri="{FF2B5EF4-FFF2-40B4-BE49-F238E27FC236}">
                <a16:creationId xmlns:a16="http://schemas.microsoft.com/office/drawing/2014/main" id="{1A79CCF5-85B9-9FD4-B00B-ABDC81CE1156}"/>
              </a:ext>
            </a:extLst>
          </p:cNvPr>
          <p:cNvSpPr txBox="1"/>
          <p:nvPr/>
        </p:nvSpPr>
        <p:spPr>
          <a:xfrm>
            <a:off x="9387492" y="5462952"/>
            <a:ext cx="2004645"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1910 4p unnumbered remainder</a:t>
            </a:r>
          </a:p>
        </p:txBody>
      </p:sp>
    </p:spTree>
    <p:extLst>
      <p:ext uri="{BB962C8B-B14F-4D97-AF65-F5344CB8AC3E}">
        <p14:creationId xmlns:p14="http://schemas.microsoft.com/office/powerpoint/2010/main" val="1002123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1910 Issue (continued) – There was an emergency need to have additional 1p denominated stamps to fill the basic exam rate, so unused 2p stamps were overprinted $1.00 and used.</a:t>
            </a:r>
          </a:p>
        </p:txBody>
      </p:sp>
      <p:pic>
        <p:nvPicPr>
          <p:cNvPr id="2" name="Picture 1">
            <a:extLst>
              <a:ext uri="{FF2B5EF4-FFF2-40B4-BE49-F238E27FC236}">
                <a16:creationId xmlns:a16="http://schemas.microsoft.com/office/drawing/2014/main" id="{401902F3-9E42-905E-3127-F062421759A8}"/>
              </a:ext>
            </a:extLst>
          </p:cNvPr>
          <p:cNvPicPr>
            <a:picLocks noChangeAspect="1"/>
          </p:cNvPicPr>
          <p:nvPr/>
        </p:nvPicPr>
        <p:blipFill>
          <a:blip r:embed="rId3"/>
          <a:stretch>
            <a:fillRect/>
          </a:stretch>
        </p:blipFill>
        <p:spPr>
          <a:xfrm>
            <a:off x="2708029" y="2183810"/>
            <a:ext cx="3011377" cy="4216990"/>
          </a:xfrm>
          <a:prstGeom prst="rect">
            <a:avLst/>
          </a:prstGeom>
        </p:spPr>
      </p:pic>
      <p:graphicFrame>
        <p:nvGraphicFramePr>
          <p:cNvPr id="3" name="Object 2">
            <a:extLst>
              <a:ext uri="{FF2B5EF4-FFF2-40B4-BE49-F238E27FC236}">
                <a16:creationId xmlns:a16="http://schemas.microsoft.com/office/drawing/2014/main" id="{05CE215B-D339-330D-EC08-6365F5C3BEFF}"/>
              </a:ext>
            </a:extLst>
          </p:cNvPr>
          <p:cNvGraphicFramePr>
            <a:graphicFrameLocks noChangeAspect="1"/>
          </p:cNvGraphicFramePr>
          <p:nvPr>
            <p:extLst>
              <p:ext uri="{D42A27DB-BD31-4B8C-83A1-F6EECF244321}">
                <p14:modId xmlns:p14="http://schemas.microsoft.com/office/powerpoint/2010/main" val="1573724254"/>
              </p:ext>
            </p:extLst>
          </p:nvPr>
        </p:nvGraphicFramePr>
        <p:xfrm>
          <a:off x="6472596" y="2183810"/>
          <a:ext cx="2980188" cy="4216990"/>
        </p:xfrm>
        <a:graphic>
          <a:graphicData uri="http://schemas.openxmlformats.org/presentationml/2006/ole">
            <mc:AlternateContent xmlns:mc="http://schemas.openxmlformats.org/markup-compatibility/2006">
              <mc:Choice xmlns:v="urn:schemas-microsoft-com:vml" Requires="v">
                <p:oleObj r:id="rId4" imgW="5371428" imgH="7600950" progId="">
                  <p:embed/>
                </p:oleObj>
              </mc:Choice>
              <mc:Fallback>
                <p:oleObj r:id="rId4" imgW="5371428" imgH="7600950" progId="">
                  <p:embed/>
                  <p:pic>
                    <p:nvPicPr>
                      <p:cNvPr id="0" name=""/>
                      <p:cNvPicPr/>
                      <p:nvPr/>
                    </p:nvPicPr>
                    <p:blipFill>
                      <a:blip r:embed="rId5"/>
                      <a:stretch>
                        <a:fillRect/>
                      </a:stretch>
                    </p:blipFill>
                    <p:spPr>
                      <a:xfrm>
                        <a:off x="6472596" y="2183810"/>
                        <a:ext cx="2980188" cy="4216990"/>
                      </a:xfrm>
                      <a:prstGeom prst="rect">
                        <a:avLst/>
                      </a:prstGeom>
                    </p:spPr>
                  </p:pic>
                </p:oleObj>
              </mc:Fallback>
            </mc:AlternateContent>
          </a:graphicData>
        </a:graphic>
      </p:graphicFrame>
    </p:spTree>
    <p:extLst>
      <p:ext uri="{BB962C8B-B14F-4D97-AF65-F5344CB8AC3E}">
        <p14:creationId xmlns:p14="http://schemas.microsoft.com/office/powerpoint/2010/main" val="162870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1911-1913 Issues – Nothing special with the 1911 issue, but after 16 years the design changed in 1912 and continued on in subsequent releases.  That’s the first time a year appears!</a:t>
            </a:r>
          </a:p>
        </p:txBody>
      </p:sp>
      <p:pic>
        <p:nvPicPr>
          <p:cNvPr id="2" name="Picture 1">
            <a:extLst>
              <a:ext uri="{FF2B5EF4-FFF2-40B4-BE49-F238E27FC236}">
                <a16:creationId xmlns:a16="http://schemas.microsoft.com/office/drawing/2014/main" id="{FEE37B8E-5724-E242-FDF6-CF1865892F4F}"/>
              </a:ext>
            </a:extLst>
          </p:cNvPr>
          <p:cNvPicPr>
            <a:picLocks noChangeAspect="1"/>
          </p:cNvPicPr>
          <p:nvPr/>
        </p:nvPicPr>
        <p:blipFill>
          <a:blip r:embed="rId3"/>
          <a:stretch>
            <a:fillRect/>
          </a:stretch>
        </p:blipFill>
        <p:spPr>
          <a:xfrm>
            <a:off x="1536873" y="2247859"/>
            <a:ext cx="2448200" cy="3845169"/>
          </a:xfrm>
          <a:prstGeom prst="rect">
            <a:avLst/>
          </a:prstGeom>
        </p:spPr>
      </p:pic>
      <p:sp>
        <p:nvSpPr>
          <p:cNvPr id="3" name="TextBox 2">
            <a:extLst>
              <a:ext uri="{FF2B5EF4-FFF2-40B4-BE49-F238E27FC236}">
                <a16:creationId xmlns:a16="http://schemas.microsoft.com/office/drawing/2014/main" id="{70D0C42F-8BCD-E960-45EE-FFE0613C2E90}"/>
              </a:ext>
            </a:extLst>
          </p:cNvPr>
          <p:cNvSpPr txBox="1"/>
          <p:nvPr/>
        </p:nvSpPr>
        <p:spPr>
          <a:xfrm>
            <a:off x="2423699" y="6106168"/>
            <a:ext cx="67454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1911</a:t>
            </a:r>
          </a:p>
        </p:txBody>
      </p:sp>
      <p:graphicFrame>
        <p:nvGraphicFramePr>
          <p:cNvPr id="4" name="Object 3">
            <a:extLst>
              <a:ext uri="{FF2B5EF4-FFF2-40B4-BE49-F238E27FC236}">
                <a16:creationId xmlns:a16="http://schemas.microsoft.com/office/drawing/2014/main" id="{FCD21F87-F324-F6E7-ADD7-3AE7789A65F9}"/>
              </a:ext>
            </a:extLst>
          </p:cNvPr>
          <p:cNvGraphicFramePr>
            <a:graphicFrameLocks noChangeAspect="1"/>
          </p:cNvGraphicFramePr>
          <p:nvPr>
            <p:extLst>
              <p:ext uri="{D42A27DB-BD31-4B8C-83A1-F6EECF244321}">
                <p14:modId xmlns:p14="http://schemas.microsoft.com/office/powerpoint/2010/main" val="1728716077"/>
              </p:ext>
            </p:extLst>
          </p:nvPr>
        </p:nvGraphicFramePr>
        <p:xfrm>
          <a:off x="4805451" y="2247859"/>
          <a:ext cx="2581097" cy="3845169"/>
        </p:xfrm>
        <a:graphic>
          <a:graphicData uri="http://schemas.openxmlformats.org/presentationml/2006/ole">
            <mc:AlternateContent xmlns:mc="http://schemas.openxmlformats.org/markup-compatibility/2006">
              <mc:Choice xmlns:v="urn:schemas-microsoft-com:vml" Requires="v">
                <p:oleObj r:id="rId4" imgW="5110555" imgH="7612716" progId="">
                  <p:embed/>
                </p:oleObj>
              </mc:Choice>
              <mc:Fallback>
                <p:oleObj r:id="rId4" imgW="5110555" imgH="7612716" progId="">
                  <p:embed/>
                  <p:pic>
                    <p:nvPicPr>
                      <p:cNvPr id="0" name=""/>
                      <p:cNvPicPr/>
                      <p:nvPr/>
                    </p:nvPicPr>
                    <p:blipFill>
                      <a:blip r:embed="rId5"/>
                      <a:stretch>
                        <a:fillRect/>
                      </a:stretch>
                    </p:blipFill>
                    <p:spPr>
                      <a:xfrm>
                        <a:off x="4805451" y="2247859"/>
                        <a:ext cx="2581097" cy="3845169"/>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2281AC9-D866-3F3C-B682-39D644046EBC}"/>
              </a:ext>
            </a:extLst>
          </p:cNvPr>
          <p:cNvSpPr txBox="1"/>
          <p:nvPr/>
        </p:nvSpPr>
        <p:spPr>
          <a:xfrm>
            <a:off x="5758725" y="6093029"/>
            <a:ext cx="67454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1912</a:t>
            </a:r>
          </a:p>
        </p:txBody>
      </p:sp>
      <p:pic>
        <p:nvPicPr>
          <p:cNvPr id="6" name="Picture 5">
            <a:extLst>
              <a:ext uri="{FF2B5EF4-FFF2-40B4-BE49-F238E27FC236}">
                <a16:creationId xmlns:a16="http://schemas.microsoft.com/office/drawing/2014/main" id="{4619661B-48AA-2594-6119-E58F8445DBE0}"/>
              </a:ext>
            </a:extLst>
          </p:cNvPr>
          <p:cNvPicPr>
            <a:picLocks noChangeAspect="1"/>
          </p:cNvPicPr>
          <p:nvPr/>
        </p:nvPicPr>
        <p:blipFill>
          <a:blip r:embed="rId6"/>
          <a:stretch>
            <a:fillRect/>
          </a:stretch>
        </p:blipFill>
        <p:spPr>
          <a:xfrm>
            <a:off x="8206925" y="2247859"/>
            <a:ext cx="2518753" cy="3845169"/>
          </a:xfrm>
          <a:prstGeom prst="rect">
            <a:avLst/>
          </a:prstGeom>
        </p:spPr>
      </p:pic>
      <p:sp>
        <p:nvSpPr>
          <p:cNvPr id="7" name="TextBox 6">
            <a:extLst>
              <a:ext uri="{FF2B5EF4-FFF2-40B4-BE49-F238E27FC236}">
                <a16:creationId xmlns:a16="http://schemas.microsoft.com/office/drawing/2014/main" id="{F00985C8-8BDC-A78A-048F-47930614CC1F}"/>
              </a:ext>
            </a:extLst>
          </p:cNvPr>
          <p:cNvSpPr txBox="1"/>
          <p:nvPr/>
        </p:nvSpPr>
        <p:spPr>
          <a:xfrm>
            <a:off x="9129027" y="6082722"/>
            <a:ext cx="67454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1913</a:t>
            </a:r>
          </a:p>
        </p:txBody>
      </p:sp>
    </p:spTree>
    <p:extLst>
      <p:ext uri="{BB962C8B-B14F-4D97-AF65-F5344CB8AC3E}">
        <p14:creationId xmlns:p14="http://schemas.microsoft.com/office/powerpoint/2010/main" val="1458363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1914 Issue – Another basic exam rate increase, this time from 1p to 1.50p, necessitated a surcharge on the original blue 1914 issue. </a:t>
            </a:r>
          </a:p>
        </p:txBody>
      </p:sp>
      <p:pic>
        <p:nvPicPr>
          <p:cNvPr id="2" name="Picture 1">
            <a:extLst>
              <a:ext uri="{FF2B5EF4-FFF2-40B4-BE49-F238E27FC236}">
                <a16:creationId xmlns:a16="http://schemas.microsoft.com/office/drawing/2014/main" id="{1DAB5A31-AB7F-9231-1D5F-7F931F999BB5}"/>
              </a:ext>
            </a:extLst>
          </p:cNvPr>
          <p:cNvPicPr>
            <a:picLocks noChangeAspect="1"/>
          </p:cNvPicPr>
          <p:nvPr/>
        </p:nvPicPr>
        <p:blipFill>
          <a:blip r:embed="rId3"/>
          <a:stretch>
            <a:fillRect/>
          </a:stretch>
        </p:blipFill>
        <p:spPr>
          <a:xfrm>
            <a:off x="1408917" y="1697450"/>
            <a:ext cx="2908105" cy="4290646"/>
          </a:xfrm>
          <a:prstGeom prst="rect">
            <a:avLst/>
          </a:prstGeom>
        </p:spPr>
      </p:pic>
      <p:pic>
        <p:nvPicPr>
          <p:cNvPr id="3" name="Picture 2">
            <a:extLst>
              <a:ext uri="{FF2B5EF4-FFF2-40B4-BE49-F238E27FC236}">
                <a16:creationId xmlns:a16="http://schemas.microsoft.com/office/drawing/2014/main" id="{B72CAE1E-1250-6A98-B49B-25ADD060C7CA}"/>
              </a:ext>
            </a:extLst>
          </p:cNvPr>
          <p:cNvPicPr>
            <a:picLocks noChangeAspect="1"/>
          </p:cNvPicPr>
          <p:nvPr/>
        </p:nvPicPr>
        <p:blipFill>
          <a:blip r:embed="rId4"/>
          <a:stretch>
            <a:fillRect/>
          </a:stretch>
        </p:blipFill>
        <p:spPr>
          <a:xfrm>
            <a:off x="4687131" y="1697450"/>
            <a:ext cx="2817738" cy="4290646"/>
          </a:xfrm>
          <a:prstGeom prst="rect">
            <a:avLst/>
          </a:prstGeom>
        </p:spPr>
      </p:pic>
      <p:pic>
        <p:nvPicPr>
          <p:cNvPr id="4" name="Picture 3">
            <a:extLst>
              <a:ext uri="{FF2B5EF4-FFF2-40B4-BE49-F238E27FC236}">
                <a16:creationId xmlns:a16="http://schemas.microsoft.com/office/drawing/2014/main" id="{3C25AC86-02B0-F9B2-9932-42FA85CAFC78}"/>
              </a:ext>
            </a:extLst>
          </p:cNvPr>
          <p:cNvPicPr>
            <a:picLocks noChangeAspect="1"/>
          </p:cNvPicPr>
          <p:nvPr/>
        </p:nvPicPr>
        <p:blipFill>
          <a:blip r:embed="rId5"/>
          <a:stretch>
            <a:fillRect/>
          </a:stretch>
        </p:blipFill>
        <p:spPr>
          <a:xfrm>
            <a:off x="7874978" y="1697450"/>
            <a:ext cx="2889070" cy="4290646"/>
          </a:xfrm>
          <a:prstGeom prst="rect">
            <a:avLst/>
          </a:prstGeom>
        </p:spPr>
      </p:pic>
      <p:sp>
        <p:nvSpPr>
          <p:cNvPr id="5" name="TextBox 4">
            <a:extLst>
              <a:ext uri="{FF2B5EF4-FFF2-40B4-BE49-F238E27FC236}">
                <a16:creationId xmlns:a16="http://schemas.microsoft.com/office/drawing/2014/main" id="{3B0EC984-5675-AD31-B192-1A8C00D24B4C}"/>
              </a:ext>
            </a:extLst>
          </p:cNvPr>
          <p:cNvSpPr txBox="1"/>
          <p:nvPr/>
        </p:nvSpPr>
        <p:spPr>
          <a:xfrm>
            <a:off x="2525695" y="6019635"/>
            <a:ext cx="67454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1p</a:t>
            </a:r>
          </a:p>
        </p:txBody>
      </p:sp>
      <p:sp>
        <p:nvSpPr>
          <p:cNvPr id="6" name="TextBox 5">
            <a:extLst>
              <a:ext uri="{FF2B5EF4-FFF2-40B4-BE49-F238E27FC236}">
                <a16:creationId xmlns:a16="http://schemas.microsoft.com/office/drawing/2014/main" id="{EFC695C2-C5B6-B9DA-9ACE-C35211BDF337}"/>
              </a:ext>
            </a:extLst>
          </p:cNvPr>
          <p:cNvSpPr txBox="1"/>
          <p:nvPr/>
        </p:nvSpPr>
        <p:spPr>
          <a:xfrm>
            <a:off x="5716347" y="6023791"/>
            <a:ext cx="759305"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1.50p</a:t>
            </a:r>
          </a:p>
        </p:txBody>
      </p:sp>
      <p:sp>
        <p:nvSpPr>
          <p:cNvPr id="7" name="TextBox 6">
            <a:extLst>
              <a:ext uri="{FF2B5EF4-FFF2-40B4-BE49-F238E27FC236}">
                <a16:creationId xmlns:a16="http://schemas.microsoft.com/office/drawing/2014/main" id="{15CBB9AA-8BF1-2029-3F67-8D1E7ED6FABF}"/>
              </a:ext>
            </a:extLst>
          </p:cNvPr>
          <p:cNvSpPr txBox="1"/>
          <p:nvPr/>
        </p:nvSpPr>
        <p:spPr>
          <a:xfrm>
            <a:off x="8610267" y="6019635"/>
            <a:ext cx="141849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4p remainder</a:t>
            </a:r>
          </a:p>
        </p:txBody>
      </p:sp>
    </p:spTree>
    <p:extLst>
      <p:ext uri="{BB962C8B-B14F-4D97-AF65-F5344CB8AC3E}">
        <p14:creationId xmlns:p14="http://schemas.microsoft.com/office/powerpoint/2010/main" val="4097892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Most post-1914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Servicio</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Sanitario</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items are extremely elusive.  Here is a sampling of some of them, thankfully dated…</a:t>
            </a:r>
          </a:p>
        </p:txBody>
      </p:sp>
      <p:pic>
        <p:nvPicPr>
          <p:cNvPr id="3" name="Picture 2">
            <a:extLst>
              <a:ext uri="{FF2B5EF4-FFF2-40B4-BE49-F238E27FC236}">
                <a16:creationId xmlns:a16="http://schemas.microsoft.com/office/drawing/2014/main" id="{EAE093F6-C842-4D47-3ED9-B06D6477C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735" y="3000668"/>
            <a:ext cx="2253406" cy="3367792"/>
          </a:xfrm>
          <a:prstGeom prst="rect">
            <a:avLst/>
          </a:prstGeom>
        </p:spPr>
      </p:pic>
      <p:pic>
        <p:nvPicPr>
          <p:cNvPr id="8" name="Picture 7">
            <a:extLst>
              <a:ext uri="{FF2B5EF4-FFF2-40B4-BE49-F238E27FC236}">
                <a16:creationId xmlns:a16="http://schemas.microsoft.com/office/drawing/2014/main" id="{0767D7F9-3174-EF64-F132-2542B79421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6208" y="1745972"/>
            <a:ext cx="2117004" cy="3210342"/>
          </a:xfrm>
          <a:prstGeom prst="rect">
            <a:avLst/>
          </a:prstGeom>
        </p:spPr>
      </p:pic>
      <p:pic>
        <p:nvPicPr>
          <p:cNvPr id="10" name="Picture 9">
            <a:extLst>
              <a:ext uri="{FF2B5EF4-FFF2-40B4-BE49-F238E27FC236}">
                <a16:creationId xmlns:a16="http://schemas.microsoft.com/office/drawing/2014/main" id="{887D5E6D-1044-0409-8B53-D91E757768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6853" y="3002405"/>
            <a:ext cx="2281438" cy="3366055"/>
          </a:xfrm>
          <a:prstGeom prst="rect">
            <a:avLst/>
          </a:prstGeom>
        </p:spPr>
      </p:pic>
      <p:pic>
        <p:nvPicPr>
          <p:cNvPr id="13" name="Picture 12">
            <a:extLst>
              <a:ext uri="{FF2B5EF4-FFF2-40B4-BE49-F238E27FC236}">
                <a16:creationId xmlns:a16="http://schemas.microsoft.com/office/drawing/2014/main" id="{2BB04C43-0253-8A0E-6EF3-855AE2406E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3358" y="1745972"/>
            <a:ext cx="2128365" cy="3210342"/>
          </a:xfrm>
          <a:prstGeom prst="rect">
            <a:avLst/>
          </a:prstGeom>
        </p:spPr>
      </p:pic>
      <p:pic>
        <p:nvPicPr>
          <p:cNvPr id="17" name="Picture 16">
            <a:extLst>
              <a:ext uri="{FF2B5EF4-FFF2-40B4-BE49-F238E27FC236}">
                <a16:creationId xmlns:a16="http://schemas.microsoft.com/office/drawing/2014/main" id="{EE277702-08C6-4BD1-ADBA-3747FDC78A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300" y="1745972"/>
            <a:ext cx="2097367" cy="3210342"/>
          </a:xfrm>
          <a:prstGeom prst="rect">
            <a:avLst/>
          </a:prstGeom>
        </p:spPr>
      </p:pic>
    </p:spTree>
    <p:extLst>
      <p:ext uri="{BB962C8B-B14F-4D97-AF65-F5344CB8AC3E}">
        <p14:creationId xmlns:p14="http://schemas.microsoft.com/office/powerpoint/2010/main" val="2017730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By the way, Argentine philately is replete with revenue issues of all kinds during this same time period.  Compare these stamps below. What did you notice?  Be on the lookout for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sanitario</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imposters!  </a:t>
            </a:r>
          </a:p>
        </p:txBody>
      </p:sp>
      <p:pic>
        <p:nvPicPr>
          <p:cNvPr id="3" name="Picture 2">
            <a:extLst>
              <a:ext uri="{FF2B5EF4-FFF2-40B4-BE49-F238E27FC236}">
                <a16:creationId xmlns:a16="http://schemas.microsoft.com/office/drawing/2014/main" id="{DA4DE285-E083-82CA-A497-D8AB1A69D0B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tretch>
            <a:fillRect/>
          </a:stretch>
        </p:blipFill>
        <p:spPr>
          <a:xfrm>
            <a:off x="7702794" y="2364765"/>
            <a:ext cx="2729012" cy="4036035"/>
          </a:xfrm>
          <a:prstGeom prst="rect">
            <a:avLst/>
          </a:prstGeom>
        </p:spPr>
      </p:pic>
      <p:pic>
        <p:nvPicPr>
          <p:cNvPr id="5" name="Picture 4">
            <a:extLst>
              <a:ext uri="{FF2B5EF4-FFF2-40B4-BE49-F238E27FC236}">
                <a16:creationId xmlns:a16="http://schemas.microsoft.com/office/drawing/2014/main" id="{C0331801-3CD6-8806-2D38-088B6E71066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val="0"/>
              </a:ext>
            </a:extLst>
          </a:blip>
          <a:stretch>
            <a:fillRect/>
          </a:stretch>
        </p:blipFill>
        <p:spPr>
          <a:xfrm>
            <a:off x="1916788" y="2364765"/>
            <a:ext cx="2572418" cy="4036035"/>
          </a:xfrm>
          <a:prstGeom prst="rect">
            <a:avLst/>
          </a:prstGeom>
        </p:spPr>
      </p:pic>
      <p:pic>
        <p:nvPicPr>
          <p:cNvPr id="10" name="Picture 9">
            <a:extLst>
              <a:ext uri="{FF2B5EF4-FFF2-40B4-BE49-F238E27FC236}">
                <a16:creationId xmlns:a16="http://schemas.microsoft.com/office/drawing/2014/main" id="{F1E46CDB-1672-B8A1-657C-2445DA0519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3388" y="2364764"/>
            <a:ext cx="2825224" cy="4036035"/>
          </a:xfrm>
          <a:prstGeom prst="rect">
            <a:avLst/>
          </a:prstGeom>
        </p:spPr>
      </p:pic>
    </p:spTree>
    <p:extLst>
      <p:ext uri="{BB962C8B-B14F-4D97-AF65-F5344CB8AC3E}">
        <p14:creationId xmlns:p14="http://schemas.microsoft.com/office/powerpoint/2010/main" val="32434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That’s right, the same design for the post-1911 “Service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Sanitario</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stamps was used in the work of City of Rosario veterinary inspectors, with a minor change.  Why re-invent the wheel? Collectors and dealers sometime mix them up, too! </a:t>
            </a:r>
          </a:p>
        </p:txBody>
      </p:sp>
      <p:pic>
        <p:nvPicPr>
          <p:cNvPr id="3" name="Picture 2">
            <a:extLst>
              <a:ext uri="{FF2B5EF4-FFF2-40B4-BE49-F238E27FC236}">
                <a16:creationId xmlns:a16="http://schemas.microsoft.com/office/drawing/2014/main" id="{DA4DE285-E083-82CA-A497-D8AB1A69D0B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tretch>
            <a:fillRect/>
          </a:stretch>
        </p:blipFill>
        <p:spPr>
          <a:xfrm>
            <a:off x="7702794" y="2364765"/>
            <a:ext cx="2729012" cy="4036035"/>
          </a:xfrm>
          <a:prstGeom prst="rect">
            <a:avLst/>
          </a:prstGeom>
        </p:spPr>
      </p:pic>
      <p:pic>
        <p:nvPicPr>
          <p:cNvPr id="5" name="Picture 4">
            <a:extLst>
              <a:ext uri="{FF2B5EF4-FFF2-40B4-BE49-F238E27FC236}">
                <a16:creationId xmlns:a16="http://schemas.microsoft.com/office/drawing/2014/main" id="{C0331801-3CD6-8806-2D38-088B6E71066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val="0"/>
              </a:ext>
            </a:extLst>
          </a:blip>
          <a:stretch>
            <a:fillRect/>
          </a:stretch>
        </p:blipFill>
        <p:spPr>
          <a:xfrm>
            <a:off x="1916788" y="2364765"/>
            <a:ext cx="2572418" cy="4036035"/>
          </a:xfrm>
          <a:prstGeom prst="rect">
            <a:avLst/>
          </a:prstGeom>
        </p:spPr>
      </p:pic>
      <p:cxnSp>
        <p:nvCxnSpPr>
          <p:cNvPr id="2" name="Straight Arrow Connector 1">
            <a:extLst>
              <a:ext uri="{FF2B5EF4-FFF2-40B4-BE49-F238E27FC236}">
                <a16:creationId xmlns:a16="http://schemas.microsoft.com/office/drawing/2014/main" id="{49A2607B-1D79-8B6B-3150-1BEB11EC398B}"/>
              </a:ext>
            </a:extLst>
          </p:cNvPr>
          <p:cNvCxnSpPr/>
          <p:nvPr/>
        </p:nvCxnSpPr>
        <p:spPr>
          <a:xfrm>
            <a:off x="4232030" y="4876800"/>
            <a:ext cx="3727939" cy="0"/>
          </a:xfrm>
          <a:prstGeom prst="straightConnector1">
            <a:avLst/>
          </a:prstGeom>
          <a:ln w="698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5853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729762" y="457199"/>
            <a:ext cx="6121612"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In tribute to Ann Triggle, RPA member and the original “Hooker” philatelist who brought the collecting and research of these stamps from obscurity into the limelight.  Much of the material here is from her groundbreaking 1998 one-frame exhibit on the subject, then expanded on by collector and exhibitor Ben Termini.  </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See her exhibit online at:</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hlinkClick r:id="rId3"/>
              </a:rPr>
              <a:t>http://www.rpastamps.org/presentations/ladies/index.html</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a:t>
            </a:r>
          </a:p>
        </p:txBody>
      </p:sp>
      <p:pic>
        <p:nvPicPr>
          <p:cNvPr id="3" name="Picture 2">
            <a:extLst>
              <a:ext uri="{FF2B5EF4-FFF2-40B4-BE49-F238E27FC236}">
                <a16:creationId xmlns:a16="http://schemas.microsoft.com/office/drawing/2014/main" id="{101D17A0-7FA4-AF05-5C33-0101E8F18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7292" y="1006526"/>
            <a:ext cx="4225070" cy="4844947"/>
          </a:xfrm>
          <a:prstGeom prst="rect">
            <a:avLst/>
          </a:prstGeom>
        </p:spPr>
      </p:pic>
    </p:spTree>
    <p:extLst>
      <p:ext uri="{BB962C8B-B14F-4D97-AF65-F5344CB8AC3E}">
        <p14:creationId xmlns:p14="http://schemas.microsoft.com/office/powerpoint/2010/main" val="2724291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1" y="556590"/>
            <a:ext cx="2563101" cy="5844209"/>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Ben went on to prepare and publish the definitive catalog to date specifically on the revenue issues from Rosario, and has written extensively about them.</a:t>
            </a:r>
          </a:p>
        </p:txBody>
      </p:sp>
      <p:pic>
        <p:nvPicPr>
          <p:cNvPr id="3" name="Picture 2">
            <a:extLst>
              <a:ext uri="{FF2B5EF4-FFF2-40B4-BE49-F238E27FC236}">
                <a16:creationId xmlns:a16="http://schemas.microsoft.com/office/drawing/2014/main" id="{929F78A1-8C14-2C5F-8BBD-0BFAF6310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402" y="556590"/>
            <a:ext cx="4137527" cy="5744820"/>
          </a:xfrm>
          <a:prstGeom prst="rect">
            <a:avLst/>
          </a:prstGeom>
        </p:spPr>
      </p:pic>
      <p:pic>
        <p:nvPicPr>
          <p:cNvPr id="5" name="Picture 4">
            <a:extLst>
              <a:ext uri="{FF2B5EF4-FFF2-40B4-BE49-F238E27FC236}">
                <a16:creationId xmlns:a16="http://schemas.microsoft.com/office/drawing/2014/main" id="{1B90A0CF-8C78-40A9-390B-FED0E21FA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126" y="556590"/>
            <a:ext cx="4095373" cy="5744820"/>
          </a:xfrm>
          <a:prstGeom prst="rect">
            <a:avLst/>
          </a:prstGeom>
        </p:spPr>
      </p:pic>
    </p:spTree>
    <p:extLst>
      <p:ext uri="{BB962C8B-B14F-4D97-AF65-F5344CB8AC3E}">
        <p14:creationId xmlns:p14="http://schemas.microsoft.com/office/powerpoint/2010/main" val="1016554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Argentina has had a long history of municipal rather than federal taxation as a way of funding the majority of local needs of all kinds.  The city of Rosario, about 175 miles northwest of the capital of Buenos Aires, was the second largest city in the country at the turn of the twentieth century</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with a population of 112,461 based</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on 1900 census figures.  It more</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than doubled in size from 15 years</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earlier when an influx of mostly</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young male immigrants arrived</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from Europe.  By 1900 native</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born Italians and Spaniards made</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upwards of 50% of the residents.</a:t>
            </a:r>
          </a:p>
        </p:txBody>
      </p:sp>
      <p:pic>
        <p:nvPicPr>
          <p:cNvPr id="13" name="Picture 12">
            <a:extLst>
              <a:ext uri="{FF2B5EF4-FFF2-40B4-BE49-F238E27FC236}">
                <a16:creationId xmlns:a16="http://schemas.microsoft.com/office/drawing/2014/main" id="{F80D6724-E581-6A7A-E982-6A20860A2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299666"/>
            <a:ext cx="5295900" cy="4101134"/>
          </a:xfrm>
          <a:prstGeom prst="rect">
            <a:avLst/>
          </a:prstGeom>
        </p:spPr>
      </p:pic>
    </p:spTree>
    <p:extLst>
      <p:ext uri="{BB962C8B-B14F-4D97-AF65-F5344CB8AC3E}">
        <p14:creationId xmlns:p14="http://schemas.microsoft.com/office/powerpoint/2010/main" val="2280789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1" y="556591"/>
            <a:ext cx="11192607" cy="1401164"/>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A very complete web site on these issues was active for many years between 2010-2015 run by Steve Olson.  It is partially archived here: </a:t>
            </a:r>
            <a:r>
              <a:rPr lang="en-US" sz="2700" dirty="0">
                <a:latin typeface="Times New Roman" panose="02020603050405020304" pitchFamily="18" charset="0"/>
                <a:ea typeface="Segoe UI Symbol" panose="020B0502040204020203" pitchFamily="34" charset="0"/>
                <a:cs typeface="Times New Roman" panose="02020603050405020304" pitchFamily="18" charset="0"/>
                <a:hlinkClick r:id="rId3"/>
              </a:rPr>
              <a:t>http://web.archive.org/web/20150421190405/http://sanitariostamps.com/</a:t>
            </a:r>
            <a:r>
              <a:rPr lang="en-US" sz="2700" dirty="0">
                <a:latin typeface="Times New Roman" panose="02020603050405020304" pitchFamily="18" charset="0"/>
                <a:ea typeface="Segoe UI Symbol" panose="020B0502040204020203" pitchFamily="34" charset="0"/>
                <a:cs typeface="Times New Roman" panose="02020603050405020304" pitchFamily="18" charset="0"/>
              </a:rPr>
              <a:t> </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endParaRPr lang="en-US" sz="3200" dirty="0">
              <a:latin typeface="Times New Roman" panose="02020603050405020304" pitchFamily="18" charset="0"/>
              <a:ea typeface="Segoe UI Symbol" panose="020B0502040204020203"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A93F811-EFF5-D33A-1FDB-833538A61F79}"/>
              </a:ext>
            </a:extLst>
          </p:cNvPr>
          <p:cNvPicPr>
            <a:picLocks noChangeAspect="1"/>
          </p:cNvPicPr>
          <p:nvPr/>
        </p:nvPicPr>
        <p:blipFill>
          <a:blip r:embed="rId4"/>
          <a:stretch>
            <a:fillRect/>
          </a:stretch>
        </p:blipFill>
        <p:spPr>
          <a:xfrm>
            <a:off x="1876203" y="2119350"/>
            <a:ext cx="8430802" cy="4182059"/>
          </a:xfrm>
          <a:prstGeom prst="rect">
            <a:avLst/>
          </a:prstGeom>
        </p:spPr>
      </p:pic>
    </p:spTree>
    <p:extLst>
      <p:ext uri="{BB962C8B-B14F-4D97-AF65-F5344CB8AC3E}">
        <p14:creationId xmlns:p14="http://schemas.microsoft.com/office/powerpoint/2010/main" val="3016822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9EF0-BC59-CBD2-84FA-0B9040523F49}"/>
              </a:ext>
            </a:extLst>
          </p:cNvPr>
          <p:cNvSpPr>
            <a:spLocks noGrp="1"/>
          </p:cNvSpPr>
          <p:nvPr>
            <p:ph type="ctrTitle"/>
          </p:nvPr>
        </p:nvSpPr>
        <p:spPr>
          <a:xfrm>
            <a:off x="495300" y="1014046"/>
            <a:ext cx="11201400" cy="4829908"/>
          </a:xfrm>
        </p:spPr>
        <p:txBody>
          <a:bodyPr anchor="t" anchorCtr="0">
            <a:noAutofit/>
          </a:bodyPr>
          <a:lstStyle/>
          <a:p>
            <a:r>
              <a:rPr lang="en-US" sz="8400" dirty="0">
                <a:solidFill>
                  <a:srgbClr val="C00000"/>
                </a:solidFill>
                <a:effectLst>
                  <a:outerShdw blurRad="50800" dist="50800" dir="5400000" algn="ctr" rotWithShape="0">
                    <a:schemeClr val="tx1"/>
                  </a:outerShdw>
                </a:effectLst>
                <a:latin typeface="Script MT Bold" panose="03040602040607080904" pitchFamily="66" charset="0"/>
              </a:rPr>
              <a:t>How about collecting</a:t>
            </a:r>
            <a:br>
              <a:rPr lang="en-US" sz="8400" dirty="0">
                <a:solidFill>
                  <a:srgbClr val="C00000"/>
                </a:solidFill>
                <a:effectLst>
                  <a:outerShdw blurRad="50800" dist="50800" dir="5400000" algn="ctr" rotWithShape="0">
                    <a:schemeClr val="tx1"/>
                  </a:outerShdw>
                </a:effectLst>
                <a:latin typeface="Script MT Bold" panose="03040602040607080904" pitchFamily="66" charset="0"/>
              </a:rPr>
            </a:br>
            <a:r>
              <a:rPr lang="en-US" sz="8400" dirty="0">
                <a:solidFill>
                  <a:srgbClr val="C00000"/>
                </a:solidFill>
                <a:effectLst>
                  <a:outerShdw blurRad="50800" dist="50800" dir="5400000" algn="ctr" rotWithShape="0">
                    <a:schemeClr val="tx1"/>
                  </a:outerShdw>
                </a:effectLst>
                <a:latin typeface="Script MT Bold" panose="03040602040607080904" pitchFamily="66" charset="0"/>
              </a:rPr>
              <a:t>this subject for a</a:t>
            </a:r>
            <a:br>
              <a:rPr lang="en-US" sz="8400" dirty="0">
                <a:solidFill>
                  <a:srgbClr val="C00000"/>
                </a:solidFill>
                <a:effectLst>
                  <a:outerShdw blurRad="50800" dist="50800" dir="5400000" algn="ctr" rotWithShape="0">
                    <a:schemeClr val="tx1"/>
                  </a:outerShdw>
                </a:effectLst>
                <a:latin typeface="Script MT Bold" panose="03040602040607080904" pitchFamily="66" charset="0"/>
              </a:rPr>
            </a:br>
            <a:r>
              <a:rPr lang="en-US" sz="8400" dirty="0">
                <a:solidFill>
                  <a:srgbClr val="C00000"/>
                </a:solidFill>
                <a:effectLst>
                  <a:outerShdw blurRad="50800" dist="50800" dir="5400000" algn="ctr" rotWithShape="0">
                    <a:schemeClr val="tx1"/>
                  </a:outerShdw>
                </a:effectLst>
                <a:latin typeface="Script MT Bold" panose="03040602040607080904" pitchFamily="66" charset="0"/>
              </a:rPr>
              <a:t>different take on</a:t>
            </a:r>
            <a:br>
              <a:rPr lang="en-US" sz="8400" dirty="0">
                <a:solidFill>
                  <a:srgbClr val="C00000"/>
                </a:solidFill>
                <a:effectLst>
                  <a:outerShdw blurRad="50800" dist="50800" dir="5400000" algn="ctr" rotWithShape="0">
                    <a:schemeClr val="tx1"/>
                  </a:outerShdw>
                </a:effectLst>
                <a:latin typeface="Script MT Bold" panose="03040602040607080904" pitchFamily="66" charset="0"/>
              </a:rPr>
            </a:br>
            <a:r>
              <a:rPr lang="en-US" sz="8400" dirty="0">
                <a:solidFill>
                  <a:srgbClr val="C00000"/>
                </a:solidFill>
                <a:effectLst>
                  <a:outerShdw blurRad="50800" dist="50800" dir="5400000" algn="ctr" rotWithShape="0">
                    <a:schemeClr val="tx1"/>
                  </a:outerShdw>
                </a:effectLst>
                <a:latin typeface="Script MT Bold" panose="03040602040607080904" pitchFamily="66" charset="0"/>
              </a:rPr>
              <a:t>“social” philately?</a:t>
            </a:r>
          </a:p>
        </p:txBody>
      </p:sp>
    </p:spTree>
    <p:extLst>
      <p:ext uri="{BB962C8B-B14F-4D97-AF65-F5344CB8AC3E}">
        <p14:creationId xmlns:p14="http://schemas.microsoft.com/office/powerpoint/2010/main" val="554703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Rosario’s harbor was a Mecca for the import/export trade and many immigrants were hired in related commercial businesses.</a:t>
            </a:r>
          </a:p>
        </p:txBody>
      </p:sp>
      <p:pic>
        <p:nvPicPr>
          <p:cNvPr id="5" name="Picture 4">
            <a:extLst>
              <a:ext uri="{FF2B5EF4-FFF2-40B4-BE49-F238E27FC236}">
                <a16:creationId xmlns:a16="http://schemas.microsoft.com/office/drawing/2014/main" id="{6F65F661-19A0-976D-10DE-B7F9834BA84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val="0"/>
              </a:ext>
            </a:extLst>
          </a:blip>
          <a:stretch>
            <a:fillRect/>
          </a:stretch>
        </p:blipFill>
        <p:spPr>
          <a:xfrm>
            <a:off x="2259233" y="1475874"/>
            <a:ext cx="7673534" cy="4924926"/>
          </a:xfrm>
          <a:prstGeom prst="rect">
            <a:avLst/>
          </a:prstGeom>
        </p:spPr>
      </p:pic>
    </p:spTree>
    <p:extLst>
      <p:ext uri="{BB962C8B-B14F-4D97-AF65-F5344CB8AC3E}">
        <p14:creationId xmlns:p14="http://schemas.microsoft.com/office/powerpoint/2010/main" val="1494580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6758609" y="457200"/>
            <a:ext cx="4938091"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With so many young male laborers, and “boys being boys,” it is no wonder that after-work entertainment and expenses mirrored W. C. Fields’ famous quote, “I spent half my money on gambling, alcohol and wild women.  The other half I wasted.”  That latter vice is what this presentation deals with.</a:t>
            </a:r>
          </a:p>
        </p:txBody>
      </p:sp>
      <p:pic>
        <p:nvPicPr>
          <p:cNvPr id="3" name="Picture 2">
            <a:extLst>
              <a:ext uri="{FF2B5EF4-FFF2-40B4-BE49-F238E27FC236}">
                <a16:creationId xmlns:a16="http://schemas.microsoft.com/office/drawing/2014/main" id="{6B7F5801-7F24-F4D8-2757-EC9523504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457199"/>
            <a:ext cx="5943599" cy="5943599"/>
          </a:xfrm>
          <a:prstGeom prst="rect">
            <a:avLst/>
          </a:prstGeom>
        </p:spPr>
      </p:pic>
    </p:spTree>
    <p:extLst>
      <p:ext uri="{BB962C8B-B14F-4D97-AF65-F5344CB8AC3E}">
        <p14:creationId xmlns:p14="http://schemas.microsoft.com/office/powerpoint/2010/main" val="3181424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1" y="457200"/>
            <a:ext cx="5825986"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Historically known as consumption, tuberculosis was the primary infectious disease of the era bringing sickness and death.  But other plagues of usually lesser severity—blamed on a more pleasurable source—were a bigger problem in Rosario, namely venereal diseases like herpes, syphilis and gonorrhea.  Sexually transmitted diseases of all kinds were rampant around the region.  Something had to be done.</a:t>
            </a:r>
          </a:p>
        </p:txBody>
      </p:sp>
      <p:pic>
        <p:nvPicPr>
          <p:cNvPr id="3" name="Picture 2">
            <a:extLst>
              <a:ext uri="{FF2B5EF4-FFF2-40B4-BE49-F238E27FC236}">
                <a16:creationId xmlns:a16="http://schemas.microsoft.com/office/drawing/2014/main" id="{8DF1082D-CA42-91BA-082C-6C70017B4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5015" y="457200"/>
            <a:ext cx="5091684" cy="5943600"/>
          </a:xfrm>
          <a:prstGeom prst="rect">
            <a:avLst/>
          </a:prstGeom>
        </p:spPr>
      </p:pic>
    </p:spTree>
    <p:extLst>
      <p:ext uri="{BB962C8B-B14F-4D97-AF65-F5344CB8AC3E}">
        <p14:creationId xmlns:p14="http://schemas.microsoft.com/office/powerpoint/2010/main" val="1470440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Prostitution was legal in Rosario at the time and “Ladies of the Evening” were licensed professionals.  Each had an official identification health book issued by the local Servicio </a:t>
            </a:r>
            <a:r>
              <a:rPr lang="en-US" sz="3200" dirty="0" err="1">
                <a:latin typeface="Times New Roman" panose="02020603050405020304" pitchFamily="18" charset="0"/>
                <a:ea typeface="Segoe UI Symbol" panose="020B0502040204020203" pitchFamily="34" charset="0"/>
                <a:cs typeface="Times New Roman" panose="02020603050405020304" pitchFamily="18" charset="0"/>
              </a:rPr>
              <a:t>Sanitario</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(Sanitary Service health department) and </a:t>
            </a:r>
            <a:r>
              <a:rPr lang="en-US" sz="3200" u="sng" dirty="0">
                <a:latin typeface="Times New Roman" panose="02020603050405020304" pitchFamily="18" charset="0"/>
                <a:ea typeface="Segoe UI Symbol" panose="020B0502040204020203" pitchFamily="34" charset="0"/>
                <a:cs typeface="Times New Roman" panose="02020603050405020304" pitchFamily="18" charset="0"/>
              </a:rPr>
              <a:t>by law</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was required to take a twice-weekly health exam at their own (or a Madam’s) expense.</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endParaRPr lang="en-US" sz="3200" dirty="0">
              <a:latin typeface="Times New Roman" panose="02020603050405020304" pitchFamily="18" charset="0"/>
              <a:ea typeface="Segoe UI Symbol" panose="020B0502040204020203"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77740EA-8AF8-4AAC-7E1A-3FADF155DDC0}"/>
              </a:ext>
            </a:extLst>
          </p:cNvPr>
          <p:cNvPicPr>
            <a:picLocks noChangeAspect="1"/>
          </p:cNvPicPr>
          <p:nvPr/>
        </p:nvPicPr>
        <p:blipFill>
          <a:blip r:embed="rId3"/>
          <a:stretch>
            <a:fillRect/>
          </a:stretch>
        </p:blipFill>
        <p:spPr>
          <a:xfrm>
            <a:off x="3692769" y="2803464"/>
            <a:ext cx="4806462" cy="3597336"/>
          </a:xfrm>
          <a:prstGeom prst="rect">
            <a:avLst/>
          </a:prstGeom>
        </p:spPr>
      </p:pic>
    </p:spTree>
    <p:extLst>
      <p:ext uri="{BB962C8B-B14F-4D97-AF65-F5344CB8AC3E}">
        <p14:creationId xmlns:p14="http://schemas.microsoft.com/office/powerpoint/2010/main" val="4214811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5838092" y="457200"/>
            <a:ext cx="5858608"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That’s where these revenue stamps come in.  The basic denomination stamp at the time paid the fee for the initial checkup, with higher values available for any follow up procedures or fines.  They were stuck to the health book pages, marked accordingly based on the test results and provided proof to clients as to their current condition.  Later issues also bore cancellations with the exam date and name of the clinic used.</a:t>
            </a:r>
          </a:p>
        </p:txBody>
      </p:sp>
      <p:pic>
        <p:nvPicPr>
          <p:cNvPr id="2" name="Picture 1">
            <a:extLst>
              <a:ext uri="{FF2B5EF4-FFF2-40B4-BE49-F238E27FC236}">
                <a16:creationId xmlns:a16="http://schemas.microsoft.com/office/drawing/2014/main" id="{C793868D-326E-DD82-2419-4D701260A082}"/>
              </a:ext>
            </a:extLst>
          </p:cNvPr>
          <p:cNvPicPr>
            <a:picLocks noChangeAspect="1"/>
          </p:cNvPicPr>
          <p:nvPr/>
        </p:nvPicPr>
        <p:blipFill>
          <a:blip r:embed="rId3"/>
          <a:stretch>
            <a:fillRect/>
          </a:stretch>
        </p:blipFill>
        <p:spPr>
          <a:xfrm>
            <a:off x="495300" y="457200"/>
            <a:ext cx="2692400" cy="2143760"/>
          </a:xfrm>
          <a:prstGeom prst="rect">
            <a:avLst/>
          </a:prstGeom>
        </p:spPr>
      </p:pic>
      <p:pic>
        <p:nvPicPr>
          <p:cNvPr id="3" name="Picture 2">
            <a:extLst>
              <a:ext uri="{FF2B5EF4-FFF2-40B4-BE49-F238E27FC236}">
                <a16:creationId xmlns:a16="http://schemas.microsoft.com/office/drawing/2014/main" id="{9C2EDD1E-97ED-B3EE-721E-16B79C37321A}"/>
              </a:ext>
            </a:extLst>
          </p:cNvPr>
          <p:cNvPicPr>
            <a:picLocks noChangeAspect="1"/>
          </p:cNvPicPr>
          <p:nvPr/>
        </p:nvPicPr>
        <p:blipFill>
          <a:blip r:embed="rId4"/>
          <a:stretch>
            <a:fillRect/>
          </a:stretch>
        </p:blipFill>
        <p:spPr>
          <a:xfrm>
            <a:off x="2687516" y="2651760"/>
            <a:ext cx="2844800" cy="3749040"/>
          </a:xfrm>
          <a:prstGeom prst="rect">
            <a:avLst/>
          </a:prstGeom>
        </p:spPr>
      </p:pic>
      <p:sp>
        <p:nvSpPr>
          <p:cNvPr id="4" name="TextBox 3">
            <a:extLst>
              <a:ext uri="{FF2B5EF4-FFF2-40B4-BE49-F238E27FC236}">
                <a16:creationId xmlns:a16="http://schemas.microsoft.com/office/drawing/2014/main" id="{F63372FE-94D4-2E73-6EF6-267143A53E94}"/>
              </a:ext>
            </a:extLst>
          </p:cNvPr>
          <p:cNvSpPr txBox="1"/>
          <p:nvPr/>
        </p:nvSpPr>
        <p:spPr>
          <a:xfrm>
            <a:off x="1587502" y="6031468"/>
            <a:ext cx="1055077" cy="36933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half page</a:t>
            </a:r>
          </a:p>
        </p:txBody>
      </p:sp>
    </p:spTree>
    <p:extLst>
      <p:ext uri="{BB962C8B-B14F-4D97-AF65-F5344CB8AC3E}">
        <p14:creationId xmlns:p14="http://schemas.microsoft.com/office/powerpoint/2010/main" val="3250981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F993C90-070D-9F04-8832-DF1FA2EB7CCB}"/>
              </a:ext>
            </a:extLst>
          </p:cNvPr>
          <p:cNvSpPr>
            <a:spLocks noGrp="1"/>
          </p:cNvSpPr>
          <p:nvPr>
            <p:ph type="ctrTitle"/>
          </p:nvPr>
        </p:nvSpPr>
        <p:spPr>
          <a:xfrm>
            <a:off x="495300" y="457200"/>
            <a:ext cx="11201400" cy="5943600"/>
          </a:xfrm>
        </p:spPr>
        <p:txBody>
          <a:bodyPr anchor="t" anchorCtr="0">
            <a:noAutofit/>
          </a:bodyPr>
          <a:lstStyle/>
          <a:p>
            <a:pPr algn="l"/>
            <a:r>
              <a:rPr lang="en-US" sz="3200" dirty="0">
                <a:latin typeface="Times New Roman" panose="02020603050405020304" pitchFamily="18" charset="0"/>
                <a:ea typeface="Segoe UI Symbol" panose="020B0502040204020203" pitchFamily="34" charset="0"/>
                <a:cs typeface="Times New Roman" panose="02020603050405020304" pitchFamily="18" charset="0"/>
              </a:rPr>
              <a:t>A test result was noted on the stamp, handwritten or stamped in various ways, using one of five conditions…</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br>
              <a:rPr lang="en-US" sz="1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SANA or S (healthy)</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CON REGLA (menstruating)</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ENFERMA (sick)</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OBSERVACION (observation/treatment)</a:t>
            </a:r>
            <a:br>
              <a:rPr lang="en-US" sz="3200" dirty="0">
                <a:latin typeface="Times New Roman" panose="02020603050405020304" pitchFamily="18" charset="0"/>
                <a:ea typeface="Segoe UI Symbol" panose="020B0502040204020203" pitchFamily="34" charset="0"/>
                <a:cs typeface="Times New Roman" panose="02020603050405020304" pitchFamily="18" charset="0"/>
              </a:rPr>
            </a:br>
            <a:r>
              <a:rPr lang="en-US" sz="3200" dirty="0">
                <a:latin typeface="Times New Roman" panose="02020603050405020304" pitchFamily="18" charset="0"/>
                <a:ea typeface="Segoe UI Symbol" panose="020B0502040204020203" pitchFamily="34" charset="0"/>
                <a:cs typeface="Times New Roman" panose="02020603050405020304" pitchFamily="18" charset="0"/>
              </a:rPr>
              <a:t>REPUESTA (recovered, </a:t>
            </a:r>
            <a:r>
              <a:rPr lang="en-US" sz="2400" i="1" dirty="0">
                <a:latin typeface="Times New Roman" panose="02020603050405020304" pitchFamily="18" charset="0"/>
                <a:ea typeface="Segoe UI Symbol" panose="020B0502040204020203" pitchFamily="34" charset="0"/>
                <a:cs typeface="Times New Roman" panose="02020603050405020304" pitchFamily="18" charset="0"/>
              </a:rPr>
              <a:t>not shown here</a:t>
            </a:r>
            <a:r>
              <a:rPr lang="en-US" sz="3200" dirty="0">
                <a:latin typeface="Times New Roman" panose="02020603050405020304" pitchFamily="18" charset="0"/>
                <a:ea typeface="Segoe UI Symbol" panose="020B0502040204020203" pitchFamily="34" charset="0"/>
                <a:cs typeface="Times New Roman" panose="02020603050405020304" pitchFamily="18" charset="0"/>
              </a:rPr>
              <a:t>) </a:t>
            </a:r>
          </a:p>
        </p:txBody>
      </p:sp>
      <p:pic>
        <p:nvPicPr>
          <p:cNvPr id="2" name="Picture 1">
            <a:extLst>
              <a:ext uri="{FF2B5EF4-FFF2-40B4-BE49-F238E27FC236}">
                <a16:creationId xmlns:a16="http://schemas.microsoft.com/office/drawing/2014/main" id="{435C8281-316E-0F43-7B80-402CFB4D930C}"/>
              </a:ext>
            </a:extLst>
          </p:cNvPr>
          <p:cNvPicPr>
            <a:picLocks noChangeAspect="1"/>
          </p:cNvPicPr>
          <p:nvPr/>
        </p:nvPicPr>
        <p:blipFill>
          <a:blip r:embed="rId3"/>
          <a:stretch>
            <a:fillRect/>
          </a:stretch>
        </p:blipFill>
        <p:spPr>
          <a:xfrm>
            <a:off x="7974730" y="1225060"/>
            <a:ext cx="1758983" cy="2473569"/>
          </a:xfrm>
          <a:prstGeom prst="rect">
            <a:avLst/>
          </a:prstGeom>
        </p:spPr>
      </p:pic>
      <p:pic>
        <p:nvPicPr>
          <p:cNvPr id="3" name="Picture 2">
            <a:extLst>
              <a:ext uri="{FF2B5EF4-FFF2-40B4-BE49-F238E27FC236}">
                <a16:creationId xmlns:a16="http://schemas.microsoft.com/office/drawing/2014/main" id="{EACB66F0-A169-0653-C546-AA4AB616E89E}"/>
              </a:ext>
            </a:extLst>
          </p:cNvPr>
          <p:cNvPicPr>
            <a:picLocks noChangeAspect="1"/>
          </p:cNvPicPr>
          <p:nvPr/>
        </p:nvPicPr>
        <p:blipFill>
          <a:blip r:embed="rId4"/>
          <a:stretch>
            <a:fillRect/>
          </a:stretch>
        </p:blipFill>
        <p:spPr>
          <a:xfrm>
            <a:off x="9858539" y="1225060"/>
            <a:ext cx="1713334" cy="2473569"/>
          </a:xfrm>
          <a:prstGeom prst="rect">
            <a:avLst/>
          </a:prstGeom>
        </p:spPr>
      </p:pic>
      <p:pic>
        <p:nvPicPr>
          <p:cNvPr id="5" name="Picture 4">
            <a:extLst>
              <a:ext uri="{FF2B5EF4-FFF2-40B4-BE49-F238E27FC236}">
                <a16:creationId xmlns:a16="http://schemas.microsoft.com/office/drawing/2014/main" id="{A751343D-5EAC-6A6E-B1D3-5B5C709EE9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290" y="3927230"/>
            <a:ext cx="1621645" cy="2473569"/>
          </a:xfrm>
          <a:prstGeom prst="rect">
            <a:avLst/>
          </a:prstGeom>
        </p:spPr>
      </p:pic>
      <p:pic>
        <p:nvPicPr>
          <p:cNvPr id="6" name="Picture 5">
            <a:extLst>
              <a:ext uri="{FF2B5EF4-FFF2-40B4-BE49-F238E27FC236}">
                <a16:creationId xmlns:a16="http://schemas.microsoft.com/office/drawing/2014/main" id="{DF1E308B-987A-1E3F-D501-2E0E6989B349}"/>
              </a:ext>
            </a:extLst>
          </p:cNvPr>
          <p:cNvPicPr>
            <a:picLocks noChangeAspect="1"/>
          </p:cNvPicPr>
          <p:nvPr/>
        </p:nvPicPr>
        <p:blipFill>
          <a:blip r:embed="rId6"/>
          <a:stretch>
            <a:fillRect/>
          </a:stretch>
        </p:blipFill>
        <p:spPr>
          <a:xfrm>
            <a:off x="2334272" y="3927230"/>
            <a:ext cx="1802619" cy="2473569"/>
          </a:xfrm>
          <a:prstGeom prst="rect">
            <a:avLst/>
          </a:prstGeom>
        </p:spPr>
      </p:pic>
      <p:graphicFrame>
        <p:nvGraphicFramePr>
          <p:cNvPr id="8" name="Object 7">
            <a:extLst>
              <a:ext uri="{FF2B5EF4-FFF2-40B4-BE49-F238E27FC236}">
                <a16:creationId xmlns:a16="http://schemas.microsoft.com/office/drawing/2014/main" id="{2B8A1DC0-BADC-8584-5A9D-47A7A8CC7304}"/>
              </a:ext>
            </a:extLst>
          </p:cNvPr>
          <p:cNvGraphicFramePr>
            <a:graphicFrameLocks noChangeAspect="1"/>
          </p:cNvGraphicFramePr>
          <p:nvPr>
            <p:extLst>
              <p:ext uri="{D42A27DB-BD31-4B8C-83A1-F6EECF244321}">
                <p14:modId xmlns:p14="http://schemas.microsoft.com/office/powerpoint/2010/main" val="2976400169"/>
              </p:ext>
            </p:extLst>
          </p:nvPr>
        </p:nvGraphicFramePr>
        <p:xfrm>
          <a:off x="8956419" y="3889129"/>
          <a:ext cx="1554587" cy="2473569"/>
        </p:xfrm>
        <a:graphic>
          <a:graphicData uri="http://schemas.openxmlformats.org/presentationml/2006/ole">
            <mc:AlternateContent xmlns:mc="http://schemas.openxmlformats.org/markup-compatibility/2006">
              <mc:Choice xmlns:v="urn:schemas-microsoft-com:vml" Requires="v">
                <p:oleObj r:id="rId7" imgW="4956586" imgH="7885355" progId="">
                  <p:embed/>
                </p:oleObj>
              </mc:Choice>
              <mc:Fallback>
                <p:oleObj r:id="rId7" imgW="4956586" imgH="7885355" progId="">
                  <p:embed/>
                  <p:pic>
                    <p:nvPicPr>
                      <p:cNvPr id="0" name=""/>
                      <p:cNvPicPr/>
                      <p:nvPr/>
                    </p:nvPicPr>
                    <p:blipFill>
                      <a:blip r:embed="rId8"/>
                      <a:stretch>
                        <a:fillRect/>
                      </a:stretch>
                    </p:blipFill>
                    <p:spPr>
                      <a:xfrm>
                        <a:off x="8956419" y="3889129"/>
                        <a:ext cx="1554587" cy="2473569"/>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2D90E78-3597-D686-0CD0-30C9DC1187F4}"/>
              </a:ext>
            </a:extLst>
          </p:cNvPr>
          <p:cNvGraphicFramePr>
            <a:graphicFrameLocks noChangeAspect="1"/>
          </p:cNvGraphicFramePr>
          <p:nvPr>
            <p:extLst>
              <p:ext uri="{D42A27DB-BD31-4B8C-83A1-F6EECF244321}">
                <p14:modId xmlns:p14="http://schemas.microsoft.com/office/powerpoint/2010/main" val="799868936"/>
              </p:ext>
            </p:extLst>
          </p:nvPr>
        </p:nvGraphicFramePr>
        <p:xfrm>
          <a:off x="6555396" y="3889129"/>
          <a:ext cx="1758983" cy="2473570"/>
        </p:xfrm>
        <a:graphic>
          <a:graphicData uri="http://schemas.openxmlformats.org/presentationml/2006/ole">
            <mc:AlternateContent xmlns:mc="http://schemas.openxmlformats.org/markup-compatibility/2006">
              <mc:Choice xmlns:v="urn:schemas-microsoft-com:vml" Requires="v">
                <p:oleObj r:id="rId9" imgW="3904017" imgH="5656169" progId="">
                  <p:embed/>
                </p:oleObj>
              </mc:Choice>
              <mc:Fallback>
                <p:oleObj r:id="rId9" imgW="3904017" imgH="5656169" progId="">
                  <p:embed/>
                  <p:pic>
                    <p:nvPicPr>
                      <p:cNvPr id="0" name=""/>
                      <p:cNvPicPr/>
                      <p:nvPr/>
                    </p:nvPicPr>
                    <p:blipFill>
                      <a:blip r:embed="rId10">
                        <a:lum bright="9000"/>
                      </a:blip>
                      <a:stretch>
                        <a:fillRect/>
                      </a:stretch>
                    </p:blipFill>
                    <p:spPr>
                      <a:xfrm>
                        <a:off x="6555396" y="3889129"/>
                        <a:ext cx="1758983" cy="2473570"/>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CC0CD400-9D3E-3BD0-B617-C8DDBD29D780}"/>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1000"/>
                    </a14:imgEffect>
                  </a14:imgLayer>
                </a14:imgProps>
              </a:ext>
              <a:ext uri="{28A0092B-C50C-407E-A947-70E740481C1C}">
                <a14:useLocalDpi xmlns:a14="http://schemas.microsoft.com/office/drawing/2010/main" val="0"/>
              </a:ext>
            </a:extLst>
          </a:blip>
          <a:stretch>
            <a:fillRect/>
          </a:stretch>
        </p:blipFill>
        <p:spPr>
          <a:xfrm>
            <a:off x="4778931" y="3889129"/>
            <a:ext cx="1671033" cy="2473569"/>
          </a:xfrm>
          <a:prstGeom prst="rect">
            <a:avLst/>
          </a:prstGeom>
        </p:spPr>
      </p:pic>
    </p:spTree>
    <p:extLst>
      <p:ext uri="{BB962C8B-B14F-4D97-AF65-F5344CB8AC3E}">
        <p14:creationId xmlns:p14="http://schemas.microsoft.com/office/powerpoint/2010/main" val="1902869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1738</TotalTime>
  <Words>1622</Words>
  <Application>Microsoft Office PowerPoint</Application>
  <PresentationFormat>Widescreen</PresentationFormat>
  <Paragraphs>74</Paragraphs>
  <Slides>31</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31</vt:i4>
      </vt:variant>
    </vt:vector>
  </HeadingPairs>
  <TitlesOfParts>
    <vt:vector size="37" baseType="lpstr">
      <vt:lpstr>Arial</vt:lpstr>
      <vt:lpstr>Calibri</vt:lpstr>
      <vt:lpstr>Calibri Light</vt:lpstr>
      <vt:lpstr>Script MT Bold</vt:lpstr>
      <vt:lpstr>Times New Roman</vt:lpstr>
      <vt:lpstr>Office Theme</vt:lpstr>
      <vt:lpstr>Love for Sale: The Prostitute Stamps of Rosario, Argentina</vt:lpstr>
      <vt:lpstr>This is the brief story of a philatelic connection to what is claimed to be the oldest profession in the world.  In fact, here is proof that almost anything can be taxed, but maybe not in the way you think.  And yes, it all boils down to money!  Who?..... Prostitutes What?.... A preventative “health” tax Where?.. The city of Rosario, Santa Fe,                 Argentina When?.... 1893-1928    </vt:lpstr>
      <vt:lpstr>Argentina has had a long history of municipal rather than federal taxation as a way of funding the majority of local needs of all kinds.  The city of Rosario, about 175 miles northwest of the capital of Buenos Aires, was the second largest city in the country at the turn of the twentieth century with a population of 112,461 based on 1900 census figures.  It more than doubled in size from 15 years earlier when an influx of mostly young male immigrants arrived from Europe.  By 1900 native born Italians and Spaniards made upwards of 50% of the residents.</vt:lpstr>
      <vt:lpstr>Rosario’s harbor was a Mecca for the import/export trade and many immigrants were hired in related commercial businesses.</vt:lpstr>
      <vt:lpstr>With so many young male laborers, and “boys being boys,” it is no wonder that after-work entertainment and expenses mirrored W. C. Fields’ famous quote, “I spent half my money on gambling, alcohol and wild women.  The other half I wasted.”  That latter vice is what this presentation deals with.</vt:lpstr>
      <vt:lpstr>Historically known as consumption, tuberculosis was the primary infectious disease of the era bringing sickness and death.  But other plagues of usually lesser severity—blamed on a more pleasurable source—were a bigger problem in Rosario, namely venereal diseases like herpes, syphilis and gonorrhea.  Sexually transmitted diseases of all kinds were rampant around the region.  Something had to be done.</vt:lpstr>
      <vt:lpstr>Prostitution was legal in Rosario at the time and “Ladies of the Evening” were licensed professionals.  Each had an official identification health book issued by the local Servicio Sanitario (Sanitary Service health department) and by law was required to take a twice-weekly health exam at their own (or a Madam’s) expense.  </vt:lpstr>
      <vt:lpstr>That’s where these revenue stamps come in.  The basic denomination stamp at the time paid the fee for the initial checkup, with higher values available for any follow up procedures or fines.  They were stuck to the health book pages, marked accordingly based on the test results and provided proof to clients as to their current condition.  Later issues also bore cancellations with the exam date and name of the clinic used.</vt:lpstr>
      <vt:lpstr>A test result was noted on the stamp, handwritten or stamped in various ways, using one of five conditions…  SANA or S (healthy) CON REGLA (menstruating) ENFERMA (sick) OBSERVACION (observation/treatment) REPUESTA (recovered, not shown here) </vt:lpstr>
      <vt:lpstr>While stamps were first produced in 1893, new stamps were printed yearly from 1896 onwards, often with changed colors in two or three denominations  The more common values were printed in the 15,000-30,000 range, while 1,000 or fewer were made for the higher values up to 4p.    Stamps before 1897 and after 1913 are the least available in dealer stocks.  So, too, are the 1902 overprints, the 1903 and 1910 emergency overprints, and high values for most years.  The rarer health condition markings of enferma, observacion and repuesta are also most prized.  Let’s look at some of these stamps and marks year by year.</vt:lpstr>
      <vt:lpstr>1893 Issue – 1 peso – Manuscript control numbers in red or black.  Health conditions written in pen or with cancels per below.</vt:lpstr>
      <vt:lpstr>1896 Issue – Inspection fee increased from 1 to 2 pesos.  Design changed.  Large control number at bottom.  1897 and 1898 Issues – Slightly smaller control number at bottom.</vt:lpstr>
      <vt:lpstr>Specimen perfins are known of the1898 issue that span two stamps as shown below.  Jacobo Peuser is believed to be the printer of the stamps who founded a chain of stationery/book shops across major cities in Argentina, later publishing tourist guides and post cards.</vt:lpstr>
      <vt:lpstr>1899-1901 Issues – Paper quality continues to deteriorate and perfs become more ragged in 1899, improved in 1900.  An oval health dispensary condition cancellation was used beginning in 1899.</vt:lpstr>
      <vt:lpstr>1902 Issue – A new stamp was apparently not issued in early 1902 pending a basic exam rate change.  1901 2p light green stamps were used until the new 1p ultramarine was released between May 10-12 with the change.  Here is a sequence from health book pages.</vt:lpstr>
      <vt:lpstr>1902 Surcharge Issue – Excess 1901 2p stamps were surcharged to 1p to meet the demand in a variety of formats, used with a new date stamp cancel design that can be found through 1905.</vt:lpstr>
      <vt:lpstr>1903 and 1904 Issues – Basic exam rate was reduced from 2p to 1p between May 9-12.  Remainder 1901 2p stamps were surcharged to 1p in several formats with a blue 1p stamp later being issued.      </vt:lpstr>
      <vt:lpstr>1904 Issue – All three denominations from 1904 had excessive remainders and were specially cancelled to void them, translated City Accountancy, Rosario de Santa Fe.</vt:lpstr>
      <vt:lpstr>1905 Issue – Two different dies were used to produce the basic 1p brown stamp.  Remainders are shown here bearing a different accountancy cancellation design than that used in 1904.</vt:lpstr>
      <vt:lpstr>1906-1908 Issues – As usual, the colors have changed in the basic denominations.  A small portion of the 1908 1p was printed with aniline ink, bleeding through the back.  The 1906 issues mostly have the health finding stamped on the bottom margins. </vt:lpstr>
      <vt:lpstr>1909-1910 Issues – Nothing special, but…</vt:lpstr>
      <vt:lpstr>1910 Issue (continued) – There was an emergency need to have additional 1p denominated stamps to fill the basic exam rate, so unused 2p stamps were overprinted $1.00 and used.</vt:lpstr>
      <vt:lpstr>1911-1913 Issues – Nothing special with the 1911 issue, but after 16 years the design changed in 1912 and continued on in subsequent releases.  That’s the first time a year appears!</vt:lpstr>
      <vt:lpstr>1914 Issue – Another basic exam rate increase, this time from 1p to 1.50p, necessitated a surcharge on the original blue 1914 issue. </vt:lpstr>
      <vt:lpstr>Most post-1914 “Servicio Sanitario” items are extremely elusive.  Here is a sampling of some of them, thankfully dated…</vt:lpstr>
      <vt:lpstr>By the way, Argentine philately is replete with revenue issues of all kinds during this same time period.  Compare these stamps below. What did you notice?  Be on the lookout for “sanitario” imposters!  </vt:lpstr>
      <vt:lpstr>That’s right, the same design for the post-1911 “Service Sanitario” stamps was used in the work of City of Rosario veterinary inspectors, with a minor change.  Why re-invent the wheel? Collectors and dealers sometime mix them up, too! </vt:lpstr>
      <vt:lpstr>In tribute to Ann Triggle, RPA member and the original “Hooker” philatelist who brought the collecting and research of these stamps from obscurity into the limelight.  Much of the material here is from her groundbreaking 1998 one-frame exhibit on the subject, then expanded on by collector and exhibitor Ben Termini.   See her exhibit online at: http://www.rpastamps.org/presentations/ladies/index.html. </vt:lpstr>
      <vt:lpstr>Ben went on to prepare and publish the definitive catalog to date specifically on the revenue issues from Rosario, and has written extensively about them.</vt:lpstr>
      <vt:lpstr>A very complete web site on these issues was active for many years between 2010-2015 run by Steve Olson.  It is partially archived here: http://web.archive.org/web/20150421190405/http://sanitariostamps.com/  </vt:lpstr>
      <vt:lpstr>How about collecting this subject for a different take on “social” philately?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Love for Sale: The Prostitute Stamps of Rosario, Argentina</dc:title>
  <dc:creator>Tom Fortunato</dc:creator>
  <cp:lastModifiedBy>Tom Fortunato</cp:lastModifiedBy>
  <cp:revision>41</cp:revision>
  <dcterms:created xsi:type="dcterms:W3CDTF">2024-05-13T00:20:56Z</dcterms:created>
  <dcterms:modified xsi:type="dcterms:W3CDTF">2024-05-16T13:35:20Z</dcterms:modified>
</cp:coreProperties>
</file>