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notesViewPr>
    <p:cSldViewPr snapToGrid="0">
      <p:cViewPr varScale="1">
        <p:scale>
          <a:sx n="71" d="100"/>
          <a:sy n="71" d="100"/>
        </p:scale>
        <p:origin x="27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D62A0-A74F-47F2-AA02-FD9B99E77177}" type="datetimeFigureOut">
              <a:rPr lang="en-US" smtClean="0"/>
              <a:t>11/2/2013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967B1-AF53-434A-8AD0-3D1B528CD510}" type="slidenum">
              <a:rPr lang="en-US" smtClean="0"/>
              <a:t>‹#›</a:t>
            </a:fld>
            <a:endParaRPr lang="en-US"/>
          </a:p>
        </p:txBody>
      </p:sp>
    </p:spTree>
    <p:extLst>
      <p:ext uri="{BB962C8B-B14F-4D97-AF65-F5344CB8AC3E}">
        <p14:creationId xmlns:p14="http://schemas.microsoft.com/office/powerpoint/2010/main" val="392641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57E9C-8207-42F1-9E7F-A3BA5CFA8198}" type="datetimeFigureOut">
              <a:rPr lang="en-US" smtClean="0"/>
              <a:t>11/2/2013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2BDE0-0EC7-4073-B539-06CC02B224B2}" type="slidenum">
              <a:rPr lang="en-US" smtClean="0"/>
              <a:t>‹#›</a:t>
            </a:fld>
            <a:endParaRPr lang="en-US"/>
          </a:p>
        </p:txBody>
      </p:sp>
    </p:spTree>
    <p:extLst>
      <p:ext uri="{BB962C8B-B14F-4D97-AF65-F5344CB8AC3E}">
        <p14:creationId xmlns:p14="http://schemas.microsoft.com/office/powerpoint/2010/main" val="287589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2BDE0-0EC7-4073-B539-06CC02B224B2}" type="slidenum">
              <a:rPr lang="en-US" smtClean="0"/>
              <a:t>4</a:t>
            </a:fld>
            <a:endParaRPr lang="en-US"/>
          </a:p>
        </p:txBody>
      </p:sp>
    </p:spTree>
    <p:extLst>
      <p:ext uri="{BB962C8B-B14F-4D97-AF65-F5344CB8AC3E}">
        <p14:creationId xmlns:p14="http://schemas.microsoft.com/office/powerpoint/2010/main" val="263196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2BDE0-0EC7-4073-B539-06CC02B224B2}" type="slidenum">
              <a:rPr lang="en-US" smtClean="0"/>
              <a:t>26</a:t>
            </a:fld>
            <a:endParaRPr lang="en-US"/>
          </a:p>
        </p:txBody>
      </p:sp>
    </p:spTree>
    <p:extLst>
      <p:ext uri="{BB962C8B-B14F-4D97-AF65-F5344CB8AC3E}">
        <p14:creationId xmlns:p14="http://schemas.microsoft.com/office/powerpoint/2010/main" val="159583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90B53CC-8590-40C1-B9DA-C6286CFEEC6C}" type="datetime1">
              <a:rPr lang="en-US" smtClean="0"/>
              <a:t>11/2/2013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4F99CB0-B135-4D96-87CF-1951D3FA90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29888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D5F6D-AD70-4C54-A7A7-CF8AF66982EE}" type="datetime1">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221950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38AA7-0219-4D5F-9ADB-98CCE5399602}" type="datetime1">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372239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CB464-1459-49DF-B508-42ED466C3481}" type="datetime1">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88971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C2A50-D55D-46EB-A2B5-0F6B96A33071}" type="datetime1">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99CB0-B135-4D96-87CF-1951D3FA90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374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815BB0-DA56-44D6-8C0B-993AD46A7872}" type="datetime1">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242931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D2BF01-A3BE-4476-AB35-7FD47977BAEE}" type="datetime1">
              <a:rPr lang="en-US" smtClean="0"/>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134809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F03C7C-D7F1-4DC2-B532-37CCA3828A5D}" type="datetime1">
              <a:rPr lang="en-US" smtClean="0"/>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360606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1FC3-FDA3-4A2F-95BB-FC384098521A}" type="datetime1">
              <a:rPr lang="en-US" smtClean="0"/>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270403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E23CB-38FC-471E-BBD0-DE40257E7181}" type="datetime1">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359742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079BC-27D1-4EAD-BA95-3F2C8BCB97B5}" type="datetime1">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99CB0-B135-4D96-87CF-1951D3FA904C}" type="slidenum">
              <a:rPr lang="en-US" smtClean="0"/>
              <a:t>‹#›</a:t>
            </a:fld>
            <a:endParaRPr lang="en-US"/>
          </a:p>
        </p:txBody>
      </p:sp>
    </p:spTree>
    <p:extLst>
      <p:ext uri="{BB962C8B-B14F-4D97-AF65-F5344CB8AC3E}">
        <p14:creationId xmlns:p14="http://schemas.microsoft.com/office/powerpoint/2010/main" val="366411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DC98077-08F2-4625-80F5-4CFAA6A5A2AF}" type="datetime1">
              <a:rPr lang="en-US" smtClean="0"/>
              <a:t>11/2/2013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4F99CB0-B135-4D96-87CF-1951D3FA904C}" type="slidenum">
              <a:rPr lang="en-US" smtClean="0"/>
              <a:t>‹#›</a:t>
            </a:fld>
            <a:endParaRPr lang="en-US"/>
          </a:p>
        </p:txBody>
      </p:sp>
    </p:spTree>
    <p:extLst>
      <p:ext uri="{BB962C8B-B14F-4D97-AF65-F5344CB8AC3E}">
        <p14:creationId xmlns:p14="http://schemas.microsoft.com/office/powerpoint/2010/main" val="1319615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2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2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7.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jp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645459"/>
            <a:ext cx="9418320" cy="4155141"/>
          </a:xfrm>
        </p:spPr>
        <p:txBody>
          <a:bodyPr/>
          <a:lstStyle/>
          <a:p>
            <a:r>
              <a:rPr lang="en-US" dirty="0" smtClean="0"/>
              <a:t>ADOLF </a:t>
            </a:r>
            <a:r>
              <a:rPr lang="en-US" dirty="0"/>
              <a:t>HITLER:</a:t>
            </a:r>
          </a:p>
        </p:txBody>
      </p:sp>
      <p:sp>
        <p:nvSpPr>
          <p:cNvPr id="3" name="Subtitle 2"/>
          <p:cNvSpPr>
            <a:spLocks noGrp="1"/>
          </p:cNvSpPr>
          <p:nvPr>
            <p:ph type="subTitle" idx="1"/>
          </p:nvPr>
        </p:nvSpPr>
        <p:spPr>
          <a:xfrm>
            <a:off x="1261871" y="4800600"/>
            <a:ext cx="10216537" cy="1691640"/>
          </a:xfrm>
        </p:spPr>
        <p:txBody>
          <a:bodyPr/>
          <a:lstStyle/>
          <a:p>
            <a:r>
              <a:rPr lang="en-US" dirty="0"/>
              <a:t>Clues to the Diagnosis of his </a:t>
            </a:r>
            <a:r>
              <a:rPr lang="en-US" dirty="0" smtClean="0"/>
              <a:t>Madness</a:t>
            </a:r>
          </a:p>
          <a:p>
            <a:r>
              <a:rPr lang="en-US" dirty="0" smtClean="0"/>
              <a:t>Taken </a:t>
            </a:r>
            <a:r>
              <a:rPr lang="en-US" dirty="0"/>
              <a:t>from Postage Stamps and Postcards </a:t>
            </a:r>
            <a:r>
              <a:rPr lang="en-US" dirty="0" smtClean="0"/>
              <a:t>1933-1945</a:t>
            </a:r>
          </a:p>
          <a:p>
            <a:pPr algn="r"/>
            <a:r>
              <a:rPr lang="en-US" dirty="0" smtClean="0"/>
              <a:t>Dr. Anthony Labrum</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32" y="645459"/>
            <a:ext cx="36322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1" y="2514591"/>
            <a:ext cx="2675428" cy="1159692"/>
          </a:xfrm>
          <a:prstGeom prst="rect">
            <a:avLst/>
          </a:prstGeom>
        </p:spPr>
      </p:pic>
    </p:spTree>
    <p:extLst>
      <p:ext uri="{BB962C8B-B14F-4D97-AF65-F5344CB8AC3E}">
        <p14:creationId xmlns:p14="http://schemas.microsoft.com/office/powerpoint/2010/main" val="1818057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431" y="591671"/>
            <a:ext cx="9068696" cy="646331"/>
          </a:xfrm>
          <a:prstGeom prst="rect">
            <a:avLst/>
          </a:prstGeom>
          <a:noFill/>
        </p:spPr>
        <p:txBody>
          <a:bodyPr wrap="square" rtlCol="0">
            <a:spAutoFit/>
          </a:bodyPr>
          <a:lstStyle/>
          <a:p>
            <a:pPr marL="285750" lvl="0" indent="-285750">
              <a:buFont typeface="Arial" panose="020B0604020202020204" pitchFamily="34" charset="0"/>
              <a:buChar char="•"/>
            </a:pPr>
            <a:r>
              <a:rPr lang="en-US" dirty="0"/>
              <a:t>Attracting brutal extremists like </a:t>
            </a:r>
            <a:r>
              <a:rPr lang="en-US" dirty="0" smtClean="0"/>
              <a:t>Adolf </a:t>
            </a:r>
            <a:r>
              <a:rPr lang="en-US" dirty="0"/>
              <a:t>Eichmann, Joseph Goebbels, </a:t>
            </a:r>
            <a:r>
              <a:rPr lang="en-US" dirty="0" smtClean="0"/>
              <a:t>Hermann </a:t>
            </a:r>
            <a:r>
              <a:rPr lang="en-US" dirty="0"/>
              <a:t>Goering, Reinhard </a:t>
            </a:r>
            <a:r>
              <a:rPr lang="en-US" dirty="0" err="1"/>
              <a:t>Heydrich</a:t>
            </a:r>
            <a:r>
              <a:rPr lang="en-US" dirty="0"/>
              <a:t>, Heinrich Himmler and </a:t>
            </a:r>
            <a:r>
              <a:rPr lang="en-US" dirty="0" err="1"/>
              <a:t>Gregor</a:t>
            </a:r>
            <a:r>
              <a:rPr lang="en-US" dirty="0"/>
              <a:t> </a:t>
            </a:r>
            <a:r>
              <a:rPr lang="en-US" dirty="0" err="1"/>
              <a:t>Strasser</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094" y="1485805"/>
            <a:ext cx="2632332" cy="3775934"/>
          </a:xfrm>
          <a:prstGeom prst="rect">
            <a:avLst/>
          </a:prstGeom>
        </p:spPr>
      </p:pic>
      <p:sp>
        <p:nvSpPr>
          <p:cNvPr id="5" name="TextBox 4"/>
          <p:cNvSpPr txBox="1"/>
          <p:nvPr/>
        </p:nvSpPr>
        <p:spPr>
          <a:xfrm>
            <a:off x="7630547" y="5245204"/>
            <a:ext cx="2823425" cy="1077218"/>
          </a:xfrm>
          <a:prstGeom prst="rect">
            <a:avLst/>
          </a:prstGeom>
          <a:noFill/>
        </p:spPr>
        <p:txBody>
          <a:bodyPr wrap="square" rtlCol="0">
            <a:spAutoFit/>
          </a:bodyPr>
          <a:lstStyle/>
          <a:p>
            <a:pPr algn="ctr"/>
            <a:r>
              <a:rPr lang="en-US" sz="1600" i="1" dirty="0" err="1" smtClean="0"/>
              <a:t>Heydrich</a:t>
            </a:r>
            <a:r>
              <a:rPr lang="en-US" sz="1600" i="1" dirty="0" smtClean="0"/>
              <a:t> “Death  Mask”  numbered sheet, print run of 1000 issued, estimated 100 surviving examples</a:t>
            </a:r>
            <a:endParaRPr lang="en-US" sz="16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20" y="1584499"/>
            <a:ext cx="1361226" cy="2460376"/>
          </a:xfrm>
          <a:prstGeom prst="rect">
            <a:avLst/>
          </a:prstGeom>
        </p:spPr>
      </p:pic>
      <p:sp>
        <p:nvSpPr>
          <p:cNvPr id="7" name="TextBox 6"/>
          <p:cNvSpPr txBox="1"/>
          <p:nvPr/>
        </p:nvSpPr>
        <p:spPr>
          <a:xfrm>
            <a:off x="966536" y="4044875"/>
            <a:ext cx="1484555" cy="1077218"/>
          </a:xfrm>
          <a:prstGeom prst="rect">
            <a:avLst/>
          </a:prstGeom>
          <a:noFill/>
        </p:spPr>
        <p:txBody>
          <a:bodyPr wrap="square" rtlCol="0">
            <a:spAutoFit/>
          </a:bodyPr>
          <a:lstStyle/>
          <a:p>
            <a:pPr algn="ctr"/>
            <a:r>
              <a:rPr lang="en-US" sz="1600" i="1" dirty="0" smtClean="0"/>
              <a:t>Himmler Allied propaganda fantasy</a:t>
            </a:r>
            <a:endParaRPr lang="en-US" sz="1600" i="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600" y="1485805"/>
            <a:ext cx="1791237" cy="2676400"/>
          </a:xfrm>
          <a:prstGeom prst="rect">
            <a:avLst/>
          </a:prstGeom>
        </p:spPr>
      </p:pic>
      <p:sp>
        <p:nvSpPr>
          <p:cNvPr id="9" name="TextBox 8"/>
          <p:cNvSpPr txBox="1"/>
          <p:nvPr/>
        </p:nvSpPr>
        <p:spPr>
          <a:xfrm>
            <a:off x="4517507" y="1485805"/>
            <a:ext cx="1106837" cy="646331"/>
          </a:xfrm>
          <a:prstGeom prst="rect">
            <a:avLst/>
          </a:prstGeom>
          <a:noFill/>
        </p:spPr>
        <p:txBody>
          <a:bodyPr wrap="square" rtlCol="0">
            <a:spAutoFit/>
          </a:bodyPr>
          <a:lstStyle/>
          <a:p>
            <a:pPr algn="ctr"/>
            <a:r>
              <a:rPr lang="en-US" dirty="0" smtClean="0"/>
              <a:t>Herman Goering</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638" y="3735201"/>
            <a:ext cx="3880832" cy="2587221"/>
          </a:xfrm>
          <a:prstGeom prst="rect">
            <a:avLst/>
          </a:prstGeom>
        </p:spPr>
      </p:pic>
      <p:sp>
        <p:nvSpPr>
          <p:cNvPr id="11" name="TextBox 10"/>
          <p:cNvSpPr txBox="1"/>
          <p:nvPr/>
        </p:nvSpPr>
        <p:spPr>
          <a:xfrm>
            <a:off x="3097400" y="3365869"/>
            <a:ext cx="2022438" cy="369332"/>
          </a:xfrm>
          <a:prstGeom prst="rect">
            <a:avLst/>
          </a:prstGeom>
          <a:noFill/>
        </p:spPr>
        <p:txBody>
          <a:bodyPr wrap="square" rtlCol="0">
            <a:spAutoFit/>
          </a:bodyPr>
          <a:lstStyle/>
          <a:p>
            <a:r>
              <a:rPr lang="en-US" dirty="0"/>
              <a:t>Joseph Goebbels</a:t>
            </a:r>
          </a:p>
        </p:txBody>
      </p:sp>
      <p:sp>
        <p:nvSpPr>
          <p:cNvPr id="3" name="Slide Number Placeholder 2"/>
          <p:cNvSpPr>
            <a:spLocks noGrp="1"/>
          </p:cNvSpPr>
          <p:nvPr>
            <p:ph type="sldNum" sz="quarter" idx="12"/>
          </p:nvPr>
        </p:nvSpPr>
        <p:spPr/>
        <p:txBody>
          <a:bodyPr>
            <a:normAutofit lnSpcReduction="10000"/>
          </a:bodyPr>
          <a:lstStyle/>
          <a:p>
            <a:fld id="{94F99CB0-B135-4D96-87CF-1951D3FA904C}" type="slidenum">
              <a:rPr lang="en-US" smtClean="0"/>
              <a:t>10</a:t>
            </a:fld>
            <a:endParaRPr lang="en-US"/>
          </a:p>
        </p:txBody>
      </p:sp>
    </p:spTree>
    <p:extLst>
      <p:ext uri="{BB962C8B-B14F-4D97-AF65-F5344CB8AC3E}">
        <p14:creationId xmlns:p14="http://schemas.microsoft.com/office/powerpoint/2010/main" val="238685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522" y="527125"/>
            <a:ext cx="9090212" cy="1477328"/>
          </a:xfrm>
          <a:prstGeom prst="rect">
            <a:avLst/>
          </a:prstGeom>
          <a:noFill/>
        </p:spPr>
        <p:txBody>
          <a:bodyPr wrap="square" rtlCol="0">
            <a:spAutoFit/>
          </a:bodyPr>
          <a:lstStyle/>
          <a:p>
            <a:pPr marL="285750" lvl="0" indent="-285750">
              <a:buFont typeface="Arial" panose="020B0604020202020204" pitchFamily="34" charset="0"/>
              <a:buChar char="•"/>
            </a:pPr>
            <a:r>
              <a:rPr lang="en-US" dirty="0"/>
              <a:t>Improving the quality of life for millions of </a:t>
            </a:r>
            <a:r>
              <a:rPr lang="en-US" dirty="0" err="1"/>
              <a:t>Aryian</a:t>
            </a:r>
            <a:r>
              <a:rPr lang="en-US" dirty="0"/>
              <a:t> Germans by reducing poverty, unemployment, and deﬂecting the national acceptance of shame for WWI onto the Jews and the wealthy industrialists.</a:t>
            </a:r>
          </a:p>
          <a:p>
            <a:r>
              <a:rPr lang="en-US" dirty="0"/>
              <a:t> </a:t>
            </a:r>
          </a:p>
          <a:p>
            <a:pPr marL="285750" lvl="0" indent="-285750">
              <a:buFont typeface="Arial" panose="020B0604020202020204" pitchFamily="34" charset="0"/>
              <a:buChar char="•"/>
            </a:pPr>
            <a:r>
              <a:rPr lang="en-US" dirty="0"/>
              <a:t>Providing paid vacations under the Health and Welfare Act.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22" y="2138889"/>
            <a:ext cx="2990088" cy="42153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271" y="3792048"/>
            <a:ext cx="5524500" cy="25622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273" y="2138889"/>
            <a:ext cx="2899701" cy="23021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795" y="1313999"/>
            <a:ext cx="1537180" cy="2343613"/>
          </a:xfrm>
          <a:prstGeom prst="rect">
            <a:avLst/>
          </a:prstGeom>
        </p:spPr>
      </p:pic>
      <p:sp>
        <p:nvSpPr>
          <p:cNvPr id="7" name="Slide Number Placeholder 6"/>
          <p:cNvSpPr>
            <a:spLocks noGrp="1"/>
          </p:cNvSpPr>
          <p:nvPr>
            <p:ph type="sldNum" sz="quarter" idx="12"/>
          </p:nvPr>
        </p:nvSpPr>
        <p:spPr/>
        <p:txBody>
          <a:bodyPr>
            <a:normAutofit lnSpcReduction="10000"/>
          </a:bodyPr>
          <a:lstStyle/>
          <a:p>
            <a:fld id="{94F99CB0-B135-4D96-87CF-1951D3FA904C}" type="slidenum">
              <a:rPr lang="en-US" smtClean="0"/>
              <a:t>11</a:t>
            </a:fld>
            <a:endParaRPr lang="en-US"/>
          </a:p>
        </p:txBody>
      </p:sp>
    </p:spTree>
    <p:extLst>
      <p:ext uri="{BB962C8B-B14F-4D97-AF65-F5344CB8AC3E}">
        <p14:creationId xmlns:p14="http://schemas.microsoft.com/office/powerpoint/2010/main" val="245191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551" y="430306"/>
            <a:ext cx="9929308"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t>By creating the largest army ever seen in Europe, producing powerful weapons, tanks, aircraft and a large navy, especially the submarine ﬂeet, making </a:t>
            </a:r>
            <a:r>
              <a:rPr lang="en-US" dirty="0" smtClean="0"/>
              <a:t>Germany </a:t>
            </a:r>
            <a:r>
              <a:rPr lang="en-US" dirty="0"/>
              <a:t>once again the strongest power in Europe.</a:t>
            </a:r>
          </a:p>
          <a:p>
            <a:r>
              <a:rPr lang="en-US" dirty="0"/>
              <a:t> </a:t>
            </a:r>
          </a:p>
          <a:p>
            <a:pPr marL="285750" lvl="0" indent="-285750">
              <a:buFont typeface="Arial" panose="020B0604020202020204" pitchFamily="34" charset="0"/>
              <a:buChar char="•"/>
            </a:pPr>
            <a:r>
              <a:rPr lang="en-US" dirty="0"/>
              <a:t>By declaring war on Communism, the subject of fear by many European and British governments following the brutal Russian Revolution of 1917.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165" y="2369850"/>
            <a:ext cx="2474258" cy="1878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45" y="4469387"/>
            <a:ext cx="2181583" cy="18425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189" y="4469387"/>
            <a:ext cx="2196325" cy="18425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7500" y="2084831"/>
            <a:ext cx="1747174" cy="216341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7159" y="4469388"/>
            <a:ext cx="3036700" cy="1842553"/>
          </a:xfrm>
          <a:prstGeom prst="rect">
            <a:avLst/>
          </a:prstGeom>
        </p:spPr>
      </p:pic>
      <p:sp>
        <p:nvSpPr>
          <p:cNvPr id="4" name="Slide Number Placeholder 3"/>
          <p:cNvSpPr>
            <a:spLocks noGrp="1"/>
          </p:cNvSpPr>
          <p:nvPr>
            <p:ph type="sldNum" sz="quarter" idx="12"/>
          </p:nvPr>
        </p:nvSpPr>
        <p:spPr/>
        <p:txBody>
          <a:bodyPr>
            <a:normAutofit lnSpcReduction="10000"/>
          </a:bodyPr>
          <a:lstStyle/>
          <a:p>
            <a:fld id="{94F99CB0-B135-4D96-87CF-1951D3FA904C}" type="slidenum">
              <a:rPr lang="en-US" smtClean="0"/>
              <a:t>12</a:t>
            </a:fld>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01" y="4469387"/>
            <a:ext cx="2183057" cy="184379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135" y="2405690"/>
            <a:ext cx="2188953" cy="184255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845" y="2405690"/>
            <a:ext cx="2174213" cy="1842553"/>
          </a:xfrm>
          <a:prstGeom prst="rect">
            <a:avLst/>
          </a:prstGeom>
        </p:spPr>
      </p:pic>
    </p:spTree>
    <p:extLst>
      <p:ext uri="{BB962C8B-B14F-4D97-AF65-F5344CB8AC3E}">
        <p14:creationId xmlns:p14="http://schemas.microsoft.com/office/powerpoint/2010/main" val="212736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217" y="494852"/>
            <a:ext cx="6562165" cy="5909310"/>
          </a:xfrm>
          <a:prstGeom prst="rect">
            <a:avLst/>
          </a:prstGeom>
          <a:noFill/>
        </p:spPr>
        <p:txBody>
          <a:bodyPr wrap="square" rtlCol="0">
            <a:spAutoFit/>
          </a:bodyPr>
          <a:lstStyle/>
          <a:p>
            <a:r>
              <a:rPr lang="en-US" dirty="0"/>
              <a:t>The verdict of most people who had studied Hitler is that he was “mad”. </a:t>
            </a:r>
            <a:r>
              <a:rPr lang="en-US" dirty="0" smtClean="0"/>
              <a:t> That </a:t>
            </a:r>
            <a:r>
              <a:rPr lang="en-US" dirty="0"/>
              <a:t>is a very vague term, but there are very few clues as to what his “madness” really was. </a:t>
            </a:r>
            <a:r>
              <a:rPr lang="en-US" dirty="0" smtClean="0"/>
              <a:t> Are </a:t>
            </a:r>
            <a:r>
              <a:rPr lang="en-US" dirty="0"/>
              <a:t>we talking about Schizophrenia, some similar psychotic disorder, a major personality disorder such as Anti-Social Personality Disorder or something else? </a:t>
            </a:r>
            <a:r>
              <a:rPr lang="en-US" dirty="0" smtClean="0"/>
              <a:t> There </a:t>
            </a:r>
            <a:r>
              <a:rPr lang="en-US" dirty="0"/>
              <a:t>is no consensus.</a:t>
            </a:r>
          </a:p>
          <a:p>
            <a:r>
              <a:rPr lang="en-US" dirty="0"/>
              <a:t> </a:t>
            </a:r>
          </a:p>
          <a:p>
            <a:r>
              <a:rPr lang="en-US" dirty="0"/>
              <a:t>Going through my German stamp collection I became aware of a number of stamps which together strongly supported a diagnosis of Manic Depressive Psychosis or Bipolar illness</a:t>
            </a:r>
            <a:r>
              <a:rPr lang="en-US" dirty="0" smtClean="0"/>
              <a:t>.  </a:t>
            </a:r>
            <a:r>
              <a:rPr lang="en-US" dirty="0"/>
              <a:t>I would like you to look at these stamps, then I will provide a brief explanation of bipolar disorder. </a:t>
            </a:r>
            <a:r>
              <a:rPr lang="en-US" dirty="0" smtClean="0"/>
              <a:t> Finally</a:t>
            </a:r>
            <a:r>
              <a:rPr lang="en-US" dirty="0"/>
              <a:t>, by looking at the Wagner set of operatic stamps, I will suggest how this all began.</a:t>
            </a:r>
          </a:p>
          <a:p>
            <a:r>
              <a:rPr lang="en-US" dirty="0"/>
              <a:t> </a:t>
            </a:r>
          </a:p>
          <a:p>
            <a:r>
              <a:rPr lang="en-US" dirty="0"/>
              <a:t>In my medical experience, including fourteen years on staff at the Rochester Psychiatric Center, the belief that “One is God” is a hallmark of psychosis</a:t>
            </a:r>
            <a:r>
              <a:rPr lang="en-US" dirty="0" smtClean="0"/>
              <a:t>.  Schizophrenics </a:t>
            </a:r>
            <a:r>
              <a:rPr lang="en-US" dirty="0"/>
              <a:t>are most of the time obviously psychotic, people with Manic Depressive Psychosis can appear normal much of the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1376" y="494852"/>
            <a:ext cx="2698260" cy="2345167"/>
          </a:xfrm>
          <a:prstGeom prst="rect">
            <a:avLst/>
          </a:prstGeom>
        </p:spPr>
      </p:pic>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93" y="3154681"/>
            <a:ext cx="2676043" cy="3249481"/>
          </a:xfrm>
          <a:prstGeom prst="rect">
            <a:avLst/>
          </a:prstGeom>
        </p:spPr>
      </p:pic>
    </p:spTree>
    <p:extLst>
      <p:ext uri="{BB962C8B-B14F-4D97-AF65-F5344CB8AC3E}">
        <p14:creationId xmlns:p14="http://schemas.microsoft.com/office/powerpoint/2010/main" val="3484470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489" y="613186"/>
            <a:ext cx="9907793" cy="2031325"/>
          </a:xfrm>
          <a:prstGeom prst="rect">
            <a:avLst/>
          </a:prstGeom>
          <a:noFill/>
        </p:spPr>
        <p:txBody>
          <a:bodyPr wrap="square" rtlCol="0">
            <a:spAutoFit/>
          </a:bodyPr>
          <a:lstStyle/>
          <a:p>
            <a:r>
              <a:rPr lang="en-US" dirty="0"/>
              <a:t>In 1937 Hitler established two organizations, the Hitler Youth (Hitler </a:t>
            </a:r>
            <a:r>
              <a:rPr lang="en-US" dirty="0" err="1"/>
              <a:t>Jugend</a:t>
            </a:r>
            <a:r>
              <a:rPr lang="en-US" dirty="0"/>
              <a:t>) and the League of German Girls (Bund </a:t>
            </a:r>
            <a:r>
              <a:rPr lang="en-US" dirty="0" err="1"/>
              <a:t>Deutcher</a:t>
            </a:r>
            <a:r>
              <a:rPr lang="en-US" dirty="0"/>
              <a:t> </a:t>
            </a:r>
            <a:r>
              <a:rPr lang="en-US" dirty="0" err="1"/>
              <a:t>Maedel</a:t>
            </a:r>
            <a:r>
              <a:rPr lang="en-US" dirty="0" smtClean="0"/>
              <a:t>).  At </a:t>
            </a:r>
            <a:r>
              <a:rPr lang="en-US" dirty="0"/>
              <a:t>first, membership was voluntary; later it was compulsory.</a:t>
            </a:r>
          </a:p>
          <a:p>
            <a:endParaRPr lang="en-US" dirty="0"/>
          </a:p>
          <a:p>
            <a:r>
              <a:rPr lang="en-US" dirty="0"/>
              <a:t>Hitler said of the Hitler </a:t>
            </a:r>
            <a:r>
              <a:rPr lang="en-US" dirty="0" err="1" smtClean="0"/>
              <a:t>Jugend</a:t>
            </a:r>
            <a:r>
              <a:rPr lang="en-US" dirty="0" smtClean="0"/>
              <a:t>, </a:t>
            </a:r>
            <a:r>
              <a:rPr lang="en-US" dirty="0"/>
              <a:t>“I want violently active, dominating, brutal youth, indifferent to pain. </a:t>
            </a:r>
            <a:r>
              <a:rPr lang="en-US" dirty="0" smtClean="0"/>
              <a:t> I </a:t>
            </a:r>
            <a:r>
              <a:rPr lang="en-US" dirty="0"/>
              <a:t>will have no intellectual training, knowledge is ruinous to young men.”  Their motto was, “Loyalty Unto Death.”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944" y="3058551"/>
            <a:ext cx="3519178" cy="2970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9" y="2778455"/>
            <a:ext cx="2994937" cy="35303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641" y="2529113"/>
            <a:ext cx="2354580" cy="3779720"/>
          </a:xfrm>
          <a:prstGeom prst="rect">
            <a:avLst/>
          </a:prstGeom>
        </p:spPr>
      </p:pic>
      <p:sp>
        <p:nvSpPr>
          <p:cNvPr id="7" name="Slide Number Placeholder 6"/>
          <p:cNvSpPr>
            <a:spLocks noGrp="1"/>
          </p:cNvSpPr>
          <p:nvPr>
            <p:ph type="sldNum" sz="quarter" idx="12"/>
          </p:nvPr>
        </p:nvSpPr>
        <p:spPr/>
        <p:txBody>
          <a:bodyPr>
            <a:normAutofit lnSpcReduction="10000"/>
          </a:bodyPr>
          <a:lstStyle/>
          <a:p>
            <a:fld id="{94F99CB0-B135-4D96-87CF-1951D3FA904C}" type="slidenum">
              <a:rPr lang="en-US" smtClean="0"/>
              <a:t>14</a:t>
            </a:fld>
            <a:endParaRPr lang="en-US"/>
          </a:p>
        </p:txBody>
      </p:sp>
    </p:spTree>
    <p:extLst>
      <p:ext uri="{BB962C8B-B14F-4D97-AF65-F5344CB8AC3E}">
        <p14:creationId xmlns:p14="http://schemas.microsoft.com/office/powerpoint/2010/main" val="283881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584" y="554016"/>
            <a:ext cx="3496235" cy="5909310"/>
          </a:xfrm>
          <a:prstGeom prst="rect">
            <a:avLst/>
          </a:prstGeom>
          <a:noFill/>
        </p:spPr>
        <p:txBody>
          <a:bodyPr wrap="square" rtlCol="0">
            <a:spAutoFit/>
          </a:bodyPr>
          <a:lstStyle/>
          <a:p>
            <a:r>
              <a:rPr lang="en-US" dirty="0"/>
              <a:t>Several places associated with Hitler came to have semi-religious </a:t>
            </a:r>
            <a:r>
              <a:rPr lang="en-US" dirty="0" smtClean="0"/>
              <a:t>attraction--shrine </a:t>
            </a:r>
            <a:r>
              <a:rPr lang="en-US" dirty="0"/>
              <a:t>sites for Hitler worshippers:</a:t>
            </a:r>
          </a:p>
          <a:p>
            <a:r>
              <a:rPr lang="en-US" dirty="0"/>
              <a:t> </a:t>
            </a:r>
          </a:p>
          <a:p>
            <a:pPr marL="285750" lvl="0" indent="-285750">
              <a:buFont typeface="Arial" panose="020B0604020202020204" pitchFamily="34" charset="0"/>
              <a:buChar char="•"/>
            </a:pPr>
            <a:r>
              <a:rPr lang="en-US" dirty="0"/>
              <a:t>His birthplace in </a:t>
            </a:r>
            <a:r>
              <a:rPr lang="en-US" dirty="0" err="1"/>
              <a:t>Brainau</a:t>
            </a:r>
            <a:r>
              <a:rPr lang="en-US" dirty="0"/>
              <a:t>, especially the room where he was born.</a:t>
            </a:r>
          </a:p>
          <a:p>
            <a:r>
              <a:rPr lang="en-US" dirty="0"/>
              <a:t> </a:t>
            </a:r>
          </a:p>
          <a:p>
            <a:pPr marL="285750" lvl="0" indent="-285750">
              <a:buFont typeface="Arial" panose="020B0604020202020204" pitchFamily="34" charset="0"/>
              <a:buChar char="•"/>
            </a:pPr>
            <a:r>
              <a:rPr lang="en-US" dirty="0"/>
              <a:t>The site of the ﬁeld hospital in </a:t>
            </a:r>
            <a:r>
              <a:rPr lang="en-US" dirty="0" err="1" smtClean="0"/>
              <a:t>Pasewalk</a:t>
            </a:r>
            <a:r>
              <a:rPr lang="en-US" dirty="0" smtClean="0"/>
              <a:t> </a:t>
            </a:r>
            <a:r>
              <a:rPr lang="en-US" dirty="0"/>
              <a:t>where Hitler was treated in WWI.</a:t>
            </a:r>
          </a:p>
          <a:p>
            <a:r>
              <a:rPr lang="en-US" dirty="0"/>
              <a:t> </a:t>
            </a:r>
          </a:p>
          <a:p>
            <a:pPr marL="285750" lvl="0" indent="-285750">
              <a:buFont typeface="Arial" panose="020B0604020202020204" pitchFamily="34" charset="0"/>
              <a:buChar char="•"/>
            </a:pPr>
            <a:r>
              <a:rPr lang="en-US" dirty="0" err="1"/>
              <a:t>Landsberg</a:t>
            </a:r>
            <a:r>
              <a:rPr lang="en-US" dirty="0"/>
              <a:t> Prison, where he was incarcerated </a:t>
            </a:r>
            <a:r>
              <a:rPr lang="en-US" dirty="0" smtClean="0"/>
              <a:t>in cell #7 for </a:t>
            </a:r>
            <a:r>
              <a:rPr lang="en-US" dirty="0"/>
              <a:t>nine months after the attempted government takeover (The Munich Putsch) in 1923. </a:t>
            </a:r>
            <a:r>
              <a:rPr lang="en-US" dirty="0" smtClean="0"/>
              <a:t> It </a:t>
            </a:r>
            <a:r>
              <a:rPr lang="en-US" dirty="0"/>
              <a:t>was here that he wrote “Mein </a:t>
            </a:r>
            <a:r>
              <a:rPr lang="en-US" dirty="0" err="1" smtClean="0"/>
              <a:t>Kampf</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819" y="556706"/>
            <a:ext cx="3453206" cy="23021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401" y="1549100"/>
            <a:ext cx="3770474" cy="2619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819" y="3398014"/>
            <a:ext cx="4727988" cy="3065312"/>
          </a:xfrm>
          <a:prstGeom prst="rect">
            <a:avLst/>
          </a:prstGeom>
        </p:spPr>
      </p:pic>
      <p:sp>
        <p:nvSpPr>
          <p:cNvPr id="4" name="Slide Number Placeholder 3"/>
          <p:cNvSpPr>
            <a:spLocks noGrp="1"/>
          </p:cNvSpPr>
          <p:nvPr>
            <p:ph type="sldNum" sz="quarter" idx="12"/>
          </p:nvPr>
        </p:nvSpPr>
        <p:spPr/>
        <p:txBody>
          <a:bodyPr>
            <a:normAutofit lnSpcReduction="10000"/>
          </a:bodyPr>
          <a:lstStyle/>
          <a:p>
            <a:fld id="{94F99CB0-B135-4D96-87CF-1951D3FA904C}" type="slidenum">
              <a:rPr lang="en-US" smtClean="0"/>
              <a:t>15</a:t>
            </a:fld>
            <a:endParaRPr lang="en-US"/>
          </a:p>
        </p:txBody>
      </p:sp>
    </p:spTree>
    <p:extLst>
      <p:ext uri="{BB962C8B-B14F-4D97-AF65-F5344CB8AC3E}">
        <p14:creationId xmlns:p14="http://schemas.microsoft.com/office/powerpoint/2010/main" val="173529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729" y="3206566"/>
            <a:ext cx="4905487" cy="3090457"/>
          </a:xfrm>
          <a:prstGeom prst="rect">
            <a:avLst/>
          </a:prstGeom>
        </p:spPr>
      </p:pic>
      <p:sp>
        <p:nvSpPr>
          <p:cNvPr id="3" name="TextBox 2"/>
          <p:cNvSpPr txBox="1"/>
          <p:nvPr/>
        </p:nvSpPr>
        <p:spPr>
          <a:xfrm>
            <a:off x="407619" y="451821"/>
            <a:ext cx="6271708" cy="2862322"/>
          </a:xfrm>
          <a:prstGeom prst="rect">
            <a:avLst/>
          </a:prstGeom>
          <a:noFill/>
        </p:spPr>
        <p:txBody>
          <a:bodyPr wrap="square" rtlCol="0">
            <a:spAutoFit/>
          </a:bodyPr>
          <a:lstStyle/>
          <a:p>
            <a:r>
              <a:rPr lang="en-US" dirty="0"/>
              <a:t>During a march of Hitler youth to see </a:t>
            </a:r>
            <a:r>
              <a:rPr lang="en-US" dirty="0" err="1"/>
              <a:t>Landsberg</a:t>
            </a:r>
            <a:r>
              <a:rPr lang="en-US" dirty="0"/>
              <a:t> Castle (and Prison) Hitler required all of them to swear allegiance to </a:t>
            </a:r>
            <a:r>
              <a:rPr lang="en-US" dirty="0" smtClean="0"/>
              <a:t>him: “</a:t>
            </a:r>
            <a:r>
              <a:rPr lang="de-DE" dirty="0" smtClean="0"/>
              <a:t>Treu </a:t>
            </a:r>
            <a:r>
              <a:rPr lang="de-DE" dirty="0"/>
              <a:t>auf bis dem </a:t>
            </a:r>
            <a:r>
              <a:rPr lang="de-DE" dirty="0" smtClean="0"/>
              <a:t>todt</a:t>
            </a:r>
            <a:r>
              <a:rPr lang="en-US" dirty="0" smtClean="0"/>
              <a:t>”--Loyalty </a:t>
            </a:r>
            <a:r>
              <a:rPr lang="en-US" dirty="0"/>
              <a:t>unto Death</a:t>
            </a:r>
            <a:r>
              <a:rPr lang="en-US" dirty="0" smtClean="0"/>
              <a:t>.  This </a:t>
            </a:r>
            <a:r>
              <a:rPr lang="en-US" dirty="0"/>
              <a:t>picks up the theme of Paranoia, the expectation of absolute obedience</a:t>
            </a:r>
            <a:r>
              <a:rPr lang="en-US" dirty="0" smtClean="0"/>
              <a:t>.  The </a:t>
            </a:r>
            <a:r>
              <a:rPr lang="en-US" dirty="0"/>
              <a:t>Oath of Obedience was also required of every member of the armed forces and all public ofﬁcials. </a:t>
            </a:r>
            <a:r>
              <a:rPr lang="en-US" dirty="0" smtClean="0"/>
              <a:t> One </a:t>
            </a:r>
            <a:r>
              <a:rPr lang="en-US" dirty="0"/>
              <a:t>German general talking about the signiﬁcance of the oath said, “A German ofﬁcer does not break an oath sworn before God.”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327" y="543654"/>
            <a:ext cx="3960235" cy="5753369"/>
          </a:xfrm>
          <a:prstGeom prst="rect">
            <a:avLst/>
          </a:prstGeom>
        </p:spPr>
      </p:pic>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16</a:t>
            </a:fld>
            <a:endParaRPr lang="en-US"/>
          </a:p>
        </p:txBody>
      </p:sp>
    </p:spTree>
    <p:extLst>
      <p:ext uri="{BB962C8B-B14F-4D97-AF65-F5344CB8AC3E}">
        <p14:creationId xmlns:p14="http://schemas.microsoft.com/office/powerpoint/2010/main" val="458392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9722" y="548640"/>
            <a:ext cx="6841864" cy="1477328"/>
          </a:xfrm>
          <a:prstGeom prst="rect">
            <a:avLst/>
          </a:prstGeom>
          <a:noFill/>
        </p:spPr>
        <p:txBody>
          <a:bodyPr wrap="square" rtlCol="0">
            <a:spAutoFit/>
          </a:bodyPr>
          <a:lstStyle/>
          <a:p>
            <a:r>
              <a:rPr lang="en-US" dirty="0"/>
              <a:t>George Orwell, who wrote a brilliant review of “Mein </a:t>
            </a:r>
            <a:r>
              <a:rPr lang="en-US" dirty="0" err="1"/>
              <a:t>Kampf</a:t>
            </a:r>
            <a:r>
              <a:rPr lang="en-US" dirty="0"/>
              <a:t>.” said, “In photographs, Hitler often has a pathetic, doglike face, a man suffering under intolerable wrongs</a:t>
            </a:r>
            <a:r>
              <a:rPr lang="en-US" dirty="0" smtClean="0"/>
              <a:t>.  It </a:t>
            </a:r>
            <a:r>
              <a:rPr lang="en-US" dirty="0"/>
              <a:t>reproduces the expression on the face of Christ cruciﬁed and there is little doubt that that is how Hitler sees himself.”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9" y="2239954"/>
            <a:ext cx="2682240" cy="4168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78" y="2474257"/>
            <a:ext cx="2797952" cy="39338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559" y="4179244"/>
            <a:ext cx="2867025" cy="2228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320" y="2144302"/>
            <a:ext cx="1567505" cy="18449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1667" y="548640"/>
            <a:ext cx="1753764" cy="1448453"/>
          </a:xfrm>
          <a:prstGeom prst="rect">
            <a:avLst/>
          </a:prstGeom>
        </p:spPr>
      </p:pic>
      <p:sp>
        <p:nvSpPr>
          <p:cNvPr id="4" name="Slide Number Placeholder 3"/>
          <p:cNvSpPr>
            <a:spLocks noGrp="1"/>
          </p:cNvSpPr>
          <p:nvPr>
            <p:ph type="sldNum" sz="quarter" idx="12"/>
          </p:nvPr>
        </p:nvSpPr>
        <p:spPr/>
        <p:txBody>
          <a:bodyPr>
            <a:normAutofit lnSpcReduction="10000"/>
          </a:bodyPr>
          <a:lstStyle/>
          <a:p>
            <a:fld id="{94F99CB0-B135-4D96-87CF-1951D3FA904C}" type="slidenum">
              <a:rPr lang="en-US" smtClean="0"/>
              <a:t>17</a:t>
            </a:fld>
            <a:endParaRPr lang="en-US"/>
          </a:p>
        </p:txBody>
      </p:sp>
    </p:spTree>
    <p:extLst>
      <p:ext uri="{BB962C8B-B14F-4D97-AF65-F5344CB8AC3E}">
        <p14:creationId xmlns:p14="http://schemas.microsoft.com/office/powerpoint/2010/main" val="4110521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5807" y="1108038"/>
            <a:ext cx="3130475" cy="4801314"/>
          </a:xfrm>
          <a:prstGeom prst="rect">
            <a:avLst/>
          </a:prstGeom>
          <a:noFill/>
        </p:spPr>
        <p:txBody>
          <a:bodyPr wrap="square" rtlCol="0">
            <a:spAutoFit/>
          </a:bodyPr>
          <a:lstStyle/>
          <a:p>
            <a:r>
              <a:rPr lang="en-US" dirty="0"/>
              <a:t>In a quote from the book “Hitler’s Charisma” (2012), Lawrence Rees says</a:t>
            </a:r>
            <a:r>
              <a:rPr lang="en-US" dirty="0" smtClean="0"/>
              <a:t>, </a:t>
            </a:r>
            <a:r>
              <a:rPr lang="en-US" dirty="0"/>
              <a:t>“The hordes of Germans who </a:t>
            </a:r>
            <a:r>
              <a:rPr lang="en-US" dirty="0" smtClean="0"/>
              <a:t>traveled--almost </a:t>
            </a:r>
            <a:r>
              <a:rPr lang="en-US" dirty="0"/>
              <a:t>as </a:t>
            </a:r>
            <a:r>
              <a:rPr lang="en-US" dirty="0" smtClean="0"/>
              <a:t>pilgrims--to </a:t>
            </a:r>
            <a:r>
              <a:rPr lang="en-US" dirty="0"/>
              <a:t>pay homage to Hitler at his home above Berchtesgaden; the pseudo-religious iconography of the Nuremberg </a:t>
            </a:r>
            <a:r>
              <a:rPr lang="en-US" dirty="0" smtClean="0"/>
              <a:t>rallies, </a:t>
            </a:r>
            <a:r>
              <a:rPr lang="en-US" dirty="0"/>
              <a:t>the fact that German children were taught that Hitler was “sent from God” and was their faith and light; not as a normal politician but more a prophet touched by the Divine.”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18" y="516367"/>
            <a:ext cx="5287914" cy="375441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18" y="4477767"/>
            <a:ext cx="2240570" cy="17293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988" y="3227294"/>
            <a:ext cx="4216513" cy="29798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337" y="516367"/>
            <a:ext cx="2978164" cy="2412313"/>
          </a:xfrm>
          <a:prstGeom prst="rect">
            <a:avLst/>
          </a:prstGeom>
        </p:spPr>
      </p:pic>
      <p:sp>
        <p:nvSpPr>
          <p:cNvPr id="7" name="Slide Number Placeholder 6"/>
          <p:cNvSpPr>
            <a:spLocks noGrp="1"/>
          </p:cNvSpPr>
          <p:nvPr>
            <p:ph type="sldNum" sz="quarter" idx="12"/>
          </p:nvPr>
        </p:nvSpPr>
        <p:spPr/>
        <p:txBody>
          <a:bodyPr>
            <a:normAutofit lnSpcReduction="10000"/>
          </a:bodyPr>
          <a:lstStyle/>
          <a:p>
            <a:fld id="{94F99CB0-B135-4D96-87CF-1951D3FA904C}" type="slidenum">
              <a:rPr lang="en-US" smtClean="0"/>
              <a:t>18</a:t>
            </a:fld>
            <a:endParaRPr lang="en-US"/>
          </a:p>
        </p:txBody>
      </p:sp>
    </p:spTree>
    <p:extLst>
      <p:ext uri="{BB962C8B-B14F-4D97-AF65-F5344CB8AC3E}">
        <p14:creationId xmlns:p14="http://schemas.microsoft.com/office/powerpoint/2010/main" val="202683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308" y="559398"/>
            <a:ext cx="9714156" cy="646331"/>
          </a:xfrm>
          <a:prstGeom prst="rect">
            <a:avLst/>
          </a:prstGeom>
          <a:noFill/>
        </p:spPr>
        <p:txBody>
          <a:bodyPr wrap="square" rtlCol="0">
            <a:spAutoFit/>
          </a:bodyPr>
          <a:lstStyle/>
          <a:p>
            <a:r>
              <a:rPr lang="en-US"/>
              <a:t>So now we come to what, in my opinion, are the most extraordinary stamps of the Third Reich (1933-1945), the Wagner set of stamps based on his operas.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520" y="1267640"/>
            <a:ext cx="6917730" cy="4560370"/>
          </a:xfrm>
          <a:prstGeom prst="rect">
            <a:avLst/>
          </a:prstGeom>
        </p:spPr>
      </p:pic>
      <p:sp>
        <p:nvSpPr>
          <p:cNvPr id="4" name="TextBox 3"/>
          <p:cNvSpPr txBox="1"/>
          <p:nvPr/>
        </p:nvSpPr>
        <p:spPr>
          <a:xfrm>
            <a:off x="2856155" y="5889922"/>
            <a:ext cx="5572461" cy="338554"/>
          </a:xfrm>
          <a:prstGeom prst="rect">
            <a:avLst/>
          </a:prstGeom>
          <a:noFill/>
        </p:spPr>
        <p:txBody>
          <a:bodyPr wrap="square" rtlCol="0">
            <a:spAutoFit/>
          </a:bodyPr>
          <a:lstStyle/>
          <a:p>
            <a:pPr algn="ctr"/>
            <a:r>
              <a:rPr lang="en-US" sz="1600" i="1" dirty="0" smtClean="0"/>
              <a:t>Postal announcement of the 1933 Wagner stamp release.</a:t>
            </a:r>
            <a:endParaRPr lang="en-US" sz="1600" i="1" dirty="0"/>
          </a:p>
        </p:txBody>
      </p:sp>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19</a:t>
            </a:fld>
            <a:endParaRPr lang="en-US"/>
          </a:p>
        </p:txBody>
      </p:sp>
    </p:spTree>
    <p:extLst>
      <p:ext uri="{BB962C8B-B14F-4D97-AF65-F5344CB8AC3E}">
        <p14:creationId xmlns:p14="http://schemas.microsoft.com/office/powerpoint/2010/main" val="238517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509" y="806823"/>
            <a:ext cx="8595360" cy="936583"/>
          </a:xfrm>
        </p:spPr>
        <p:txBody>
          <a:bodyPr/>
          <a:lstStyle/>
          <a:p>
            <a:pPr marL="0" indent="0">
              <a:buNone/>
            </a:pPr>
            <a:r>
              <a:rPr lang="en-US" dirty="0"/>
              <a:t>The Second World War began August 31, 1939 with the German invasion of Poland, knowing that this would automatically trigger a declaration of war by Britain and France</a:t>
            </a:r>
            <a:r>
              <a:rPr lang="en-US" dirty="0" smtClean="0"/>
              <a:t>.  One </a:t>
            </a:r>
            <a:r>
              <a:rPr lang="en-US" dirty="0"/>
              <a:t>estimate of the number of deaths through 1945 was:</a:t>
            </a:r>
          </a:p>
          <a:p>
            <a:endParaRPr lang="en-US" dirty="0"/>
          </a:p>
        </p:txBody>
      </p:sp>
      <p:sp>
        <p:nvSpPr>
          <p:cNvPr id="5" name="TextBox 4"/>
          <p:cNvSpPr txBox="1"/>
          <p:nvPr/>
        </p:nvSpPr>
        <p:spPr>
          <a:xfrm>
            <a:off x="6013524" y="1817187"/>
            <a:ext cx="3926541" cy="2308324"/>
          </a:xfrm>
          <a:prstGeom prst="rect">
            <a:avLst/>
          </a:prstGeom>
          <a:noFill/>
        </p:spPr>
        <p:txBody>
          <a:bodyPr wrap="square" rtlCol="0">
            <a:spAutoFit/>
          </a:bodyPr>
          <a:lstStyle/>
          <a:p>
            <a:r>
              <a:rPr lang="en-US" dirty="0"/>
              <a:t>The Encyclopedia Britannica 2003 estimates the total dead even higher at 35 to 60 million. </a:t>
            </a:r>
            <a:r>
              <a:rPr lang="en-US" dirty="0" smtClean="0"/>
              <a:t> It </a:t>
            </a:r>
            <a:r>
              <a:rPr lang="en-US" dirty="0"/>
              <a:t>is impossible to even estimate the total number injured.</a:t>
            </a:r>
          </a:p>
          <a:p>
            <a:r>
              <a:rPr lang="en-US" dirty="0"/>
              <a:t> </a:t>
            </a:r>
          </a:p>
          <a:p>
            <a:r>
              <a:rPr lang="en-US" dirty="0"/>
              <a:t>The decision to invade Poland was made by one </a:t>
            </a:r>
            <a:r>
              <a:rPr lang="en-US" dirty="0" smtClean="0"/>
              <a:t>man--</a:t>
            </a:r>
            <a:r>
              <a:rPr lang="en-US" dirty="0" smtClean="0"/>
              <a:t>Adolf </a:t>
            </a:r>
            <a:r>
              <a:rPr lang="en-US" dirty="0"/>
              <a:t>Hitler.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23" y="4396482"/>
            <a:ext cx="1601542" cy="1867687"/>
          </a:xfrm>
          <a:prstGeom prst="rect">
            <a:avLst/>
          </a:prstGeom>
        </p:spPr>
      </p:pic>
      <p:sp>
        <p:nvSpPr>
          <p:cNvPr id="2" name="TextBox 1"/>
          <p:cNvSpPr txBox="1"/>
          <p:nvPr/>
        </p:nvSpPr>
        <p:spPr>
          <a:xfrm>
            <a:off x="1495313" y="1817187"/>
            <a:ext cx="4518212" cy="4524315"/>
          </a:xfrm>
          <a:prstGeom prst="rect">
            <a:avLst/>
          </a:prstGeom>
          <a:noFill/>
        </p:spPr>
        <p:txBody>
          <a:bodyPr wrap="square" rtlCol="0">
            <a:spAutoFit/>
          </a:bodyPr>
          <a:lstStyle/>
          <a:p>
            <a:r>
              <a:rPr lang="en-US" sz="1600" u="sng" dirty="0"/>
              <a:t>Armed Services</a:t>
            </a:r>
            <a:endParaRPr lang="en-US" sz="1600" dirty="0"/>
          </a:p>
          <a:p>
            <a:r>
              <a:rPr lang="en-US" sz="1600" dirty="0"/>
              <a:t>Allied Forces 		  1,500,000</a:t>
            </a:r>
          </a:p>
          <a:p>
            <a:r>
              <a:rPr lang="en-US" sz="1600" dirty="0"/>
              <a:t>Germany/Italy		  1,500,000</a:t>
            </a:r>
          </a:p>
          <a:p>
            <a:r>
              <a:rPr lang="en-US" sz="1600" dirty="0"/>
              <a:t>Russia			</a:t>
            </a:r>
            <a:r>
              <a:rPr lang="en-US" sz="1600" u="sng" dirty="0"/>
              <a:t>11,000,000</a:t>
            </a:r>
            <a:endParaRPr lang="en-US" sz="1600" dirty="0"/>
          </a:p>
          <a:p>
            <a:r>
              <a:rPr lang="en-US" sz="1600" dirty="0" smtClean="0"/>
              <a:t>		    Total</a:t>
            </a:r>
            <a:r>
              <a:rPr lang="en-US" sz="1600" dirty="0"/>
              <a:t>	14,000,000</a:t>
            </a:r>
          </a:p>
          <a:p>
            <a:r>
              <a:rPr lang="en-US" sz="1600" u="sng" dirty="0"/>
              <a:t>Paciﬁc Zone</a:t>
            </a:r>
            <a:endParaRPr lang="en-US" sz="1600" dirty="0"/>
          </a:p>
          <a:p>
            <a:r>
              <a:rPr lang="en-US" sz="1600" dirty="0"/>
              <a:t>USA and Allies	  	     300,000</a:t>
            </a:r>
          </a:p>
          <a:p>
            <a:r>
              <a:rPr lang="en-US" sz="1600" dirty="0"/>
              <a:t>Japan			  </a:t>
            </a:r>
            <a:r>
              <a:rPr lang="en-US" sz="1600" u="sng" dirty="0"/>
              <a:t>1,300,000</a:t>
            </a:r>
            <a:endParaRPr lang="en-US" sz="1600" dirty="0"/>
          </a:p>
          <a:p>
            <a:r>
              <a:rPr lang="en-US" sz="1600" dirty="0"/>
              <a:t> </a:t>
            </a:r>
            <a:r>
              <a:rPr lang="en-US" sz="1600" dirty="0" smtClean="0"/>
              <a:t>		    Total</a:t>
            </a:r>
            <a:r>
              <a:rPr lang="en-US" sz="1600" dirty="0"/>
              <a:t>	  1,600,000</a:t>
            </a:r>
          </a:p>
          <a:p>
            <a:r>
              <a:rPr lang="en-US" sz="1600" u="sng" dirty="0"/>
              <a:t>Civilian Deaths</a:t>
            </a:r>
            <a:endParaRPr lang="en-US" sz="1600" dirty="0"/>
          </a:p>
          <a:p>
            <a:r>
              <a:rPr lang="en-US" sz="1600" dirty="0"/>
              <a:t>USSR			  7,000,000</a:t>
            </a:r>
          </a:p>
          <a:p>
            <a:r>
              <a:rPr lang="en-US" sz="1600" dirty="0"/>
              <a:t>Poland			  5,675,000</a:t>
            </a:r>
          </a:p>
          <a:p>
            <a:r>
              <a:rPr lang="en-US" sz="1600" dirty="0" smtClean="0"/>
              <a:t>Yugoslavia</a:t>
            </a:r>
            <a:r>
              <a:rPr lang="en-US" sz="1600" dirty="0"/>
              <a:t>		  1,200,000</a:t>
            </a:r>
          </a:p>
          <a:p>
            <a:r>
              <a:rPr lang="en-US" sz="1600" dirty="0"/>
              <a:t>Germany		  	     780,000</a:t>
            </a:r>
          </a:p>
          <a:p>
            <a:r>
              <a:rPr lang="en-US" sz="1600" dirty="0"/>
              <a:t>Great Britain		</a:t>
            </a:r>
            <a:r>
              <a:rPr lang="en-US" sz="1600" u="sng" dirty="0"/>
              <a:t>       92,000</a:t>
            </a:r>
            <a:endParaRPr lang="en-US" sz="1600" dirty="0"/>
          </a:p>
          <a:p>
            <a:r>
              <a:rPr lang="en-US" sz="1600" dirty="0" smtClean="0"/>
              <a:t>		    Total    16,000,000</a:t>
            </a:r>
            <a:endParaRPr lang="en-US" sz="1600" dirty="0"/>
          </a:p>
          <a:p>
            <a:r>
              <a:rPr lang="en-US" sz="1600" dirty="0"/>
              <a:t> </a:t>
            </a:r>
          </a:p>
          <a:p>
            <a:r>
              <a:rPr lang="en-US" sz="1600" b="1" dirty="0" smtClean="0"/>
              <a:t>	</a:t>
            </a:r>
            <a:r>
              <a:rPr lang="en-US" sz="1600" dirty="0" smtClean="0"/>
              <a:t>Total Loss of Life</a:t>
            </a:r>
            <a:r>
              <a:rPr lang="en-US" sz="1600" b="1" dirty="0" smtClean="0"/>
              <a:t>	 31,000,000</a:t>
            </a:r>
            <a:r>
              <a:rPr lang="en-US" sz="1600" dirty="0" smtClean="0"/>
              <a:t> </a:t>
            </a:r>
            <a:endParaRPr lang="en-US" sz="1600" dirty="0"/>
          </a:p>
        </p:txBody>
      </p:sp>
      <p:sp>
        <p:nvSpPr>
          <p:cNvPr id="7" name="Slide Number Placeholder 6"/>
          <p:cNvSpPr>
            <a:spLocks noGrp="1"/>
          </p:cNvSpPr>
          <p:nvPr>
            <p:ph type="sldNum" sz="quarter" idx="12"/>
          </p:nvPr>
        </p:nvSpPr>
        <p:spPr/>
        <p:txBody>
          <a:bodyPr>
            <a:normAutofit lnSpcReduction="10000"/>
          </a:bodyPr>
          <a:lstStyle/>
          <a:p>
            <a:fld id="{94F99CB0-B135-4D96-87CF-1951D3FA904C}" type="slidenum">
              <a:rPr lang="en-US" smtClean="0"/>
              <a:t>2</a:t>
            </a:fld>
            <a:endParaRPr lang="en-US"/>
          </a:p>
        </p:txBody>
      </p:sp>
    </p:spTree>
    <p:extLst>
      <p:ext uri="{BB962C8B-B14F-4D97-AF65-F5344CB8AC3E}">
        <p14:creationId xmlns:p14="http://schemas.microsoft.com/office/powerpoint/2010/main" val="2651688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274" y="494851"/>
            <a:ext cx="5217460" cy="5909310"/>
          </a:xfrm>
          <a:prstGeom prst="rect">
            <a:avLst/>
          </a:prstGeom>
          <a:noFill/>
        </p:spPr>
        <p:txBody>
          <a:bodyPr wrap="square" rtlCol="0">
            <a:spAutoFit/>
          </a:bodyPr>
          <a:lstStyle/>
          <a:p>
            <a:r>
              <a:rPr lang="en-US" dirty="0"/>
              <a:t>Themes of Wagner operas:</a:t>
            </a:r>
          </a:p>
          <a:p>
            <a:pPr marL="285750" lvl="0" indent="-285750">
              <a:buFont typeface="Arial" panose="020B0604020202020204" pitchFamily="34" charset="0"/>
              <a:buChar char="•"/>
            </a:pPr>
            <a:r>
              <a:rPr lang="en-US" dirty="0" smtClean="0"/>
              <a:t>Glorifying </a:t>
            </a:r>
            <a:r>
              <a:rPr lang="en-US" dirty="0"/>
              <a:t>the ancient </a:t>
            </a:r>
            <a:r>
              <a:rPr lang="en-US" dirty="0" smtClean="0"/>
              <a:t>splendor</a:t>
            </a:r>
          </a:p>
          <a:p>
            <a:pPr lvl="0"/>
            <a:r>
              <a:rPr lang="en-US" dirty="0"/>
              <a:t> </a:t>
            </a:r>
            <a:r>
              <a:rPr lang="en-US" dirty="0" smtClean="0"/>
              <a:t>    of </a:t>
            </a:r>
            <a:r>
              <a:rPr lang="en-US" dirty="0"/>
              <a:t>Germany and its Teutonic Gods.</a:t>
            </a:r>
          </a:p>
          <a:p>
            <a:pPr marL="285750" indent="-285750">
              <a:buFont typeface="Arial" panose="020B0604020202020204" pitchFamily="34" charset="0"/>
              <a:buChar char="•"/>
            </a:pPr>
            <a:r>
              <a:rPr lang="en-US" dirty="0" smtClean="0"/>
              <a:t>Renunciation of Christianity.</a:t>
            </a:r>
          </a:p>
          <a:p>
            <a:pPr marL="285750" lvl="0" indent="-285750">
              <a:buFont typeface="Arial" panose="020B0604020202020204" pitchFamily="34" charset="0"/>
              <a:buChar char="•"/>
            </a:pPr>
            <a:r>
              <a:rPr lang="en-US" dirty="0" smtClean="0"/>
              <a:t>Glorifying </a:t>
            </a:r>
            <a:r>
              <a:rPr lang="en-US" dirty="0"/>
              <a:t>the rebirth of an </a:t>
            </a:r>
            <a:r>
              <a:rPr lang="en-US" dirty="0" smtClean="0"/>
              <a:t>Aryan</a:t>
            </a:r>
          </a:p>
          <a:p>
            <a:pPr lvl="0"/>
            <a:r>
              <a:rPr lang="en-US" dirty="0"/>
              <a:t> </a:t>
            </a:r>
            <a:r>
              <a:rPr lang="en-US" dirty="0" smtClean="0"/>
              <a:t>    </a:t>
            </a:r>
            <a:r>
              <a:rPr lang="en-US" dirty="0"/>
              <a:t>Master Race.</a:t>
            </a:r>
          </a:p>
          <a:p>
            <a:pPr marL="285750" lvl="0" indent="-285750">
              <a:buFont typeface="Arial" panose="020B0604020202020204" pitchFamily="34" charset="0"/>
              <a:buChar char="•"/>
            </a:pPr>
            <a:r>
              <a:rPr lang="en-US" dirty="0" smtClean="0"/>
              <a:t>The </a:t>
            </a:r>
            <a:r>
              <a:rPr lang="en-US" dirty="0"/>
              <a:t>Ring of the </a:t>
            </a:r>
            <a:r>
              <a:rPr lang="en-US" dirty="0" err="1" smtClean="0"/>
              <a:t>Nibelung</a:t>
            </a:r>
            <a:r>
              <a:rPr lang="en-US" dirty="0" smtClean="0"/>
              <a:t> </a:t>
            </a:r>
            <a:r>
              <a:rPr lang="en-US" dirty="0"/>
              <a:t>(A </a:t>
            </a:r>
            <a:r>
              <a:rPr lang="en-US" dirty="0" smtClean="0"/>
              <a:t>Gold</a:t>
            </a:r>
          </a:p>
          <a:p>
            <a:pPr lvl="0"/>
            <a:r>
              <a:rPr lang="en-US" dirty="0"/>
              <a:t> </a:t>
            </a:r>
            <a:r>
              <a:rPr lang="en-US" dirty="0" smtClean="0"/>
              <a:t>    </a:t>
            </a:r>
            <a:r>
              <a:rPr lang="en-US" dirty="0"/>
              <a:t>Ring</a:t>
            </a:r>
            <a:r>
              <a:rPr lang="en-US" dirty="0" smtClean="0"/>
              <a:t>).  Whoever </a:t>
            </a:r>
            <a:r>
              <a:rPr lang="en-US" dirty="0"/>
              <a:t>wears it will have </a:t>
            </a:r>
            <a:r>
              <a:rPr lang="en-US" dirty="0" smtClean="0"/>
              <a:t>to</a:t>
            </a:r>
          </a:p>
          <a:p>
            <a:pPr lvl="0"/>
            <a:r>
              <a:rPr lang="en-US" dirty="0"/>
              <a:t> </a:t>
            </a:r>
            <a:r>
              <a:rPr lang="en-US" dirty="0" smtClean="0"/>
              <a:t>    </a:t>
            </a:r>
            <a:r>
              <a:rPr lang="en-US" dirty="0"/>
              <a:t>renounce love but will rule the world.</a:t>
            </a:r>
          </a:p>
          <a:p>
            <a:pPr marL="285750" indent="-285750">
              <a:buFont typeface="Arial" panose="020B0604020202020204" pitchFamily="34" charset="0"/>
              <a:buChar char="•"/>
            </a:pPr>
            <a:r>
              <a:rPr lang="en-US" dirty="0" err="1" smtClean="0"/>
              <a:t>Liebestod</a:t>
            </a:r>
            <a:r>
              <a:rPr lang="en-US" dirty="0" smtClean="0"/>
              <a:t> (Love-Death</a:t>
            </a:r>
            <a:r>
              <a:rPr lang="en-US" dirty="0"/>
              <a:t>)- Lovers dying together.</a:t>
            </a:r>
          </a:p>
          <a:p>
            <a:pPr marL="285750" lvl="0" indent="-285750">
              <a:buFont typeface="Arial" panose="020B0604020202020204" pitchFamily="34" charset="0"/>
              <a:buChar char="•"/>
            </a:pPr>
            <a:r>
              <a:rPr lang="en-US" dirty="0" smtClean="0"/>
              <a:t>Fighting </a:t>
            </a:r>
            <a:r>
              <a:rPr lang="en-US" dirty="0"/>
              <a:t>and death, murder</a:t>
            </a:r>
            <a:r>
              <a:rPr lang="en-US" dirty="0" smtClean="0"/>
              <a:t>,</a:t>
            </a:r>
          </a:p>
          <a:p>
            <a:pPr lvl="0"/>
            <a:r>
              <a:rPr lang="en-US" dirty="0"/>
              <a:t> </a:t>
            </a:r>
            <a:r>
              <a:rPr lang="en-US" dirty="0" smtClean="0"/>
              <a:t>    </a:t>
            </a:r>
            <a:r>
              <a:rPr lang="en-US" dirty="0"/>
              <a:t>separation and loss.</a:t>
            </a:r>
          </a:p>
          <a:p>
            <a:pPr marL="285750" lvl="0" indent="-285750">
              <a:buFont typeface="Arial" panose="020B0604020202020204" pitchFamily="34" charset="0"/>
              <a:buChar char="•"/>
            </a:pPr>
            <a:r>
              <a:rPr lang="en-US" dirty="0" smtClean="0"/>
              <a:t>Intermingling </a:t>
            </a:r>
            <a:r>
              <a:rPr lang="en-US" dirty="0"/>
              <a:t>of Gods and mortals.</a:t>
            </a:r>
          </a:p>
          <a:p>
            <a:r>
              <a:rPr lang="en-US" dirty="0"/>
              <a:t> </a:t>
            </a:r>
          </a:p>
          <a:p>
            <a:r>
              <a:rPr lang="en-US" dirty="0"/>
              <a:t>The operas were huge productions with dramatic sets</a:t>
            </a:r>
            <a:r>
              <a:rPr lang="en-US" dirty="0" smtClean="0"/>
              <a:t>.  Hitler </a:t>
            </a:r>
            <a:r>
              <a:rPr lang="en-US" dirty="0"/>
              <a:t>was so </a:t>
            </a:r>
            <a:r>
              <a:rPr lang="en-US" dirty="0" smtClean="0"/>
              <a:t>obsessed</a:t>
            </a:r>
          </a:p>
          <a:p>
            <a:r>
              <a:rPr lang="en-US" dirty="0" smtClean="0"/>
              <a:t>with </a:t>
            </a:r>
            <a:r>
              <a:rPr lang="en-US" dirty="0"/>
              <a:t>the “heroic” nature of </a:t>
            </a:r>
            <a:r>
              <a:rPr lang="en-US" dirty="0" smtClean="0"/>
              <a:t>Wagner’s</a:t>
            </a:r>
          </a:p>
          <a:p>
            <a:r>
              <a:rPr lang="en-US" dirty="0" smtClean="0"/>
              <a:t>work </a:t>
            </a:r>
            <a:r>
              <a:rPr lang="en-US" dirty="0"/>
              <a:t>that he saw Lohengrin at least </a:t>
            </a:r>
            <a:r>
              <a:rPr lang="en-US" dirty="0" smtClean="0"/>
              <a:t>ten</a:t>
            </a:r>
          </a:p>
          <a:p>
            <a:r>
              <a:rPr lang="en-US" dirty="0" smtClean="0"/>
              <a:t>times </a:t>
            </a:r>
            <a:r>
              <a:rPr lang="en-US" dirty="0"/>
              <a:t>and spent all of his small inheritance attending performances of Wagner operas.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856" y="494851"/>
            <a:ext cx="6113432" cy="5282005"/>
          </a:xfrm>
          <a:prstGeom prst="rect">
            <a:avLst/>
          </a:prstGeom>
        </p:spPr>
      </p:pic>
      <p:sp>
        <p:nvSpPr>
          <p:cNvPr id="4" name="Slide Number Placeholder 3"/>
          <p:cNvSpPr>
            <a:spLocks noGrp="1"/>
          </p:cNvSpPr>
          <p:nvPr>
            <p:ph type="sldNum" sz="quarter" idx="12"/>
          </p:nvPr>
        </p:nvSpPr>
        <p:spPr/>
        <p:txBody>
          <a:bodyPr>
            <a:normAutofit lnSpcReduction="10000"/>
          </a:bodyPr>
          <a:lstStyle/>
          <a:p>
            <a:fld id="{94F99CB0-B135-4D96-87CF-1951D3FA904C}" type="slidenum">
              <a:rPr lang="en-US" smtClean="0"/>
              <a:t>20</a:t>
            </a:fld>
            <a:endParaRPr lang="en-US"/>
          </a:p>
        </p:txBody>
      </p:sp>
    </p:spTree>
    <p:extLst>
      <p:ext uri="{BB962C8B-B14F-4D97-AF65-F5344CB8AC3E}">
        <p14:creationId xmlns:p14="http://schemas.microsoft.com/office/powerpoint/2010/main" val="15590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005" y="591671"/>
            <a:ext cx="9681883" cy="2031325"/>
          </a:xfrm>
          <a:prstGeom prst="rect">
            <a:avLst/>
          </a:prstGeom>
          <a:noFill/>
        </p:spPr>
        <p:txBody>
          <a:bodyPr wrap="square" rtlCol="0">
            <a:spAutoFit/>
          </a:bodyPr>
          <a:lstStyle/>
          <a:p>
            <a:r>
              <a:rPr lang="en-US" dirty="0"/>
              <a:t>BIPOLAR DISORDER</a:t>
            </a:r>
          </a:p>
          <a:p>
            <a:endParaRPr lang="en-US" dirty="0"/>
          </a:p>
          <a:p>
            <a:r>
              <a:rPr lang="en-US" dirty="0"/>
              <a:t>Bipolar Disorder is a disorder in which moods swing from depression through normal to mania, which is a special kind of high feeling. </a:t>
            </a:r>
            <a:r>
              <a:rPr lang="en-US" dirty="0" smtClean="0"/>
              <a:t> Symptoms </a:t>
            </a:r>
            <a:r>
              <a:rPr lang="en-US" dirty="0"/>
              <a:t>during episodes of mania or depression can be mild, moderate or severe and can last for hours, days or weeks</a:t>
            </a:r>
            <a:r>
              <a:rPr lang="en-US" dirty="0" smtClean="0"/>
              <a:t>.  The </a:t>
            </a:r>
            <a:r>
              <a:rPr lang="en-US" dirty="0"/>
              <a:t>diagnosis of mania requires at least four out of a list of twelve symptoms</a:t>
            </a:r>
            <a:r>
              <a:rPr lang="en-US" dirty="0" smtClean="0"/>
              <a:t>.  I </a:t>
            </a:r>
            <a:r>
              <a:rPr lang="en-US" dirty="0"/>
              <a:t>have selected those I think apply to Hitler:</a:t>
            </a:r>
          </a:p>
        </p:txBody>
      </p:sp>
      <p:sp>
        <p:nvSpPr>
          <p:cNvPr id="3" name="TextBox 2"/>
          <p:cNvSpPr txBox="1"/>
          <p:nvPr/>
        </p:nvSpPr>
        <p:spPr>
          <a:xfrm>
            <a:off x="710005" y="2915324"/>
            <a:ext cx="4561242" cy="3416320"/>
          </a:xfrm>
          <a:prstGeom prst="rect">
            <a:avLst/>
          </a:prstGeom>
          <a:noFill/>
        </p:spPr>
        <p:txBody>
          <a:bodyPr wrap="square" rtlCol="0">
            <a:spAutoFit/>
          </a:bodyPr>
          <a:lstStyle/>
          <a:p>
            <a:pPr marL="285750" lvl="0" indent="-285750">
              <a:buFont typeface="Arial" panose="020B0604020202020204" pitchFamily="34" charset="0"/>
              <a:buChar char="•"/>
            </a:pPr>
            <a:r>
              <a:rPr lang="en-US" u="sng" dirty="0"/>
              <a:t>Increased energy and activity</a:t>
            </a:r>
            <a:r>
              <a:rPr lang="en-US" dirty="0"/>
              <a:t>. During his manic episodes Hitler experienced increased energy and activity. He needed only a few hours of sleep, yet was very active the next day.</a:t>
            </a:r>
          </a:p>
          <a:p>
            <a:r>
              <a:rPr lang="en-US" dirty="0"/>
              <a:t> </a:t>
            </a:r>
          </a:p>
          <a:p>
            <a:pPr marL="285750" lvl="0" indent="-285750">
              <a:buFont typeface="Arial" panose="020B0604020202020204" pitchFamily="34" charset="0"/>
              <a:buChar char="•"/>
            </a:pPr>
            <a:r>
              <a:rPr lang="en-US" u="sng" dirty="0"/>
              <a:t>Racing thoughts and very fast-talking</a:t>
            </a:r>
            <a:r>
              <a:rPr lang="en-US" dirty="0"/>
              <a:t>. Schroeder, Hitler’s associate, recalls a meeting, “Hitler was talking the whole time and dictating to two secretaries. He was behaving like an absolute maniac.”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613" y="2622996"/>
            <a:ext cx="4959275" cy="3621679"/>
          </a:xfrm>
          <a:prstGeom prst="rect">
            <a:avLst/>
          </a:prstGeom>
        </p:spPr>
      </p:pic>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21</a:t>
            </a:fld>
            <a:endParaRPr lang="en-US"/>
          </a:p>
        </p:txBody>
      </p:sp>
    </p:spTree>
    <p:extLst>
      <p:ext uri="{BB962C8B-B14F-4D97-AF65-F5344CB8AC3E}">
        <p14:creationId xmlns:p14="http://schemas.microsoft.com/office/powerpoint/2010/main" val="287972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793" y="634701"/>
            <a:ext cx="9746428" cy="923330"/>
          </a:xfrm>
          <a:prstGeom prst="rect">
            <a:avLst/>
          </a:prstGeom>
          <a:noFill/>
        </p:spPr>
        <p:txBody>
          <a:bodyPr wrap="square" rtlCol="0">
            <a:spAutoFit/>
          </a:bodyPr>
          <a:lstStyle/>
          <a:p>
            <a:pPr marL="285750" lvl="0" indent="-285750">
              <a:buFont typeface="Arial" panose="020B0604020202020204" pitchFamily="34" charset="0"/>
              <a:buChar char="•"/>
            </a:pPr>
            <a:r>
              <a:rPr lang="en-US" u="sng" dirty="0"/>
              <a:t>Having an inﬂated feeling of power</a:t>
            </a:r>
            <a:r>
              <a:rPr lang="en-US" dirty="0"/>
              <a:t>, greatness, or importance, or an unrealistic sense of his abilities. </a:t>
            </a:r>
            <a:r>
              <a:rPr lang="en-US" dirty="0" smtClean="0"/>
              <a:t> Hitler </a:t>
            </a:r>
            <a:r>
              <a:rPr lang="en-US" dirty="0"/>
              <a:t>clearly regarded himself as God, with total power over anyone he came in contact with.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833" y="2117799"/>
            <a:ext cx="2724150" cy="381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831" y="2117799"/>
            <a:ext cx="2799470" cy="38037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99" y="2117799"/>
            <a:ext cx="2757700" cy="3803725"/>
          </a:xfrm>
          <a:prstGeom prst="rect">
            <a:avLst/>
          </a:prstGeom>
        </p:spPr>
      </p:pic>
      <p:sp>
        <p:nvSpPr>
          <p:cNvPr id="8" name="Slide Number Placeholder 7"/>
          <p:cNvSpPr>
            <a:spLocks noGrp="1"/>
          </p:cNvSpPr>
          <p:nvPr>
            <p:ph type="sldNum" sz="quarter" idx="12"/>
          </p:nvPr>
        </p:nvSpPr>
        <p:spPr/>
        <p:txBody>
          <a:bodyPr>
            <a:normAutofit lnSpcReduction="10000"/>
          </a:bodyPr>
          <a:lstStyle/>
          <a:p>
            <a:fld id="{94F99CB0-B135-4D96-87CF-1951D3FA904C}" type="slidenum">
              <a:rPr lang="en-US" smtClean="0"/>
              <a:t>22</a:t>
            </a:fld>
            <a:endParaRPr lang="en-US"/>
          </a:p>
        </p:txBody>
      </p:sp>
    </p:spTree>
    <p:extLst>
      <p:ext uri="{BB962C8B-B14F-4D97-AF65-F5344CB8AC3E}">
        <p14:creationId xmlns:p14="http://schemas.microsoft.com/office/powerpoint/2010/main" val="241197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1101" y="957431"/>
            <a:ext cx="4647306" cy="5078313"/>
          </a:xfrm>
          <a:prstGeom prst="rect">
            <a:avLst/>
          </a:prstGeom>
          <a:noFill/>
        </p:spPr>
        <p:txBody>
          <a:bodyPr wrap="square" rtlCol="0">
            <a:spAutoFit/>
          </a:bodyPr>
          <a:lstStyle/>
          <a:p>
            <a:pPr marL="285750" lvl="0" indent="-285750">
              <a:buFont typeface="Arial" panose="020B0604020202020204" pitchFamily="34" charset="0"/>
              <a:buChar char="•"/>
            </a:pPr>
            <a:r>
              <a:rPr lang="en-US" u="sng" dirty="0" smtClean="0"/>
              <a:t>Difﬁculty </a:t>
            </a:r>
            <a:r>
              <a:rPr lang="en-US" u="sng" dirty="0"/>
              <a:t>getting to sleep</a:t>
            </a:r>
            <a:r>
              <a:rPr lang="en-US" dirty="0"/>
              <a:t>. </a:t>
            </a:r>
            <a:r>
              <a:rPr lang="en-US" dirty="0" smtClean="0"/>
              <a:t> This </a:t>
            </a:r>
            <a:r>
              <a:rPr lang="en-US" dirty="0"/>
              <a:t>was so bad Hitler received an injection of sleeping medication every night and then an injection of an amphetamine like drug to awaken him.</a:t>
            </a:r>
          </a:p>
          <a:p>
            <a:r>
              <a:rPr lang="en-US" dirty="0"/>
              <a:t> </a:t>
            </a:r>
          </a:p>
          <a:p>
            <a:pPr marL="285750" lvl="0" indent="-285750">
              <a:buFont typeface="Arial" panose="020B0604020202020204" pitchFamily="34" charset="0"/>
              <a:buChar char="•"/>
            </a:pPr>
            <a:r>
              <a:rPr lang="en-US" u="sng" dirty="0"/>
              <a:t>Aggressive behavior</a:t>
            </a:r>
            <a:r>
              <a:rPr lang="en-US" dirty="0" smtClean="0"/>
              <a:t>.  Frequently </a:t>
            </a:r>
            <a:r>
              <a:rPr lang="en-US" dirty="0"/>
              <a:t>Hitler had someone murdered, usually because he felt that person had too much power or was perceived to have disobeyed Hitler.</a:t>
            </a:r>
          </a:p>
          <a:p>
            <a:r>
              <a:rPr lang="en-US" dirty="0"/>
              <a:t> </a:t>
            </a:r>
          </a:p>
          <a:p>
            <a:pPr marL="285750" lvl="0" indent="-285750">
              <a:buFont typeface="Arial" panose="020B0604020202020204" pitchFamily="34" charset="0"/>
              <a:buChar char="•"/>
            </a:pPr>
            <a:r>
              <a:rPr lang="en-US" u="sng" dirty="0"/>
              <a:t>Abuse of drugs</a:t>
            </a:r>
            <a:r>
              <a:rPr lang="en-US" dirty="0"/>
              <a:t>. </a:t>
            </a:r>
            <a:r>
              <a:rPr lang="en-US" dirty="0" smtClean="0"/>
              <a:t> Sleeping </a:t>
            </a:r>
            <a:r>
              <a:rPr lang="en-US" dirty="0"/>
              <a:t>medications or amphetamine-like drugs.</a:t>
            </a:r>
          </a:p>
          <a:p>
            <a:r>
              <a:rPr lang="en-US" dirty="0"/>
              <a:t> </a:t>
            </a:r>
          </a:p>
          <a:p>
            <a:pPr marL="285750" lvl="0" indent="-285750">
              <a:buFont typeface="Arial" panose="020B0604020202020204" pitchFamily="34" charset="0"/>
              <a:buChar char="•"/>
            </a:pPr>
            <a:r>
              <a:rPr lang="en-US" u="sng" dirty="0"/>
              <a:t>Unusual sexual behavior</a:t>
            </a:r>
            <a:r>
              <a:rPr lang="en-US" dirty="0"/>
              <a:t>. </a:t>
            </a:r>
            <a:r>
              <a:rPr lang="en-US" dirty="0" smtClean="0"/>
              <a:t> There </a:t>
            </a:r>
            <a:r>
              <a:rPr lang="en-US" dirty="0"/>
              <a:t>are many assertions that Hitler had engaged in unusual sexual behaviors.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499" y="763793"/>
            <a:ext cx="2381350" cy="2363993"/>
          </a:xfrm>
          <a:prstGeom prst="rect">
            <a:avLst/>
          </a:prstGeom>
        </p:spPr>
      </p:pic>
      <p:sp>
        <p:nvSpPr>
          <p:cNvPr id="4" name="Slide Number Placeholder 3"/>
          <p:cNvSpPr>
            <a:spLocks noGrp="1"/>
          </p:cNvSpPr>
          <p:nvPr>
            <p:ph type="sldNum" sz="quarter" idx="12"/>
          </p:nvPr>
        </p:nvSpPr>
        <p:spPr/>
        <p:txBody>
          <a:bodyPr>
            <a:normAutofit lnSpcReduction="10000"/>
          </a:bodyPr>
          <a:lstStyle/>
          <a:p>
            <a:fld id="{94F99CB0-B135-4D96-87CF-1951D3FA904C}" type="slidenum">
              <a:rPr lang="en-US" smtClean="0"/>
              <a:t>23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949" y="3496587"/>
            <a:ext cx="4419152" cy="27767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35" y="763793"/>
            <a:ext cx="2637612" cy="4043783"/>
          </a:xfrm>
          <a:prstGeom prst="rect">
            <a:avLst/>
          </a:prstGeom>
        </p:spPr>
      </p:pic>
    </p:spTree>
    <p:extLst>
      <p:ext uri="{BB962C8B-B14F-4D97-AF65-F5344CB8AC3E}">
        <p14:creationId xmlns:p14="http://schemas.microsoft.com/office/powerpoint/2010/main" val="330994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479" y="483306"/>
            <a:ext cx="5690795" cy="2862322"/>
          </a:xfrm>
          <a:prstGeom prst="rect">
            <a:avLst/>
          </a:prstGeom>
          <a:noFill/>
        </p:spPr>
        <p:txBody>
          <a:bodyPr wrap="square" rtlCol="0">
            <a:spAutoFit/>
          </a:bodyPr>
          <a:lstStyle/>
          <a:p>
            <a:pPr marL="285750" lvl="0" indent="-285750">
              <a:buFont typeface="Arial" panose="020B0604020202020204" pitchFamily="34" charset="0"/>
              <a:buChar char="•"/>
            </a:pPr>
            <a:r>
              <a:rPr lang="en-US" u="sng" dirty="0"/>
              <a:t>Spending sprees</a:t>
            </a:r>
            <a:r>
              <a:rPr lang="en-US" dirty="0" smtClean="0"/>
              <a:t>.  </a:t>
            </a:r>
            <a:r>
              <a:rPr lang="en-US" dirty="0"/>
              <a:t>Hitler borrowed millions of marks and began a huge building program, including construction of the Autobahn, upgrading the rail system and stockpiling huge quantities of armaments. </a:t>
            </a:r>
            <a:r>
              <a:rPr lang="en-US" dirty="0" smtClean="0"/>
              <a:t> He </a:t>
            </a:r>
            <a:r>
              <a:rPr lang="en-US" dirty="0"/>
              <a:t>knew he could not repay the loans unless Germany went to war, steal money and steal saleable objects. </a:t>
            </a:r>
            <a:r>
              <a:rPr lang="en-US" dirty="0" smtClean="0"/>
              <a:t> He </a:t>
            </a:r>
            <a:r>
              <a:rPr lang="en-US" dirty="0"/>
              <a:t>also planned to use people from occupied countries, especially in Eastern Europe, as slave laborers.</a:t>
            </a:r>
          </a:p>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661" y="483306"/>
            <a:ext cx="4246497" cy="3072075"/>
          </a:xfrm>
          <a:prstGeom prst="rect">
            <a:avLst/>
          </a:prstGeom>
        </p:spPr>
      </p:pic>
      <p:sp>
        <p:nvSpPr>
          <p:cNvPr id="5" name="TextBox 4"/>
          <p:cNvSpPr txBox="1"/>
          <p:nvPr/>
        </p:nvSpPr>
        <p:spPr>
          <a:xfrm>
            <a:off x="5942077" y="4061779"/>
            <a:ext cx="4770513" cy="2308324"/>
          </a:xfrm>
          <a:prstGeom prst="rect">
            <a:avLst/>
          </a:prstGeom>
          <a:noFill/>
        </p:spPr>
        <p:txBody>
          <a:bodyPr wrap="square" rtlCol="0">
            <a:spAutoFit/>
          </a:bodyPr>
          <a:lstStyle/>
          <a:p>
            <a:pPr marL="285750" lvl="0" indent="-285750">
              <a:buFont typeface="Arial" panose="020B0604020202020204" pitchFamily="34" charset="0"/>
              <a:buChar char="•"/>
            </a:pPr>
            <a:r>
              <a:rPr lang="en-US" u="sng" dirty="0"/>
              <a:t>Extreme Irritability</a:t>
            </a:r>
            <a:r>
              <a:rPr lang="en-US" dirty="0"/>
              <a:t>. </a:t>
            </a:r>
            <a:r>
              <a:rPr lang="en-US" dirty="0" smtClean="0"/>
              <a:t> Hitler </a:t>
            </a:r>
            <a:r>
              <a:rPr lang="en-US" dirty="0"/>
              <a:t>had planned to speak at the launch of the Battleship Tirpitz but heard that Great Britain and France had announced they would declare war if Hitler invaded Poland. Hitler was in such a rage he had to cancel his speech. </a:t>
            </a:r>
            <a:r>
              <a:rPr lang="en-US" dirty="0" smtClean="0"/>
              <a:t> There </a:t>
            </a:r>
            <a:r>
              <a:rPr lang="en-US" dirty="0"/>
              <a:t>are many other stories of Hitler losing control.</a:t>
            </a:r>
          </a:p>
        </p:txBody>
      </p:sp>
      <p:graphicFrame>
        <p:nvGraphicFramePr>
          <p:cNvPr id="8" name="Object 7"/>
          <p:cNvGraphicFramePr>
            <a:graphicFrameLocks noChangeAspect="1"/>
          </p:cNvGraphicFramePr>
          <p:nvPr>
            <p:extLst>
              <p:ext uri="{D42A27DB-BD31-4B8C-83A1-F6EECF244321}">
                <p14:modId xmlns:p14="http://schemas.microsoft.com/office/powerpoint/2010/main" val="3682130932"/>
              </p:ext>
            </p:extLst>
          </p:nvPr>
        </p:nvGraphicFramePr>
        <p:xfrm>
          <a:off x="775298" y="3345628"/>
          <a:ext cx="4881960" cy="3142809"/>
        </p:xfrm>
        <a:graphic>
          <a:graphicData uri="http://schemas.openxmlformats.org/presentationml/2006/ole">
            <mc:AlternateContent xmlns:mc="http://schemas.openxmlformats.org/markup-compatibility/2006">
              <mc:Choice xmlns:v="urn:schemas-microsoft-com:vml" Requires="v">
                <p:oleObj spid="_x0000_s1054" r:id="rId4" imgW="7161840" imgH="4609440" progId="">
                  <p:embed/>
                </p:oleObj>
              </mc:Choice>
              <mc:Fallback>
                <p:oleObj r:id="rId4" imgW="7161840" imgH="4609440" progId="">
                  <p:embed/>
                  <p:pic>
                    <p:nvPicPr>
                      <p:cNvPr id="0" name=""/>
                      <p:cNvPicPr/>
                      <p:nvPr/>
                    </p:nvPicPr>
                    <p:blipFill>
                      <a:blip r:embed="rId5"/>
                      <a:stretch>
                        <a:fillRect/>
                      </a:stretch>
                    </p:blipFill>
                    <p:spPr>
                      <a:xfrm>
                        <a:off x="775298" y="3345628"/>
                        <a:ext cx="4881960" cy="3142809"/>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normAutofit lnSpcReduction="10000"/>
          </a:bodyPr>
          <a:lstStyle/>
          <a:p>
            <a:fld id="{94F99CB0-B135-4D96-87CF-1951D3FA904C}" type="slidenum">
              <a:rPr lang="en-US" smtClean="0"/>
              <a:t>24</a:t>
            </a:fld>
            <a:endParaRPr lang="en-US"/>
          </a:p>
        </p:txBody>
      </p:sp>
    </p:spTree>
    <p:extLst>
      <p:ext uri="{BB962C8B-B14F-4D97-AF65-F5344CB8AC3E}">
        <p14:creationId xmlns:p14="http://schemas.microsoft.com/office/powerpoint/2010/main" val="3976811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127" y="816888"/>
            <a:ext cx="9638852" cy="5355312"/>
          </a:xfrm>
          <a:prstGeom prst="rect">
            <a:avLst/>
          </a:prstGeom>
          <a:noFill/>
        </p:spPr>
        <p:txBody>
          <a:bodyPr wrap="square" rtlCol="0">
            <a:spAutoFit/>
          </a:bodyPr>
          <a:lstStyle/>
          <a:p>
            <a:r>
              <a:rPr lang="en-US" b="1" dirty="0"/>
              <a:t>Depression</a:t>
            </a:r>
            <a:r>
              <a:rPr lang="en-US" dirty="0"/>
              <a:t>, includes feeling sad, hopeless, helpless, empty, fatigued, unable to do things or lack of interest in doing things previously enjoyed. </a:t>
            </a:r>
            <a:r>
              <a:rPr lang="en-US" dirty="0" smtClean="0"/>
              <a:t> Sometime </a:t>
            </a:r>
            <a:r>
              <a:rPr lang="en-US" dirty="0"/>
              <a:t>after the end of WWI Hitler spent some time in a hospital. </a:t>
            </a:r>
            <a:r>
              <a:rPr lang="en-US" dirty="0" smtClean="0"/>
              <a:t> No </a:t>
            </a:r>
            <a:r>
              <a:rPr lang="en-US" dirty="0"/>
              <a:t>record I’ve found stated why but, given the secrecy, could have been depression. </a:t>
            </a:r>
            <a:r>
              <a:rPr lang="en-US" dirty="0" smtClean="0"/>
              <a:t> After </a:t>
            </a:r>
            <a:r>
              <a:rPr lang="en-US" dirty="0"/>
              <a:t>the suicide of his niece, with whom Hitler was in love, he was deeply depressed for several months.</a:t>
            </a:r>
          </a:p>
          <a:p>
            <a:r>
              <a:rPr lang="en-US" dirty="0"/>
              <a:t> </a:t>
            </a:r>
          </a:p>
          <a:p>
            <a:r>
              <a:rPr lang="en-US" b="1" dirty="0"/>
              <a:t>Triggers</a:t>
            </a:r>
            <a:r>
              <a:rPr lang="en-US" dirty="0"/>
              <a:t> are events that may precipitate an episode of mania or depression.</a:t>
            </a:r>
          </a:p>
          <a:p>
            <a:r>
              <a:rPr lang="en-US" dirty="0"/>
              <a:t> </a:t>
            </a:r>
          </a:p>
          <a:p>
            <a:pPr marL="285750" lvl="0" indent="-285750">
              <a:buFont typeface="Arial" panose="020B0604020202020204" pitchFamily="34" charset="0"/>
              <a:buChar char="•"/>
            </a:pPr>
            <a:r>
              <a:rPr lang="en-US" dirty="0"/>
              <a:t>Sleep deprivation.</a:t>
            </a:r>
          </a:p>
          <a:p>
            <a:r>
              <a:rPr lang="en-US" dirty="0"/>
              <a:t> </a:t>
            </a:r>
          </a:p>
          <a:p>
            <a:pPr marL="285750" lvl="0" indent="-285750">
              <a:buFont typeface="Arial" panose="020B0604020202020204" pitchFamily="34" charset="0"/>
              <a:buChar char="•"/>
            </a:pPr>
            <a:r>
              <a:rPr lang="en-US" dirty="0"/>
              <a:t>Use of alcohol</a:t>
            </a:r>
            <a:r>
              <a:rPr lang="en-US" dirty="0" smtClean="0"/>
              <a:t>.  Hitler </a:t>
            </a:r>
            <a:r>
              <a:rPr lang="en-US" dirty="0"/>
              <a:t>gave up all forms of alcohol.</a:t>
            </a:r>
          </a:p>
          <a:p>
            <a:r>
              <a:rPr lang="en-US" dirty="0"/>
              <a:t> </a:t>
            </a:r>
          </a:p>
          <a:p>
            <a:pPr marL="285750" lvl="0" indent="-285750">
              <a:buFont typeface="Arial" panose="020B0604020202020204" pitchFamily="34" charset="0"/>
              <a:buChar char="•"/>
            </a:pPr>
            <a:r>
              <a:rPr lang="en-US" dirty="0"/>
              <a:t>Smoking can trigger mania</a:t>
            </a:r>
            <a:r>
              <a:rPr lang="en-US" dirty="0" smtClean="0"/>
              <a:t>.  Hitler </a:t>
            </a:r>
            <a:r>
              <a:rPr lang="en-US" dirty="0"/>
              <a:t>never smoked.</a:t>
            </a:r>
          </a:p>
          <a:p>
            <a:r>
              <a:rPr lang="en-US" dirty="0"/>
              <a:t> </a:t>
            </a:r>
          </a:p>
          <a:p>
            <a:pPr marL="285750" lvl="0" indent="-285750">
              <a:buFont typeface="Arial" panose="020B0604020202020204" pitchFamily="34" charset="0"/>
              <a:buChar char="•"/>
            </a:pPr>
            <a:r>
              <a:rPr lang="en-US" dirty="0"/>
              <a:t>Death of someone close to you</a:t>
            </a:r>
            <a:r>
              <a:rPr lang="en-US" dirty="0" smtClean="0"/>
              <a:t>.  His </a:t>
            </a:r>
            <a:r>
              <a:rPr lang="en-US" dirty="0"/>
              <a:t>mother?</a:t>
            </a:r>
          </a:p>
          <a:p>
            <a:r>
              <a:rPr lang="en-US" dirty="0"/>
              <a:t> </a:t>
            </a:r>
          </a:p>
          <a:p>
            <a:pPr marL="285750" lvl="0" indent="-285750">
              <a:buFont typeface="Arial" panose="020B0604020202020204" pitchFamily="34" charset="0"/>
              <a:buChar char="•"/>
            </a:pPr>
            <a:r>
              <a:rPr lang="en-US" dirty="0"/>
              <a:t>Diet can have a strong impact on susceptibility to a manic episode</a:t>
            </a:r>
            <a:r>
              <a:rPr lang="en-US" dirty="0" smtClean="0"/>
              <a:t>.  Protein </a:t>
            </a:r>
            <a:r>
              <a:rPr lang="en-US" dirty="0"/>
              <a:t>snacks in the evening can increase insomnia</a:t>
            </a:r>
            <a:r>
              <a:rPr lang="en-US" dirty="0" smtClean="0"/>
              <a:t>.  Hitler </a:t>
            </a:r>
            <a:r>
              <a:rPr lang="en-US" dirty="0"/>
              <a:t>became a vegetarian and was helped to find mood </a:t>
            </a:r>
            <a:r>
              <a:rPr lang="en-US" dirty="0" smtClean="0"/>
              <a:t>stabilizers--oil-rich </a:t>
            </a:r>
            <a:r>
              <a:rPr lang="en-US" dirty="0"/>
              <a:t>fruit, vegetables, whole grains, B vitamins and Vitamin C.</a:t>
            </a:r>
          </a:p>
        </p:txBody>
      </p:sp>
      <p:sp>
        <p:nvSpPr>
          <p:cNvPr id="3" name="Slide Number Placeholder 2"/>
          <p:cNvSpPr>
            <a:spLocks noGrp="1"/>
          </p:cNvSpPr>
          <p:nvPr>
            <p:ph type="sldNum" sz="quarter" idx="12"/>
          </p:nvPr>
        </p:nvSpPr>
        <p:spPr/>
        <p:txBody>
          <a:bodyPr>
            <a:normAutofit lnSpcReduction="10000"/>
          </a:bodyPr>
          <a:lstStyle/>
          <a:p>
            <a:fld id="{94F99CB0-B135-4D96-87CF-1951D3FA904C}" type="slidenum">
              <a:rPr lang="en-US" smtClean="0"/>
              <a:t>25</a:t>
            </a:fld>
            <a:endParaRPr lang="en-US"/>
          </a:p>
        </p:txBody>
      </p:sp>
    </p:spTree>
    <p:extLst>
      <p:ext uri="{BB962C8B-B14F-4D97-AF65-F5344CB8AC3E}">
        <p14:creationId xmlns:p14="http://schemas.microsoft.com/office/powerpoint/2010/main" val="113880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399"/>
            <a:ext cx="9466730" cy="5078313"/>
          </a:xfrm>
          <a:prstGeom prst="rect">
            <a:avLst/>
          </a:prstGeom>
          <a:noFill/>
        </p:spPr>
        <p:txBody>
          <a:bodyPr wrap="square" rtlCol="0">
            <a:spAutoFit/>
          </a:bodyPr>
          <a:lstStyle/>
          <a:p>
            <a:r>
              <a:rPr lang="en-US" b="1" dirty="0"/>
              <a:t>SUMMARY</a:t>
            </a:r>
            <a:endParaRPr lang="en-US" dirty="0"/>
          </a:p>
          <a:p>
            <a:r>
              <a:rPr lang="en-US" dirty="0"/>
              <a:t> </a:t>
            </a:r>
          </a:p>
          <a:p>
            <a:r>
              <a:rPr lang="en-US" dirty="0"/>
              <a:t>Hitler’s total lack of pity for those killed was very obvious and extended to German troops, for example, those freezing to death on the outskirts of Stalingrad</a:t>
            </a:r>
            <a:r>
              <a:rPr lang="en-US" dirty="0" smtClean="0"/>
              <a:t>.  His </a:t>
            </a:r>
            <a:r>
              <a:rPr lang="en-US" dirty="0"/>
              <a:t>last public action was to ﬂood the Berlin underground system to slow the Russian advance, despite the fact that thousands of Germans had taken refuge there.</a:t>
            </a:r>
          </a:p>
          <a:p>
            <a:r>
              <a:rPr lang="en-US" dirty="0"/>
              <a:t> </a:t>
            </a:r>
          </a:p>
          <a:p>
            <a:r>
              <a:rPr lang="en-US" dirty="0"/>
              <a:t>In addition to Bipolar Disorder, Hitler may have suffered from:</a:t>
            </a:r>
          </a:p>
          <a:p>
            <a:r>
              <a:rPr lang="en-US" dirty="0"/>
              <a:t> </a:t>
            </a:r>
          </a:p>
          <a:p>
            <a:pPr marL="285750" lvl="0" indent="-285750">
              <a:buFont typeface="Arial" panose="020B0604020202020204" pitchFamily="34" charset="0"/>
              <a:buChar char="•"/>
            </a:pPr>
            <a:r>
              <a:rPr lang="en-US" b="1" dirty="0"/>
              <a:t>Antisocial Personality Disorder (ASPD</a:t>
            </a:r>
            <a:r>
              <a:rPr lang="en-US" b="1" dirty="0" smtClean="0"/>
              <a:t>)</a:t>
            </a:r>
            <a:r>
              <a:rPr lang="en-US" dirty="0" smtClean="0"/>
              <a:t>--Deceitfulness</a:t>
            </a:r>
            <a:r>
              <a:rPr lang="en-US" dirty="0"/>
              <a:t>, impulsivity, aggressiveness, lack of remorse. </a:t>
            </a:r>
            <a:r>
              <a:rPr lang="en-US" dirty="0" smtClean="0"/>
              <a:t> Evaluation </a:t>
            </a:r>
            <a:r>
              <a:rPr lang="en-US" dirty="0"/>
              <a:t>of people with ASPD often shows a charming manner, yet lack of concern about life style. </a:t>
            </a:r>
            <a:r>
              <a:rPr lang="en-US" dirty="0" smtClean="0"/>
              <a:t> Hitler </a:t>
            </a:r>
            <a:r>
              <a:rPr lang="en-US" dirty="0"/>
              <a:t>lied constantly, which he said was often reversed a day later.</a:t>
            </a:r>
          </a:p>
          <a:p>
            <a:r>
              <a:rPr lang="en-US" dirty="0"/>
              <a:t> </a:t>
            </a:r>
          </a:p>
          <a:p>
            <a:pPr marL="285750" lvl="0" indent="-285750">
              <a:buFont typeface="Arial" panose="020B0604020202020204" pitchFamily="34" charset="0"/>
              <a:buChar char="•"/>
            </a:pPr>
            <a:r>
              <a:rPr lang="en-US" b="1" dirty="0"/>
              <a:t>Paranoid </a:t>
            </a:r>
            <a:r>
              <a:rPr lang="en-US" b="1" dirty="0" smtClean="0"/>
              <a:t>Disorder</a:t>
            </a:r>
            <a:r>
              <a:rPr lang="en-US" dirty="0" smtClean="0"/>
              <a:t>--Suspicion </a:t>
            </a:r>
            <a:r>
              <a:rPr lang="en-US" dirty="0"/>
              <a:t>of others, preoccupation with doubts about the trustworthiness of others, tendency to feeling attacked, bearing grudges and irrational sexual jealousy. </a:t>
            </a:r>
            <a:r>
              <a:rPr lang="en-US" dirty="0" smtClean="0"/>
              <a:t> This </a:t>
            </a:r>
            <a:r>
              <a:rPr lang="en-US" dirty="0"/>
              <a:t>certainly applies to his relationship with his niece </a:t>
            </a:r>
            <a:r>
              <a:rPr lang="en-US" dirty="0" err="1"/>
              <a:t>Geli</a:t>
            </a:r>
            <a:r>
              <a:rPr lang="en-US" dirty="0"/>
              <a:t>, who committed suicide, blaming Hitler’s oppressive control and jealousy</a:t>
            </a:r>
            <a:r>
              <a:rPr lang="en-US" dirty="0" smtClean="0"/>
              <a:t>.</a:t>
            </a:r>
            <a:r>
              <a:rPr lang="en-US" dirty="0"/>
              <a:t> </a:t>
            </a:r>
          </a:p>
        </p:txBody>
      </p:sp>
      <p:sp>
        <p:nvSpPr>
          <p:cNvPr id="3" name="Slide Number Placeholder 2"/>
          <p:cNvSpPr>
            <a:spLocks noGrp="1"/>
          </p:cNvSpPr>
          <p:nvPr>
            <p:ph type="sldNum" sz="quarter" idx="12"/>
          </p:nvPr>
        </p:nvSpPr>
        <p:spPr/>
        <p:txBody>
          <a:bodyPr>
            <a:normAutofit lnSpcReduction="10000"/>
          </a:bodyPr>
          <a:lstStyle/>
          <a:p>
            <a:fld id="{94F99CB0-B135-4D96-87CF-1951D3FA904C}" type="slidenum">
              <a:rPr lang="en-US" smtClean="0"/>
              <a:t>26</a:t>
            </a:fld>
            <a:endParaRPr lang="en-US"/>
          </a:p>
        </p:txBody>
      </p:sp>
    </p:spTree>
    <p:extLst>
      <p:ext uri="{BB962C8B-B14F-4D97-AF65-F5344CB8AC3E}">
        <p14:creationId xmlns:p14="http://schemas.microsoft.com/office/powerpoint/2010/main" val="421919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642" y="763793"/>
            <a:ext cx="9165516" cy="5355312"/>
          </a:xfrm>
          <a:prstGeom prst="rect">
            <a:avLst/>
          </a:prstGeom>
          <a:noFill/>
        </p:spPr>
        <p:txBody>
          <a:bodyPr wrap="square" rtlCol="0">
            <a:spAutoFit/>
          </a:bodyPr>
          <a:lstStyle/>
          <a:p>
            <a:r>
              <a:rPr lang="en-US" dirty="0"/>
              <a:t>Hitler hated his father, loved his mother (he changed his name to hers), and, I believe, had the onset of Manic-Depressive Disorder at age 18-20, the typical time for onset, soon after his mother’s death. </a:t>
            </a:r>
          </a:p>
          <a:p>
            <a:r>
              <a:rPr lang="en-US" dirty="0"/>
              <a:t> </a:t>
            </a:r>
          </a:p>
          <a:p>
            <a:r>
              <a:rPr lang="en-US" dirty="0"/>
              <a:t>He became infatuated with Wagner and his operas</a:t>
            </a:r>
            <a:r>
              <a:rPr lang="en-US" dirty="0" smtClean="0"/>
              <a:t>.  Wagner </a:t>
            </a:r>
            <a:r>
              <a:rPr lang="en-US" dirty="0"/>
              <a:t>was anti-Semitic, pro-Aryan, and a fanatic believer in a pure Aryan race</a:t>
            </a:r>
            <a:r>
              <a:rPr lang="en-US" dirty="0" smtClean="0"/>
              <a:t>.  Hitler </a:t>
            </a:r>
            <a:r>
              <a:rPr lang="en-US" dirty="0"/>
              <a:t>found the operas spellbinding, particularly the themes of world domination, Aryan supremacy and racial purity.</a:t>
            </a:r>
          </a:p>
          <a:p>
            <a:r>
              <a:rPr lang="en-US" dirty="0"/>
              <a:t> </a:t>
            </a:r>
          </a:p>
          <a:p>
            <a:r>
              <a:rPr lang="en-US" b="1" dirty="0"/>
              <a:t>Final Diagnosis</a:t>
            </a:r>
            <a:r>
              <a:rPr lang="en-US" dirty="0"/>
              <a:t>:</a:t>
            </a:r>
          </a:p>
          <a:p>
            <a:pPr marL="285750" lvl="0" indent="-285750">
              <a:buFont typeface="Arial" panose="020B0604020202020204" pitchFamily="34" charset="0"/>
              <a:buChar char="•"/>
            </a:pPr>
            <a:r>
              <a:rPr lang="en-US" dirty="0" smtClean="0"/>
              <a:t>Manic-Depressive </a:t>
            </a:r>
            <a:r>
              <a:rPr lang="en-US" dirty="0"/>
              <a:t>Psychosis (Bipolar Disorder)</a:t>
            </a:r>
          </a:p>
          <a:p>
            <a:pPr marL="285750" lvl="0" indent="-285750">
              <a:buFont typeface="Arial" panose="020B0604020202020204" pitchFamily="34" charset="0"/>
              <a:buChar char="•"/>
            </a:pPr>
            <a:r>
              <a:rPr lang="en-US" dirty="0" smtClean="0"/>
              <a:t>Antisocial </a:t>
            </a:r>
            <a:r>
              <a:rPr lang="en-US" dirty="0"/>
              <a:t>Personality Disorder</a:t>
            </a:r>
          </a:p>
          <a:p>
            <a:pPr marL="285750" indent="-285750">
              <a:buFont typeface="Arial" panose="020B0604020202020204" pitchFamily="34" charset="0"/>
              <a:buChar char="•"/>
            </a:pPr>
            <a:r>
              <a:rPr lang="en-US" dirty="0" smtClean="0"/>
              <a:t>Paranoid </a:t>
            </a:r>
            <a:r>
              <a:rPr lang="en-US" dirty="0"/>
              <a:t>Disorder</a:t>
            </a:r>
          </a:p>
          <a:p>
            <a:r>
              <a:rPr lang="en-US" dirty="0"/>
              <a:t> </a:t>
            </a:r>
          </a:p>
          <a:p>
            <a:r>
              <a:rPr lang="en-US" dirty="0"/>
              <a:t>I also believe that Hitler, especially in the </a:t>
            </a:r>
            <a:r>
              <a:rPr lang="en-US" dirty="0" smtClean="0"/>
              <a:t>1930s, </a:t>
            </a:r>
            <a:r>
              <a:rPr lang="en-US" dirty="0"/>
              <a:t>was in an altered state and was transposing his opera-induced emotions onto his everyday life</a:t>
            </a:r>
            <a:r>
              <a:rPr lang="en-US" dirty="0" smtClean="0"/>
              <a:t>.  Hitler </a:t>
            </a:r>
            <a:r>
              <a:rPr lang="en-US" dirty="0"/>
              <a:t>did collect stamps, strangely those of Great Britain, and I suspect was involved in the design of German stamps</a:t>
            </a:r>
            <a:r>
              <a:rPr lang="en-US" dirty="0" smtClean="0"/>
              <a:t>.  His </a:t>
            </a:r>
            <a:r>
              <a:rPr lang="en-US" dirty="0"/>
              <a:t>mass gatherings were very “Wagnerian” and the design of a number of stamps also demonstrates this.</a:t>
            </a:r>
          </a:p>
        </p:txBody>
      </p:sp>
      <p:sp>
        <p:nvSpPr>
          <p:cNvPr id="3" name="Slide Number Placeholder 2"/>
          <p:cNvSpPr>
            <a:spLocks noGrp="1"/>
          </p:cNvSpPr>
          <p:nvPr>
            <p:ph type="sldNum" sz="quarter" idx="12"/>
          </p:nvPr>
        </p:nvSpPr>
        <p:spPr/>
        <p:txBody>
          <a:bodyPr>
            <a:normAutofit lnSpcReduction="10000"/>
          </a:bodyPr>
          <a:lstStyle/>
          <a:p>
            <a:fld id="{94F99CB0-B135-4D96-87CF-1951D3FA904C}" type="slidenum">
              <a:rPr lang="en-US" smtClean="0"/>
              <a:t>27</a:t>
            </a:fld>
            <a:endParaRPr lang="en-US"/>
          </a:p>
        </p:txBody>
      </p:sp>
    </p:spTree>
    <p:extLst>
      <p:ext uri="{BB962C8B-B14F-4D97-AF65-F5344CB8AC3E}">
        <p14:creationId xmlns:p14="http://schemas.microsoft.com/office/powerpoint/2010/main" val="1166196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Subtitle 2"/>
          <p:cNvSpPr>
            <a:spLocks noGrp="1"/>
          </p:cNvSpPr>
          <p:nvPr>
            <p:ph type="subTitle" idx="1"/>
          </p:nvPr>
        </p:nvSpPr>
        <p:spPr>
          <a:xfrm>
            <a:off x="6454588" y="4800600"/>
            <a:ext cx="4849547" cy="685800"/>
          </a:xfrm>
        </p:spPr>
        <p:txBody>
          <a:bodyPr>
            <a:normAutofit lnSpcReduction="10000"/>
          </a:bodyPr>
          <a:lstStyle/>
          <a:p>
            <a:pPr algn="r"/>
            <a:r>
              <a:rPr lang="en-US" dirty="0" smtClean="0"/>
              <a:t>Image Selection and Design Layout Tom Fortunato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025" y="758951"/>
            <a:ext cx="1518463" cy="155394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718" y="758951"/>
            <a:ext cx="3289568" cy="14571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8004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465" y="602428"/>
            <a:ext cx="3818964" cy="5355312"/>
          </a:xfrm>
          <a:prstGeom prst="rect">
            <a:avLst/>
          </a:prstGeom>
          <a:noFill/>
        </p:spPr>
        <p:txBody>
          <a:bodyPr wrap="square" rtlCol="0">
            <a:spAutoFit/>
          </a:bodyPr>
          <a:lstStyle/>
          <a:p>
            <a:r>
              <a:rPr lang="en-US" dirty="0" smtClean="0"/>
              <a:t>Adolf </a:t>
            </a:r>
            <a:r>
              <a:rPr lang="en-US" dirty="0"/>
              <a:t>Hitler was born in 1889. His father frequently physically abused him, probably not uncommon for the time</a:t>
            </a:r>
            <a:r>
              <a:rPr lang="en-US" dirty="0" smtClean="0"/>
              <a:t>.  </a:t>
            </a:r>
            <a:r>
              <a:rPr lang="en-US" dirty="0"/>
              <a:t>After his father’s death in 1903, when </a:t>
            </a:r>
            <a:r>
              <a:rPr lang="en-US" dirty="0" smtClean="0"/>
              <a:t>Adolf </a:t>
            </a:r>
            <a:r>
              <a:rPr lang="en-US" dirty="0"/>
              <a:t>was 14, he took his mother’s name, </a:t>
            </a:r>
            <a:r>
              <a:rPr lang="en-US" dirty="0" err="1" smtClean="0"/>
              <a:t>Schikelgrueber</a:t>
            </a:r>
            <a:r>
              <a:rPr lang="en-US" dirty="0" smtClean="0"/>
              <a:t>, </a:t>
            </a:r>
            <a:r>
              <a:rPr lang="en-US" dirty="0"/>
              <a:t>but later changed it back to Hitler. </a:t>
            </a:r>
            <a:r>
              <a:rPr lang="en-US" dirty="0" smtClean="0"/>
              <a:t> He </a:t>
            </a:r>
            <a:r>
              <a:rPr lang="en-US" dirty="0"/>
              <a:t>lived with his mother, aunt and younger sister in a carefree “cosseted” existence. </a:t>
            </a:r>
            <a:r>
              <a:rPr lang="en-US" dirty="0" smtClean="0"/>
              <a:t> Hitler </a:t>
            </a:r>
            <a:r>
              <a:rPr lang="en-US" dirty="0"/>
              <a:t>attended Catholic Church and became an altar boy</a:t>
            </a:r>
            <a:r>
              <a:rPr lang="en-US" dirty="0" smtClean="0"/>
              <a:t>.  </a:t>
            </a:r>
            <a:r>
              <a:rPr lang="en-US" dirty="0"/>
              <a:t>Elements of the Catholic Church experience greatly inﬂuenced him-</a:t>
            </a:r>
            <a:r>
              <a:rPr lang="en-US" dirty="0" smtClean="0"/>
              <a:t>-the </a:t>
            </a:r>
            <a:r>
              <a:rPr lang="en-US" dirty="0"/>
              <a:t>“mysterious twilight in Catholic churches, the burning lamps and smell of incense and the dogmatic inﬂexibility of the priests.”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701" y="3259567"/>
            <a:ext cx="1947740" cy="29751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714" y="602428"/>
            <a:ext cx="2350008"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233" y="602428"/>
            <a:ext cx="2360676" cy="3200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6952" y="3851747"/>
            <a:ext cx="1197531" cy="2399297"/>
          </a:xfrm>
          <a:prstGeom prst="rect">
            <a:avLst/>
          </a:prstGeom>
        </p:spPr>
      </p:pic>
      <p:sp>
        <p:nvSpPr>
          <p:cNvPr id="2" name="Slide Number Placeholder 1"/>
          <p:cNvSpPr>
            <a:spLocks noGrp="1"/>
          </p:cNvSpPr>
          <p:nvPr>
            <p:ph type="sldNum" sz="quarter" idx="12"/>
          </p:nvPr>
        </p:nvSpPr>
        <p:spPr/>
        <p:txBody>
          <a:bodyPr>
            <a:normAutofit lnSpcReduction="10000"/>
          </a:bodyPr>
          <a:lstStyle/>
          <a:p>
            <a:fld id="{94F99CB0-B135-4D96-87CF-1951D3FA904C}" type="slidenum">
              <a:rPr lang="en-US" smtClean="0"/>
              <a:t>3</a:t>
            </a:fld>
            <a:endParaRPr lang="en-US"/>
          </a:p>
        </p:txBody>
      </p:sp>
    </p:spTree>
    <p:extLst>
      <p:ext uri="{BB962C8B-B14F-4D97-AF65-F5344CB8AC3E}">
        <p14:creationId xmlns:p14="http://schemas.microsoft.com/office/powerpoint/2010/main" val="205213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613185"/>
            <a:ext cx="5102102" cy="5658523"/>
          </a:xfrm>
          <a:prstGeom prst="rect">
            <a:avLst/>
          </a:prstGeom>
        </p:spPr>
      </p:pic>
      <p:sp>
        <p:nvSpPr>
          <p:cNvPr id="4" name="TextBox 3"/>
          <p:cNvSpPr txBox="1"/>
          <p:nvPr/>
        </p:nvSpPr>
        <p:spPr>
          <a:xfrm>
            <a:off x="731520" y="4238513"/>
            <a:ext cx="4421393" cy="1754326"/>
          </a:xfrm>
          <a:prstGeom prst="rect">
            <a:avLst/>
          </a:prstGeom>
          <a:noFill/>
        </p:spPr>
        <p:txBody>
          <a:bodyPr wrap="square" rtlCol="0">
            <a:spAutoFit/>
          </a:bodyPr>
          <a:lstStyle/>
          <a:p>
            <a:r>
              <a:rPr lang="en-US" dirty="0"/>
              <a:t>In 1907 Hitler’s mother died of cancer and he moved to Vienna. </a:t>
            </a:r>
            <a:r>
              <a:rPr lang="en-US" dirty="0" smtClean="0"/>
              <a:t> An </a:t>
            </a:r>
            <a:r>
              <a:rPr lang="en-US" dirty="0"/>
              <a:t>orphan at age 18 he had delusions of artistic greatness and wanted to study at the Academy of Fine Arts but was rejected for two consecutive years.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744" y="1299396"/>
            <a:ext cx="1533525" cy="2190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 y="2549879"/>
            <a:ext cx="2847975" cy="15335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541" y="613185"/>
            <a:ext cx="2389932" cy="1781586"/>
          </a:xfrm>
          <a:prstGeom prst="rect">
            <a:avLst/>
          </a:prstGeom>
        </p:spPr>
      </p:pic>
      <p:sp>
        <p:nvSpPr>
          <p:cNvPr id="3" name="Slide Number Placeholder 2"/>
          <p:cNvSpPr>
            <a:spLocks noGrp="1"/>
          </p:cNvSpPr>
          <p:nvPr>
            <p:ph type="sldNum" sz="quarter" idx="12"/>
          </p:nvPr>
        </p:nvSpPr>
        <p:spPr/>
        <p:txBody>
          <a:bodyPr>
            <a:normAutofit lnSpcReduction="10000"/>
          </a:bodyPr>
          <a:lstStyle/>
          <a:p>
            <a:fld id="{94F99CB0-B135-4D96-87CF-1951D3FA904C}" type="slidenum">
              <a:rPr lang="en-US" smtClean="0"/>
              <a:t>4</a:t>
            </a:fld>
            <a:endParaRPr lang="en-US"/>
          </a:p>
        </p:txBody>
      </p:sp>
    </p:spTree>
    <p:extLst>
      <p:ext uri="{BB962C8B-B14F-4D97-AF65-F5344CB8AC3E}">
        <p14:creationId xmlns:p14="http://schemas.microsoft.com/office/powerpoint/2010/main" val="3309068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115" y="463520"/>
            <a:ext cx="5422519" cy="3721204"/>
          </a:xfrm>
          <a:prstGeom prst="rect">
            <a:avLst/>
          </a:prstGeom>
        </p:spPr>
      </p:pic>
      <p:sp>
        <p:nvSpPr>
          <p:cNvPr id="5" name="TextBox 4"/>
          <p:cNvSpPr txBox="1"/>
          <p:nvPr/>
        </p:nvSpPr>
        <p:spPr>
          <a:xfrm>
            <a:off x="763793" y="463520"/>
            <a:ext cx="4034118" cy="3354765"/>
          </a:xfrm>
          <a:prstGeom prst="rect">
            <a:avLst/>
          </a:prstGeom>
          <a:noFill/>
        </p:spPr>
        <p:txBody>
          <a:bodyPr wrap="square" rtlCol="0">
            <a:spAutoFit/>
          </a:bodyPr>
          <a:lstStyle/>
          <a:p>
            <a:r>
              <a:rPr lang="en-US" dirty="0"/>
              <a:t>During the ages 18-20, which are peak years for the development of psychosis, both schizophrenia and manic depressive or bipolar illness</a:t>
            </a:r>
            <a:r>
              <a:rPr lang="en-US" dirty="0" smtClean="0"/>
              <a:t>.  </a:t>
            </a:r>
            <a:r>
              <a:rPr lang="en-US" dirty="0"/>
              <a:t>Hitler developed an obsessive interest in Wagner’s operas. </a:t>
            </a:r>
            <a:r>
              <a:rPr lang="en-US" dirty="0" smtClean="0"/>
              <a:t> These </a:t>
            </a:r>
            <a:r>
              <a:rPr lang="en-US" dirty="0"/>
              <a:t>operas are full of heroic fantasy, love and death, power contest, and ideas of world domination</a:t>
            </a:r>
            <a:r>
              <a:rPr lang="en-US" dirty="0" smtClean="0"/>
              <a:t>.</a:t>
            </a:r>
          </a:p>
          <a:p>
            <a:endParaRPr lang="en-US" dirty="0" smtClean="0"/>
          </a:p>
          <a:p>
            <a:r>
              <a:rPr lang="en-US" sz="1600" i="1" dirty="0" smtClean="0"/>
              <a:t>Wagner and the </a:t>
            </a:r>
            <a:r>
              <a:rPr lang="en-US" sz="1600" i="1" dirty="0"/>
              <a:t>Bayreuth </a:t>
            </a:r>
            <a:r>
              <a:rPr lang="en-US" sz="1600" i="1" dirty="0" err="1" smtClean="0"/>
              <a:t>Festspielhaus</a:t>
            </a:r>
            <a:r>
              <a:rPr lang="en-US" sz="1600" i="1" dirty="0" smtClean="0"/>
              <a:t> (Festival Opera House of Bayreuth)</a:t>
            </a:r>
            <a:endParaRPr lang="en-US" sz="1600" dirty="0"/>
          </a:p>
        </p:txBody>
      </p:sp>
      <p:sp>
        <p:nvSpPr>
          <p:cNvPr id="6" name="TextBox 5"/>
          <p:cNvSpPr txBox="1"/>
          <p:nvPr/>
        </p:nvSpPr>
        <p:spPr>
          <a:xfrm>
            <a:off x="763793" y="4324574"/>
            <a:ext cx="9742841" cy="2031325"/>
          </a:xfrm>
          <a:prstGeom prst="rect">
            <a:avLst/>
          </a:prstGeom>
          <a:noFill/>
        </p:spPr>
        <p:txBody>
          <a:bodyPr wrap="square" rtlCol="0">
            <a:spAutoFit/>
          </a:bodyPr>
          <a:lstStyle/>
          <a:p>
            <a:r>
              <a:rPr lang="en-US" dirty="0"/>
              <a:t>Hitler became so obsessed with these operas that he spent the small inheritance from his father on his visits to the opera house. </a:t>
            </a:r>
            <a:r>
              <a:rPr lang="en-US" dirty="0" smtClean="0"/>
              <a:t> He </a:t>
            </a:r>
            <a:r>
              <a:rPr lang="en-US" dirty="0"/>
              <a:t>went through all his money and ended up in a men’s charitable hostel funded by the </a:t>
            </a:r>
            <a:r>
              <a:rPr lang="en-US" dirty="0" err="1"/>
              <a:t>Rothchilds</a:t>
            </a:r>
            <a:r>
              <a:rPr lang="en-US" dirty="0" smtClean="0"/>
              <a:t>.  He </a:t>
            </a:r>
            <a:r>
              <a:rPr lang="en-US" dirty="0"/>
              <a:t>did not smoke or drink</a:t>
            </a:r>
            <a:r>
              <a:rPr lang="en-US" dirty="0" smtClean="0"/>
              <a:t>.  </a:t>
            </a:r>
            <a:r>
              <a:rPr lang="en-US" dirty="0"/>
              <a:t>(Had he discovered both made him feel worse</a:t>
            </a:r>
            <a:r>
              <a:rPr lang="en-US" dirty="0" smtClean="0"/>
              <a:t>?)  He </a:t>
            </a:r>
            <a:r>
              <a:rPr lang="en-US" dirty="0"/>
              <a:t>had no girlfriends and no sexual activities because he was terriﬁed of getting venereal disease (paranoia). </a:t>
            </a:r>
            <a:r>
              <a:rPr lang="en-US" dirty="0" smtClean="0"/>
              <a:t> He </a:t>
            </a:r>
            <a:r>
              <a:rPr lang="en-US" dirty="0"/>
              <a:t>regarded his self-imposed isolation and his apparent ostracism as an indication of his greater insight and originality.</a:t>
            </a:r>
          </a:p>
        </p:txBody>
      </p:sp>
      <p:sp>
        <p:nvSpPr>
          <p:cNvPr id="2" name="Slide Number Placeholder 1"/>
          <p:cNvSpPr>
            <a:spLocks noGrp="1"/>
          </p:cNvSpPr>
          <p:nvPr>
            <p:ph type="sldNum" sz="quarter" idx="12"/>
          </p:nvPr>
        </p:nvSpPr>
        <p:spPr/>
        <p:txBody>
          <a:bodyPr>
            <a:normAutofit lnSpcReduction="10000"/>
          </a:bodyPr>
          <a:lstStyle/>
          <a:p>
            <a:fld id="{94F99CB0-B135-4D96-87CF-1951D3FA904C}" type="slidenum">
              <a:rPr lang="en-US" smtClean="0"/>
              <a:t>5</a:t>
            </a:fld>
            <a:endParaRPr lang="en-US"/>
          </a:p>
        </p:txBody>
      </p:sp>
    </p:spTree>
    <p:extLst>
      <p:ext uri="{BB962C8B-B14F-4D97-AF65-F5344CB8AC3E}">
        <p14:creationId xmlns:p14="http://schemas.microsoft.com/office/powerpoint/2010/main" val="2580971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899" y="625850"/>
            <a:ext cx="2126257" cy="292930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 y="2770163"/>
            <a:ext cx="5669281" cy="3556671"/>
          </a:xfrm>
          <a:prstGeom prst="rect">
            <a:avLst/>
          </a:prstGeom>
        </p:spPr>
      </p:pic>
      <p:sp>
        <p:nvSpPr>
          <p:cNvPr id="3" name="TextBox 2"/>
          <p:cNvSpPr txBox="1"/>
          <p:nvPr/>
        </p:nvSpPr>
        <p:spPr>
          <a:xfrm>
            <a:off x="6637469" y="3555157"/>
            <a:ext cx="4055631" cy="2923877"/>
          </a:xfrm>
          <a:prstGeom prst="rect">
            <a:avLst/>
          </a:prstGeom>
          <a:noFill/>
        </p:spPr>
        <p:txBody>
          <a:bodyPr wrap="square" rtlCol="0">
            <a:spAutoFit/>
          </a:bodyPr>
          <a:lstStyle/>
          <a:p>
            <a:r>
              <a:rPr lang="en-US" dirty="0" smtClean="0"/>
              <a:t>“Dear </a:t>
            </a:r>
            <a:r>
              <a:rPr lang="en-US" dirty="0" err="1"/>
              <a:t>Lanzhammer</a:t>
            </a:r>
            <a:r>
              <a:rPr lang="en-US" dirty="0" smtClean="0"/>
              <a:t>,                          </a:t>
            </a:r>
            <a:r>
              <a:rPr lang="en-US" dirty="0"/>
              <a:t>I am now in Munich at the Ersatz </a:t>
            </a:r>
            <a:r>
              <a:rPr lang="en-US" dirty="0" err="1" smtClean="0"/>
              <a:t>Btl</a:t>
            </a:r>
            <a:r>
              <a:rPr lang="en-US" dirty="0" smtClean="0"/>
              <a:t> (</a:t>
            </a:r>
            <a:r>
              <a:rPr lang="en-US" dirty="0"/>
              <a:t>battalion). </a:t>
            </a:r>
            <a:r>
              <a:rPr lang="en-US" dirty="0" smtClean="0"/>
              <a:t> Currently </a:t>
            </a:r>
            <a:r>
              <a:rPr lang="en-US" dirty="0"/>
              <a:t>I am under dental treatment. </a:t>
            </a:r>
            <a:r>
              <a:rPr lang="en-US" dirty="0" smtClean="0"/>
              <a:t> By </a:t>
            </a:r>
            <a:r>
              <a:rPr lang="en-US" dirty="0"/>
              <a:t>the way I will </a:t>
            </a:r>
            <a:r>
              <a:rPr lang="en-US" dirty="0" smtClean="0"/>
              <a:t>report voluntarily </a:t>
            </a:r>
            <a:r>
              <a:rPr lang="en-US" dirty="0"/>
              <a:t>for the field immediately</a:t>
            </a:r>
            <a:r>
              <a:rPr lang="en-US" dirty="0" smtClean="0"/>
              <a:t>. </a:t>
            </a:r>
          </a:p>
          <a:p>
            <a:r>
              <a:rPr lang="en-US" dirty="0" smtClean="0"/>
              <a:t>                     Kind regards, A</a:t>
            </a:r>
            <a:r>
              <a:rPr lang="en-US" dirty="0"/>
              <a:t>. </a:t>
            </a:r>
            <a:r>
              <a:rPr lang="en-US" dirty="0" smtClean="0"/>
              <a:t>Hitler”</a:t>
            </a:r>
          </a:p>
          <a:p>
            <a:endParaRPr lang="en-US" sz="1000" dirty="0" smtClean="0"/>
          </a:p>
          <a:p>
            <a:r>
              <a:rPr lang="en-US" sz="1600" i="1" dirty="0" smtClean="0"/>
              <a:t>Recently discovered </a:t>
            </a:r>
            <a:r>
              <a:rPr lang="en-US" sz="1600" i="1" dirty="0" err="1" smtClean="0"/>
              <a:t>Fieldpost</a:t>
            </a:r>
            <a:r>
              <a:rPr lang="en-US" sz="1600" i="1" dirty="0" smtClean="0"/>
              <a:t> card written by Hitler addressed to a member of his regimental headquarters.</a:t>
            </a:r>
            <a:endParaRPr lang="en-US" sz="1600" i="1" dirty="0"/>
          </a:p>
        </p:txBody>
      </p:sp>
      <p:sp>
        <p:nvSpPr>
          <p:cNvPr id="4" name="TextBox 3"/>
          <p:cNvSpPr txBox="1"/>
          <p:nvPr/>
        </p:nvSpPr>
        <p:spPr>
          <a:xfrm>
            <a:off x="731519" y="497632"/>
            <a:ext cx="5669281" cy="2031325"/>
          </a:xfrm>
          <a:prstGeom prst="rect">
            <a:avLst/>
          </a:prstGeom>
          <a:noFill/>
        </p:spPr>
        <p:txBody>
          <a:bodyPr wrap="square" rtlCol="0">
            <a:spAutoFit/>
          </a:bodyPr>
          <a:lstStyle/>
          <a:p>
            <a:r>
              <a:rPr lang="en-US" dirty="0"/>
              <a:t>I believe his psychosis continued and when he enlisted in the Bavarian Army in 1916 he behaved with no evidence of fear. </a:t>
            </a:r>
            <a:r>
              <a:rPr lang="en-US" dirty="0" smtClean="0"/>
              <a:t> This </a:t>
            </a:r>
            <a:r>
              <a:rPr lang="en-US" dirty="0"/>
              <a:t>resulted in the award of the Iron Cross twice for conspicuous bravery under ﬁre. </a:t>
            </a:r>
            <a:r>
              <a:rPr lang="en-US" dirty="0" smtClean="0"/>
              <a:t> It </a:t>
            </a:r>
            <a:r>
              <a:rPr lang="en-US" dirty="0"/>
              <a:t>is of interest that one of his expectations of the Hitler youth was the total absence of fear.</a:t>
            </a:r>
          </a:p>
        </p:txBody>
      </p:sp>
      <p:sp>
        <p:nvSpPr>
          <p:cNvPr id="6" name="Slide Number Placeholder 5"/>
          <p:cNvSpPr>
            <a:spLocks noGrp="1"/>
          </p:cNvSpPr>
          <p:nvPr>
            <p:ph type="sldNum" sz="quarter" idx="12"/>
          </p:nvPr>
        </p:nvSpPr>
        <p:spPr/>
        <p:txBody>
          <a:bodyPr>
            <a:normAutofit lnSpcReduction="10000"/>
          </a:bodyPr>
          <a:lstStyle/>
          <a:p>
            <a:fld id="{94F99CB0-B135-4D96-87CF-1951D3FA904C}" type="slidenum">
              <a:rPr lang="en-US" smtClean="0"/>
              <a:t>6</a:t>
            </a:fld>
            <a:endParaRPr lang="en-US"/>
          </a:p>
        </p:txBody>
      </p:sp>
    </p:spTree>
    <p:extLst>
      <p:ext uri="{BB962C8B-B14F-4D97-AF65-F5344CB8AC3E}">
        <p14:creationId xmlns:p14="http://schemas.microsoft.com/office/powerpoint/2010/main" val="523627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489" y="731520"/>
            <a:ext cx="2259106" cy="5355312"/>
          </a:xfrm>
          <a:prstGeom prst="rect">
            <a:avLst/>
          </a:prstGeom>
          <a:noFill/>
        </p:spPr>
        <p:txBody>
          <a:bodyPr wrap="square" rtlCol="0">
            <a:spAutoFit/>
          </a:bodyPr>
          <a:lstStyle/>
          <a:p>
            <a:r>
              <a:rPr lang="en-US" dirty="0"/>
              <a:t>After the First World War ended Hitler was in the hospital, possibly because of severe depression, ostensibly because he had been gassed</a:t>
            </a:r>
            <a:r>
              <a:rPr lang="en-US" dirty="0" smtClean="0"/>
              <a:t>.  Over </a:t>
            </a:r>
            <a:r>
              <a:rPr lang="en-US" dirty="0"/>
              <a:t>the next few years Hitler focused on the elimination of all Jews and expression of his hatred for Communism, homosexuality, and the gypsy population.</a:t>
            </a:r>
          </a:p>
        </p:txBody>
      </p:sp>
      <p:sp>
        <p:nvSpPr>
          <p:cNvPr id="4" name="TextBox 3"/>
          <p:cNvSpPr txBox="1"/>
          <p:nvPr/>
        </p:nvSpPr>
        <p:spPr>
          <a:xfrm>
            <a:off x="2854206" y="5997388"/>
            <a:ext cx="4030219" cy="369332"/>
          </a:xfrm>
          <a:prstGeom prst="rect">
            <a:avLst/>
          </a:prstGeom>
          <a:noFill/>
        </p:spPr>
        <p:txBody>
          <a:bodyPr wrap="square" rtlCol="0">
            <a:spAutoFit/>
          </a:bodyPr>
          <a:lstStyle/>
          <a:p>
            <a:pPr algn="ctr"/>
            <a:r>
              <a:rPr lang="en-US" dirty="0" smtClean="0"/>
              <a:t>“Der </a:t>
            </a:r>
            <a:r>
              <a:rPr lang="en-US" dirty="0" err="1" smtClean="0"/>
              <a:t>Ewige</a:t>
            </a:r>
            <a:r>
              <a:rPr lang="en-US" dirty="0" smtClean="0"/>
              <a:t> Jude” (The Eternal Jew)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814" y="1146952"/>
            <a:ext cx="3422983" cy="4840582"/>
          </a:xfrm>
          <a:prstGeom prst="rect">
            <a:avLst/>
          </a:prstGeom>
        </p:spPr>
      </p:pic>
      <p:sp>
        <p:nvSpPr>
          <p:cNvPr id="6" name="TextBox 5"/>
          <p:cNvSpPr txBox="1"/>
          <p:nvPr/>
        </p:nvSpPr>
        <p:spPr>
          <a:xfrm>
            <a:off x="7041744" y="5987534"/>
            <a:ext cx="3295121" cy="369332"/>
          </a:xfrm>
          <a:prstGeom prst="rect">
            <a:avLst/>
          </a:prstGeom>
          <a:noFill/>
        </p:spPr>
        <p:txBody>
          <a:bodyPr wrap="square" rtlCol="0">
            <a:spAutoFit/>
          </a:bodyPr>
          <a:lstStyle/>
          <a:p>
            <a:r>
              <a:rPr lang="en-US" dirty="0" smtClean="0"/>
              <a:t>(Bolshevism </a:t>
            </a:r>
            <a:r>
              <a:rPr lang="en-US" dirty="0"/>
              <a:t>without a </a:t>
            </a:r>
            <a:r>
              <a:rPr lang="en-US" dirty="0" smtClean="0"/>
              <a:t>Mask)</a:t>
            </a:r>
            <a:endParaRPr lang="en-US" dirty="0"/>
          </a:p>
        </p:txBody>
      </p:sp>
      <p:sp>
        <p:nvSpPr>
          <p:cNvPr id="7" name="Slide Number Placeholder 6"/>
          <p:cNvSpPr>
            <a:spLocks noGrp="1"/>
          </p:cNvSpPr>
          <p:nvPr>
            <p:ph type="sldNum" sz="quarter" idx="12"/>
          </p:nvPr>
        </p:nvSpPr>
        <p:spPr/>
        <p:txBody>
          <a:bodyPr>
            <a:normAutofit lnSpcReduction="10000"/>
          </a:bodyPr>
          <a:lstStyle/>
          <a:p>
            <a:fld id="{94F99CB0-B135-4D96-87CF-1951D3FA904C}" type="slidenum">
              <a:rPr lang="en-US" smtClean="0"/>
              <a:t>7</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36115924"/>
              </p:ext>
            </p:extLst>
          </p:nvPr>
        </p:nvGraphicFramePr>
        <p:xfrm>
          <a:off x="3220045" y="1143336"/>
          <a:ext cx="3298542" cy="4836966"/>
        </p:xfrm>
        <a:graphic>
          <a:graphicData uri="http://schemas.openxmlformats.org/presentationml/2006/ole">
            <mc:AlternateContent xmlns:mc="http://schemas.openxmlformats.org/markup-compatibility/2006">
              <mc:Choice xmlns:v="urn:schemas-microsoft-com:vml" Requires="v">
                <p:oleObj spid="_x0000_s2062" r:id="rId4" imgW="3117960" imgH="4572000" progId="">
                  <p:embed/>
                </p:oleObj>
              </mc:Choice>
              <mc:Fallback>
                <p:oleObj r:id="rId4" imgW="3117960" imgH="4572000" progId="">
                  <p:embed/>
                  <p:pic>
                    <p:nvPicPr>
                      <p:cNvPr id="0" name=""/>
                      <p:cNvPicPr/>
                      <p:nvPr/>
                    </p:nvPicPr>
                    <p:blipFill>
                      <a:blip r:embed="rId5"/>
                      <a:stretch>
                        <a:fillRect/>
                      </a:stretch>
                    </p:blipFill>
                    <p:spPr>
                      <a:xfrm>
                        <a:off x="3220045" y="1143336"/>
                        <a:ext cx="3298542" cy="4836966"/>
                      </a:xfrm>
                      <a:prstGeom prst="rect">
                        <a:avLst/>
                      </a:prstGeom>
                    </p:spPr>
                  </p:pic>
                </p:oleObj>
              </mc:Fallback>
            </mc:AlternateContent>
          </a:graphicData>
        </a:graphic>
      </p:graphicFrame>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891" y="558120"/>
            <a:ext cx="2743200" cy="1170432"/>
          </a:xfrm>
          <a:prstGeom prst="rect">
            <a:avLst/>
          </a:prstGeom>
        </p:spPr>
      </p:pic>
    </p:spTree>
    <p:extLst>
      <p:ext uri="{BB962C8B-B14F-4D97-AF65-F5344CB8AC3E}">
        <p14:creationId xmlns:p14="http://schemas.microsoft.com/office/powerpoint/2010/main" val="199296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222" y="570155"/>
            <a:ext cx="8455510" cy="369332"/>
          </a:xfrm>
          <a:prstGeom prst="rect">
            <a:avLst/>
          </a:prstGeom>
          <a:noFill/>
        </p:spPr>
        <p:txBody>
          <a:bodyPr wrap="square" rtlCol="0">
            <a:spAutoFit/>
          </a:bodyPr>
          <a:lstStyle/>
          <a:p>
            <a:r>
              <a:rPr lang="en-US"/>
              <a:t>Hitler reached the highest position of power in Germany in a number of ways:</a:t>
            </a:r>
            <a:endParaRPr lang="en-US" dirty="0"/>
          </a:p>
        </p:txBody>
      </p:sp>
      <p:sp>
        <p:nvSpPr>
          <p:cNvPr id="3" name="TextBox 2"/>
          <p:cNvSpPr txBox="1"/>
          <p:nvPr/>
        </p:nvSpPr>
        <p:spPr>
          <a:xfrm>
            <a:off x="1290918" y="4862456"/>
            <a:ext cx="8627633" cy="1477328"/>
          </a:xfrm>
          <a:prstGeom prst="rect">
            <a:avLst/>
          </a:prstGeom>
          <a:noFill/>
        </p:spPr>
        <p:txBody>
          <a:bodyPr wrap="square" rtlCol="0">
            <a:spAutoFit/>
          </a:bodyPr>
          <a:lstStyle/>
          <a:p>
            <a:pPr marL="285750" lvl="0" indent="-285750">
              <a:buFont typeface="Arial" panose="020B0604020202020204" pitchFamily="34" charset="0"/>
              <a:buChar char="•"/>
            </a:pPr>
            <a:r>
              <a:rPr lang="en-US" dirty="0"/>
              <a:t>The election for the Presidency following the death of Paul von Hindenburg was run by the Nazi Party</a:t>
            </a:r>
            <a:r>
              <a:rPr lang="en-US" dirty="0" smtClean="0"/>
              <a:t>.  </a:t>
            </a:r>
            <a:r>
              <a:rPr lang="en-US" dirty="0"/>
              <a:t>There was rampant voter fraud and the ballots were collected and the counting supervised by members of the Party. </a:t>
            </a:r>
            <a:r>
              <a:rPr lang="en-US" dirty="0" smtClean="0"/>
              <a:t> Hitler </a:t>
            </a:r>
            <a:r>
              <a:rPr lang="en-US" dirty="0"/>
              <a:t>was declared Chancellor with a vote of 90.3% and then assumed the position of President by ﬁat.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03" y="1165397"/>
            <a:ext cx="2911467" cy="34711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48" y="1143000"/>
            <a:ext cx="2913617" cy="34935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234" y="1580171"/>
            <a:ext cx="3175000" cy="2641600"/>
          </a:xfrm>
          <a:prstGeom prst="rect">
            <a:avLst/>
          </a:prstGeom>
        </p:spPr>
      </p:pic>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8</a:t>
            </a:fld>
            <a:endParaRPr lang="en-US"/>
          </a:p>
        </p:txBody>
      </p:sp>
    </p:spTree>
    <p:extLst>
      <p:ext uri="{BB962C8B-B14F-4D97-AF65-F5344CB8AC3E}">
        <p14:creationId xmlns:p14="http://schemas.microsoft.com/office/powerpoint/2010/main" val="86026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12" y="613186"/>
            <a:ext cx="9638851"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Establishing </a:t>
            </a:r>
            <a:r>
              <a:rPr lang="en-US" dirty="0"/>
              <a:t>a following of men who would carry out his wishes, even if these included brutal intimidation of those opposing him and often the murder of individuals or whole groups of friends and their associates who once supported him but had become “too powerful”. </a:t>
            </a:r>
            <a:r>
              <a:rPr lang="en-US" dirty="0" smtClean="0"/>
              <a:t> The Sturmabteilung (SA) Brown Shirts are </a:t>
            </a:r>
            <a:r>
              <a:rPr lang="en-US" dirty="0"/>
              <a:t>one example.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2" y="2199790"/>
            <a:ext cx="6006031" cy="39724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693" y="2190020"/>
            <a:ext cx="3355770" cy="3982180"/>
          </a:xfrm>
          <a:prstGeom prst="rect">
            <a:avLst/>
          </a:prstGeom>
        </p:spPr>
      </p:pic>
      <p:sp>
        <p:nvSpPr>
          <p:cNvPr id="5" name="Slide Number Placeholder 4"/>
          <p:cNvSpPr>
            <a:spLocks noGrp="1"/>
          </p:cNvSpPr>
          <p:nvPr>
            <p:ph type="sldNum" sz="quarter" idx="12"/>
          </p:nvPr>
        </p:nvSpPr>
        <p:spPr/>
        <p:txBody>
          <a:bodyPr>
            <a:normAutofit lnSpcReduction="10000"/>
          </a:bodyPr>
          <a:lstStyle/>
          <a:p>
            <a:fld id="{94F99CB0-B135-4D96-87CF-1951D3FA904C}" type="slidenum">
              <a:rPr lang="en-US" smtClean="0"/>
              <a:t>9</a:t>
            </a:fld>
            <a:endParaRPr lang="en-US"/>
          </a:p>
        </p:txBody>
      </p:sp>
    </p:spTree>
    <p:extLst>
      <p:ext uri="{BB962C8B-B14F-4D97-AF65-F5344CB8AC3E}">
        <p14:creationId xmlns:p14="http://schemas.microsoft.com/office/powerpoint/2010/main" val="3011646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TC103457515[[fn=View]]</Template>
  <TotalTime>772</TotalTime>
  <Words>1843</Words>
  <Application>Microsoft Office PowerPoint</Application>
  <PresentationFormat>Widescreen</PresentationFormat>
  <Paragraphs>171</Paragraphs>
  <Slides>28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33" baseType="lpstr">
      <vt:lpstr>Arial</vt:lpstr>
      <vt:lpstr>Calibri</vt:lpstr>
      <vt:lpstr>Century Schoolbook</vt:lpstr>
      <vt:lpstr>Wingdings 2</vt:lpstr>
      <vt:lpstr>View</vt:lpstr>
      <vt:lpstr>ADOLF HITLER: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ADOLOPH HITLER:</dc:title>
  <dc:creator>Thomas M. Fortunato</dc:creator>
  <cp:lastModifiedBy>Tom Fortunato</cp:lastModifiedBy>
  <cp:revision>77</cp:revision>
  <dcterms:created xsi:type="dcterms:W3CDTF">2013-10-14T03:03:12Z</dcterms:created>
  <dcterms:modified xsi:type="dcterms:W3CDTF">2013-11-02T21:33:48Z</dcterms:modified>
</cp:coreProperties>
</file>