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handoutMasterIdLst>
    <p:handoutMasterId r:id="rId33"/>
  </p:handoutMasterIdLst>
  <p:sldIdLst>
    <p:sldId id="256" r:id="rId2"/>
    <p:sldId id="257" r:id="rId3"/>
    <p:sldId id="269" r:id="rId4"/>
    <p:sldId id="258" r:id="rId5"/>
    <p:sldId id="259" r:id="rId6"/>
    <p:sldId id="260" r:id="rId7"/>
    <p:sldId id="261" r:id="rId8"/>
    <p:sldId id="262" r:id="rId9"/>
    <p:sldId id="268" r:id="rId10"/>
    <p:sldId id="267" r:id="rId11"/>
    <p:sldId id="263" r:id="rId12"/>
    <p:sldId id="264" r:id="rId13"/>
    <p:sldId id="266" r:id="rId14"/>
    <p:sldId id="265" r:id="rId15"/>
    <p:sldId id="270" r:id="rId16"/>
    <p:sldId id="271" r:id="rId17"/>
    <p:sldId id="272" r:id="rId18"/>
    <p:sldId id="273" r:id="rId19"/>
    <p:sldId id="275" r:id="rId20"/>
    <p:sldId id="278" r:id="rId21"/>
    <p:sldId id="276" r:id="rId22"/>
    <p:sldId id="274" r:id="rId23"/>
    <p:sldId id="279" r:id="rId24"/>
    <p:sldId id="286" r:id="rId25"/>
    <p:sldId id="280" r:id="rId26"/>
    <p:sldId id="281" r:id="rId27"/>
    <p:sldId id="282" r:id="rId28"/>
    <p:sldId id="283" r:id="rId29"/>
    <p:sldId id="284"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25E3"/>
    <a:srgbClr val="70CE9B"/>
    <a:srgbClr val="FFFFC9"/>
    <a:srgbClr val="FFFF71"/>
    <a:srgbClr val="B3EFC6"/>
    <a:srgbClr val="F0EB80"/>
    <a:srgbClr val="E7D3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95136" autoAdjust="0"/>
  </p:normalViewPr>
  <p:slideViewPr>
    <p:cSldViewPr snapToGrid="0">
      <p:cViewPr varScale="1">
        <p:scale>
          <a:sx n="85" d="100"/>
          <a:sy n="85" d="100"/>
        </p:scale>
        <p:origin x="18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9356A5-2AF5-4F7F-BC00-1B010E92EB7B}" type="datetimeFigureOut">
              <a:rPr lang="en-US" smtClean="0"/>
              <a:t>1/19/2016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2DAC54-A10D-403A-A9B8-CCD6A130FAF4}" type="slidenum">
              <a:rPr lang="en-US" smtClean="0"/>
              <a:t>‹#›</a:t>
            </a:fld>
            <a:endParaRPr lang="en-US"/>
          </a:p>
        </p:txBody>
      </p:sp>
    </p:spTree>
    <p:extLst>
      <p:ext uri="{BB962C8B-B14F-4D97-AF65-F5344CB8AC3E}">
        <p14:creationId xmlns:p14="http://schemas.microsoft.com/office/powerpoint/2010/main" val="14269151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CB4516-A5AE-4462-93F8-3385444DF5DB}" type="datetimeFigureOut">
              <a:rPr lang="en-US" smtClean="0"/>
              <a:t>1/19/2016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DFB809-4E84-40BD-8817-45E42DBD1376}" type="slidenum">
              <a:rPr lang="en-US" smtClean="0"/>
              <a:t>‹#›</a:t>
            </a:fld>
            <a:endParaRPr lang="en-US"/>
          </a:p>
        </p:txBody>
      </p:sp>
    </p:spTree>
    <p:extLst>
      <p:ext uri="{BB962C8B-B14F-4D97-AF65-F5344CB8AC3E}">
        <p14:creationId xmlns:p14="http://schemas.microsoft.com/office/powerpoint/2010/main" val="36869578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B809-4E84-40BD-8817-45E42DBD1376}" type="slidenum">
              <a:rPr lang="en-US" smtClean="0"/>
              <a:t>3</a:t>
            </a:fld>
            <a:endParaRPr lang="en-US"/>
          </a:p>
        </p:txBody>
      </p:sp>
    </p:spTree>
    <p:extLst>
      <p:ext uri="{BB962C8B-B14F-4D97-AF65-F5344CB8AC3E}">
        <p14:creationId xmlns:p14="http://schemas.microsoft.com/office/powerpoint/2010/main" val="3206075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fld id="{F8DFB809-4E84-40BD-8817-45E42DBD1376}" type="slidenum">
              <a:rPr lang="en-US" smtClean="0"/>
              <a:t>8</a:t>
            </a:fld>
            <a:endParaRPr lang="en-US"/>
          </a:p>
        </p:txBody>
      </p:sp>
    </p:spTree>
    <p:extLst>
      <p:ext uri="{BB962C8B-B14F-4D97-AF65-F5344CB8AC3E}">
        <p14:creationId xmlns:p14="http://schemas.microsoft.com/office/powerpoint/2010/main" val="162502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B809-4E84-40BD-8817-45E42DBD1376}" type="slidenum">
              <a:rPr lang="en-US" smtClean="0"/>
              <a:t>20</a:t>
            </a:fld>
            <a:endParaRPr lang="en-US"/>
          </a:p>
        </p:txBody>
      </p:sp>
    </p:spTree>
    <p:extLst>
      <p:ext uri="{BB962C8B-B14F-4D97-AF65-F5344CB8AC3E}">
        <p14:creationId xmlns:p14="http://schemas.microsoft.com/office/powerpoint/2010/main" val="2900847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B809-4E84-40BD-8817-45E42DBD1376}" type="slidenum">
              <a:rPr lang="en-US" smtClean="0"/>
              <a:t>25</a:t>
            </a:fld>
            <a:endParaRPr lang="en-US"/>
          </a:p>
        </p:txBody>
      </p:sp>
    </p:spTree>
    <p:extLst>
      <p:ext uri="{BB962C8B-B14F-4D97-AF65-F5344CB8AC3E}">
        <p14:creationId xmlns:p14="http://schemas.microsoft.com/office/powerpoint/2010/main" val="1740309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B809-4E84-40BD-8817-45E42DBD1376}" type="slidenum">
              <a:rPr lang="en-US" smtClean="0"/>
              <a:t>29</a:t>
            </a:fld>
            <a:endParaRPr lang="en-US"/>
          </a:p>
        </p:txBody>
      </p:sp>
    </p:spTree>
    <p:extLst>
      <p:ext uri="{BB962C8B-B14F-4D97-AF65-F5344CB8AC3E}">
        <p14:creationId xmlns:p14="http://schemas.microsoft.com/office/powerpoint/2010/main" val="414629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0F5C75-FAC0-4F0B-AA8A-9678057AE438}" type="datetime1">
              <a:rPr lang="en-US" smtClean="0"/>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27D92-48B6-4A7D-8911-3045EBF5F00F}" type="slidenum">
              <a:rPr lang="en-US" smtClean="0"/>
              <a:t>‹#›</a:t>
            </a:fld>
            <a:endParaRPr lang="en-US"/>
          </a:p>
        </p:txBody>
      </p:sp>
    </p:spTree>
    <p:extLst>
      <p:ext uri="{BB962C8B-B14F-4D97-AF65-F5344CB8AC3E}">
        <p14:creationId xmlns:p14="http://schemas.microsoft.com/office/powerpoint/2010/main" val="384727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E5DAA2-9060-45AD-BE68-56AFB35507FE}" type="datetime1">
              <a:rPr lang="en-US" smtClean="0"/>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27D92-48B6-4A7D-8911-3045EBF5F00F}" type="slidenum">
              <a:rPr lang="en-US" smtClean="0"/>
              <a:t>‹#›</a:t>
            </a:fld>
            <a:endParaRPr lang="en-US"/>
          </a:p>
        </p:txBody>
      </p:sp>
    </p:spTree>
    <p:extLst>
      <p:ext uri="{BB962C8B-B14F-4D97-AF65-F5344CB8AC3E}">
        <p14:creationId xmlns:p14="http://schemas.microsoft.com/office/powerpoint/2010/main" val="3081125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A481E-8115-4E2A-8AAD-3B0B56CDBE28}" type="datetime1">
              <a:rPr lang="en-US" smtClean="0"/>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27D92-48B6-4A7D-8911-3045EBF5F00F}" type="slidenum">
              <a:rPr lang="en-US" smtClean="0"/>
              <a:t>‹#›</a:t>
            </a:fld>
            <a:endParaRPr lang="en-US"/>
          </a:p>
        </p:txBody>
      </p:sp>
    </p:spTree>
    <p:extLst>
      <p:ext uri="{BB962C8B-B14F-4D97-AF65-F5344CB8AC3E}">
        <p14:creationId xmlns:p14="http://schemas.microsoft.com/office/powerpoint/2010/main" val="356050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876C2-68D0-49CB-8EBD-044FB44EB009}" type="datetime1">
              <a:rPr lang="en-US" smtClean="0"/>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27D92-48B6-4A7D-8911-3045EBF5F00F}" type="slidenum">
              <a:rPr lang="en-US" smtClean="0"/>
              <a:t>‹#›</a:t>
            </a:fld>
            <a:endParaRPr lang="en-US"/>
          </a:p>
        </p:txBody>
      </p:sp>
    </p:spTree>
    <p:extLst>
      <p:ext uri="{BB962C8B-B14F-4D97-AF65-F5344CB8AC3E}">
        <p14:creationId xmlns:p14="http://schemas.microsoft.com/office/powerpoint/2010/main" val="681434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241BA5-F545-4DD6-A5EB-D28781F5593F}" type="datetime1">
              <a:rPr lang="en-US" smtClean="0"/>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27D92-48B6-4A7D-8911-3045EBF5F00F}" type="slidenum">
              <a:rPr lang="en-US" smtClean="0"/>
              <a:t>‹#›</a:t>
            </a:fld>
            <a:endParaRPr lang="en-US"/>
          </a:p>
        </p:txBody>
      </p:sp>
    </p:spTree>
    <p:extLst>
      <p:ext uri="{BB962C8B-B14F-4D97-AF65-F5344CB8AC3E}">
        <p14:creationId xmlns:p14="http://schemas.microsoft.com/office/powerpoint/2010/main" val="3826625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943BEF-B696-4693-8A34-9041BE99DFF4}" type="datetime1">
              <a:rPr lang="en-US" smtClean="0"/>
              <a:t>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027D92-48B6-4A7D-8911-3045EBF5F00F}" type="slidenum">
              <a:rPr lang="en-US" smtClean="0"/>
              <a:t>‹#›</a:t>
            </a:fld>
            <a:endParaRPr lang="en-US"/>
          </a:p>
        </p:txBody>
      </p:sp>
    </p:spTree>
    <p:extLst>
      <p:ext uri="{BB962C8B-B14F-4D97-AF65-F5344CB8AC3E}">
        <p14:creationId xmlns:p14="http://schemas.microsoft.com/office/powerpoint/2010/main" val="1324287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6A8A06-13E5-45CC-9BD7-540ADB65DED3}" type="datetime1">
              <a:rPr lang="en-US" smtClean="0"/>
              <a:t>1/19/2016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027D92-48B6-4A7D-8911-3045EBF5F00F}" type="slidenum">
              <a:rPr lang="en-US" smtClean="0"/>
              <a:t>‹#›</a:t>
            </a:fld>
            <a:endParaRPr lang="en-US"/>
          </a:p>
        </p:txBody>
      </p:sp>
    </p:spTree>
    <p:extLst>
      <p:ext uri="{BB962C8B-B14F-4D97-AF65-F5344CB8AC3E}">
        <p14:creationId xmlns:p14="http://schemas.microsoft.com/office/powerpoint/2010/main" val="600622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FFF61C-CA78-4F64-841A-67BF62CA4799}" type="datetime1">
              <a:rPr lang="en-US" smtClean="0"/>
              <a:t>1/19/2016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027D92-48B6-4A7D-8911-3045EBF5F00F}" type="slidenum">
              <a:rPr lang="en-US" smtClean="0"/>
              <a:t>‹#›</a:t>
            </a:fld>
            <a:endParaRPr lang="en-US"/>
          </a:p>
        </p:txBody>
      </p:sp>
    </p:spTree>
    <p:extLst>
      <p:ext uri="{BB962C8B-B14F-4D97-AF65-F5344CB8AC3E}">
        <p14:creationId xmlns:p14="http://schemas.microsoft.com/office/powerpoint/2010/main" val="3362949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F44B1D-494C-49AD-A23E-5F9496599686}" type="datetime1">
              <a:rPr lang="en-US" smtClean="0"/>
              <a:t>1/19/2016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027D92-48B6-4A7D-8911-3045EBF5F00F}" type="slidenum">
              <a:rPr lang="en-US" smtClean="0"/>
              <a:t>‹#›</a:t>
            </a:fld>
            <a:endParaRPr lang="en-US"/>
          </a:p>
        </p:txBody>
      </p:sp>
    </p:spTree>
    <p:extLst>
      <p:ext uri="{BB962C8B-B14F-4D97-AF65-F5344CB8AC3E}">
        <p14:creationId xmlns:p14="http://schemas.microsoft.com/office/powerpoint/2010/main" val="995759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9D1812-8F05-4CFB-AC59-458D1BE73C7A}" type="datetime1">
              <a:rPr lang="en-US" smtClean="0"/>
              <a:t>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027D92-48B6-4A7D-8911-3045EBF5F00F}" type="slidenum">
              <a:rPr lang="en-US" smtClean="0"/>
              <a:t>‹#›</a:t>
            </a:fld>
            <a:endParaRPr lang="en-US"/>
          </a:p>
        </p:txBody>
      </p:sp>
    </p:spTree>
    <p:extLst>
      <p:ext uri="{BB962C8B-B14F-4D97-AF65-F5344CB8AC3E}">
        <p14:creationId xmlns:p14="http://schemas.microsoft.com/office/powerpoint/2010/main" val="3247733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497591-2D5C-493F-9172-C92E34FD32AC}" type="datetime1">
              <a:rPr lang="en-US" smtClean="0"/>
              <a:t>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027D92-48B6-4A7D-8911-3045EBF5F00F}" type="slidenum">
              <a:rPr lang="en-US" smtClean="0"/>
              <a:t>‹#›</a:t>
            </a:fld>
            <a:endParaRPr lang="en-US"/>
          </a:p>
        </p:txBody>
      </p:sp>
    </p:spTree>
    <p:extLst>
      <p:ext uri="{BB962C8B-B14F-4D97-AF65-F5344CB8AC3E}">
        <p14:creationId xmlns:p14="http://schemas.microsoft.com/office/powerpoint/2010/main" val="1301942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D16CC8-31D7-4E73-81B0-FBD92271746A}" type="datetime1">
              <a:rPr lang="en-US" smtClean="0"/>
              <a:t>1/19/2016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027D92-48B6-4A7D-8911-3045EBF5F00F}" type="slidenum">
              <a:rPr lang="en-US" smtClean="0"/>
              <a:t>‹#›</a:t>
            </a:fld>
            <a:endParaRPr lang="en-US"/>
          </a:p>
        </p:txBody>
      </p:sp>
    </p:spTree>
    <p:extLst>
      <p:ext uri="{BB962C8B-B14F-4D97-AF65-F5344CB8AC3E}">
        <p14:creationId xmlns:p14="http://schemas.microsoft.com/office/powerpoint/2010/main" val="2997555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jp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39.emf"/><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44.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gif"/><Relationship Id="rId1" Type="http://schemas.openxmlformats.org/officeDocument/2006/relationships/slideLayout" Target="../slideLayouts/slideLayout7.xml"/><Relationship Id="rId5" Type="http://schemas.openxmlformats.org/officeDocument/2006/relationships/image" Target="../media/image56.emf"/><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g"/><Relationship Id="rId7" Type="http://schemas.openxmlformats.org/officeDocument/2006/relationships/image" Target="../media/image61.jpg"/><Relationship Id="rId12" Type="http://schemas.openxmlformats.org/officeDocument/2006/relationships/image" Target="../media/image66.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60.jpg"/><Relationship Id="rId11" Type="http://schemas.openxmlformats.org/officeDocument/2006/relationships/image" Target="../media/image65.jpeg"/><Relationship Id="rId5" Type="http://schemas.openxmlformats.org/officeDocument/2006/relationships/image" Target="../media/image59.jpg"/><Relationship Id="rId10" Type="http://schemas.openxmlformats.org/officeDocument/2006/relationships/image" Target="../media/image64.jpg"/><Relationship Id="rId4" Type="http://schemas.openxmlformats.org/officeDocument/2006/relationships/image" Target="../media/image58.jpg"/><Relationship Id="rId9" Type="http://schemas.openxmlformats.org/officeDocument/2006/relationships/image" Target="../media/image63.jpg"/></Relationships>
</file>

<file path=ppt/slides/_rels/slide25.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70.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1.gif"/><Relationship Id="rId1" Type="http://schemas.openxmlformats.org/officeDocument/2006/relationships/slideLayout" Target="../slideLayouts/slideLayout7.xml"/><Relationship Id="rId5" Type="http://schemas.openxmlformats.org/officeDocument/2006/relationships/image" Target="../media/image73.emf"/><Relationship Id="rId4" Type="http://schemas.openxmlformats.org/officeDocument/2006/relationships/image" Target="../media/image72.jpg"/></Relationships>
</file>

<file path=ppt/slides/_rels/slide27.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image" Target="../media/image79.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gif"/><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4qKKugJ7KAhWMGj4KHaUTAQgQjRwIBw&amp;url=http://www.huttotx.gov/Index.aspx?NID%3D823&amp;psig=AFQjCNGsD3Z-byTVnxc0kzxceAhTIxBcrA&amp;ust=1452472328314610" TargetMode="External"/><Relationship Id="rId2" Type="http://schemas.openxmlformats.org/officeDocument/2006/relationships/image" Target="../media/image1.gif"/><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349625" cy="6858000"/>
          </a:xfrm>
          <a:prstGeom prst="rect">
            <a:avLst/>
          </a:prstGeom>
        </p:spPr>
      </p:pic>
      <p:sp>
        <p:nvSpPr>
          <p:cNvPr id="8" name="Title 1"/>
          <p:cNvSpPr>
            <a:spLocks noGrp="1"/>
          </p:cNvSpPr>
          <p:nvPr>
            <p:ph type="ctrTitle"/>
          </p:nvPr>
        </p:nvSpPr>
        <p:spPr>
          <a:xfrm>
            <a:off x="3712845" y="1598007"/>
            <a:ext cx="8025938" cy="4893104"/>
          </a:xfrm>
        </p:spPr>
        <p:txBody>
          <a:bodyPr>
            <a:noAutofit/>
          </a:bodyPr>
          <a:lstStyle/>
          <a:p>
            <a:pPr algn="l"/>
            <a:r>
              <a:rPr lang="en-US" sz="5600" b="1" dirty="0" smtClean="0">
                <a:latin typeface="Centaur" panose="02030504050205020304" pitchFamily="18" charset="0"/>
              </a:rPr>
              <a:t/>
            </a:r>
            <a:br>
              <a:rPr lang="en-US" sz="5600" b="1" dirty="0" smtClean="0">
                <a:latin typeface="Centaur" panose="02030504050205020304" pitchFamily="18" charset="0"/>
              </a:rPr>
            </a:br>
            <a:r>
              <a:rPr lang="en-US" sz="5600" b="1" dirty="0">
                <a:latin typeface="Centaur" panose="02030504050205020304" pitchFamily="18" charset="0"/>
              </a:rPr>
              <a:t/>
            </a:r>
            <a:br>
              <a:rPr lang="en-US" sz="5600" b="1" dirty="0">
                <a:latin typeface="Centaur" panose="02030504050205020304" pitchFamily="18" charset="0"/>
              </a:rPr>
            </a:br>
            <a:r>
              <a:rPr lang="en-US" sz="5600" b="1" dirty="0" smtClean="0">
                <a:latin typeface="Centaur" panose="02030504050205020304" pitchFamily="18" charset="0"/>
              </a:rPr>
              <a:t/>
            </a:r>
            <a:br>
              <a:rPr lang="en-US" sz="5600" b="1" dirty="0" smtClean="0">
                <a:latin typeface="Centaur" panose="02030504050205020304" pitchFamily="18" charset="0"/>
              </a:rPr>
            </a:br>
            <a:r>
              <a:rPr lang="en-US" sz="5600" b="1" dirty="0">
                <a:latin typeface="Centaur" panose="02030504050205020304" pitchFamily="18" charset="0"/>
              </a:rPr>
              <a:t/>
            </a:r>
            <a:br>
              <a:rPr lang="en-US" sz="5600" b="1" dirty="0">
                <a:latin typeface="Centaur" panose="02030504050205020304" pitchFamily="18" charset="0"/>
              </a:rPr>
            </a:br>
            <a:r>
              <a:rPr lang="en-US" sz="5600" b="1" dirty="0" smtClean="0">
                <a:latin typeface="Centaur" panose="02030504050205020304" pitchFamily="18" charset="0"/>
              </a:rPr>
              <a:t/>
            </a:r>
            <a:br>
              <a:rPr lang="en-US" sz="5600" b="1" dirty="0" smtClean="0">
                <a:latin typeface="Centaur" panose="02030504050205020304" pitchFamily="18" charset="0"/>
              </a:rPr>
            </a:br>
            <a:r>
              <a:rPr lang="en-US" sz="5600" b="1" dirty="0">
                <a:latin typeface="Centaur" panose="02030504050205020304" pitchFamily="18" charset="0"/>
              </a:rPr>
              <a:t/>
            </a:r>
            <a:br>
              <a:rPr lang="en-US" sz="5600" b="1" dirty="0">
                <a:latin typeface="Centaur" panose="02030504050205020304" pitchFamily="18" charset="0"/>
              </a:rPr>
            </a:br>
            <a:r>
              <a:rPr lang="en-US" sz="5600" b="1" dirty="0" smtClean="0">
                <a:latin typeface="Centaur" panose="02030504050205020304" pitchFamily="18" charset="0"/>
              </a:rPr>
              <a:t/>
            </a:r>
            <a:br>
              <a:rPr lang="en-US" sz="5600" b="1" dirty="0" smtClean="0">
                <a:latin typeface="Centaur" panose="02030504050205020304" pitchFamily="18" charset="0"/>
              </a:rPr>
            </a:br>
            <a:r>
              <a:rPr lang="en-US" sz="5600" b="1" dirty="0">
                <a:latin typeface="Centaur" panose="02030504050205020304" pitchFamily="18" charset="0"/>
              </a:rPr>
              <a:t/>
            </a:r>
            <a:br>
              <a:rPr lang="en-US" sz="5600" b="1" dirty="0">
                <a:latin typeface="Centaur" panose="02030504050205020304" pitchFamily="18" charset="0"/>
              </a:rPr>
            </a:br>
            <a:r>
              <a:rPr lang="en-US" sz="5600" b="1" dirty="0" smtClean="0">
                <a:latin typeface="Centaur" panose="02030504050205020304" pitchFamily="18" charset="0"/>
              </a:rPr>
              <a:t/>
            </a:r>
            <a:br>
              <a:rPr lang="en-US" sz="5600" b="1" dirty="0" smtClean="0">
                <a:latin typeface="Centaur" panose="02030504050205020304" pitchFamily="18" charset="0"/>
              </a:rPr>
            </a:br>
            <a:r>
              <a:rPr lang="en-US" sz="3000" b="1" dirty="0">
                <a:latin typeface="Centaur" panose="02030504050205020304" pitchFamily="18" charset="0"/>
              </a:rPr>
              <a:t/>
            </a:r>
            <a:br>
              <a:rPr lang="en-US" sz="3000" b="1" dirty="0">
                <a:latin typeface="Centaur" panose="02030504050205020304" pitchFamily="18" charset="0"/>
              </a:rPr>
            </a:br>
            <a:r>
              <a:rPr lang="en-US" sz="5500" b="1" dirty="0" smtClean="0">
                <a:latin typeface="Centaur" panose="02030504050205020304" pitchFamily="18" charset="0"/>
              </a:rPr>
              <a:t>World Stamp Show-NY 2016</a:t>
            </a:r>
            <a:r>
              <a:rPr lang="en-US" sz="5600" b="1" dirty="0" smtClean="0">
                <a:latin typeface="Centaur" panose="02030504050205020304" pitchFamily="18" charset="0"/>
              </a:rPr>
              <a:t/>
            </a:r>
            <a:br>
              <a:rPr lang="en-US" sz="5600" b="1" dirty="0" smtClean="0">
                <a:latin typeface="Centaur" panose="02030504050205020304" pitchFamily="18" charset="0"/>
              </a:rPr>
            </a:br>
            <a:r>
              <a:rPr lang="en-US" sz="3600" b="1" dirty="0" smtClean="0">
                <a:latin typeface="Centaur" panose="02030504050205020304" pitchFamily="18" charset="0"/>
              </a:rPr>
              <a:t/>
            </a:r>
            <a:br>
              <a:rPr lang="en-US" sz="3600" b="1" dirty="0" smtClean="0">
                <a:latin typeface="Centaur" panose="02030504050205020304" pitchFamily="18" charset="0"/>
              </a:rPr>
            </a:br>
            <a:r>
              <a:rPr lang="en-US" sz="4000" b="1" dirty="0" smtClean="0">
                <a:latin typeface="Centaur" panose="02030504050205020304" pitchFamily="18" charset="0"/>
              </a:rPr>
              <a:t>May 28-June 4, 2016</a:t>
            </a:r>
            <a:br>
              <a:rPr lang="en-US" sz="4000" b="1" dirty="0" smtClean="0">
                <a:latin typeface="Centaur" panose="02030504050205020304" pitchFamily="18" charset="0"/>
              </a:rPr>
            </a:br>
            <a:r>
              <a:rPr lang="en-US" sz="4000" b="1" dirty="0" smtClean="0">
                <a:latin typeface="Centaur" panose="02030504050205020304" pitchFamily="18" charset="0"/>
              </a:rPr>
              <a:t>Javits Center, </a:t>
            </a:r>
            <a:r>
              <a:rPr lang="en-US" sz="4000" b="1" dirty="0">
                <a:latin typeface="Centaur" panose="02030504050205020304" pitchFamily="18" charset="0"/>
              </a:rPr>
              <a:t>655 West 34th </a:t>
            </a:r>
            <a:r>
              <a:rPr lang="en-US" sz="4000" b="1" dirty="0" smtClean="0">
                <a:latin typeface="Centaur" panose="02030504050205020304" pitchFamily="18" charset="0"/>
              </a:rPr>
              <a:t>Street</a:t>
            </a:r>
            <a:br>
              <a:rPr lang="en-US" sz="4000" b="1" dirty="0" smtClean="0">
                <a:latin typeface="Centaur" panose="02030504050205020304" pitchFamily="18" charset="0"/>
              </a:rPr>
            </a:br>
            <a:r>
              <a:rPr lang="en-US" sz="4000" b="1" dirty="0" smtClean="0">
                <a:latin typeface="Centaur" panose="02030504050205020304" pitchFamily="18" charset="0"/>
              </a:rPr>
              <a:t>New York City</a:t>
            </a:r>
            <a:br>
              <a:rPr lang="en-US" sz="4000" b="1" dirty="0" smtClean="0">
                <a:latin typeface="Centaur" panose="02030504050205020304" pitchFamily="18" charset="0"/>
              </a:rPr>
            </a:br>
            <a:r>
              <a:rPr lang="en-US" sz="3600" b="1" dirty="0" smtClean="0">
                <a:latin typeface="Centaur" panose="02030504050205020304" pitchFamily="18" charset="0"/>
              </a:rPr>
              <a:t/>
            </a:r>
            <a:br>
              <a:rPr lang="en-US" sz="3600" b="1" dirty="0" smtClean="0">
                <a:latin typeface="Centaur" panose="02030504050205020304" pitchFamily="18" charset="0"/>
              </a:rPr>
            </a:br>
            <a:r>
              <a:rPr lang="en-US" sz="4000" b="1" dirty="0" smtClean="0">
                <a:latin typeface="Centaur" panose="02030504050205020304" pitchFamily="18" charset="0"/>
              </a:rPr>
              <a:t>www.ny2016.org          info@ny2016.org</a:t>
            </a:r>
            <a:br>
              <a:rPr lang="en-US" sz="4000" b="1" dirty="0" smtClean="0">
                <a:latin typeface="Centaur" panose="02030504050205020304" pitchFamily="18" charset="0"/>
              </a:rPr>
            </a:br>
            <a:endParaRPr lang="en-US" sz="5600" dirty="0">
              <a:latin typeface="Centaur" panose="02030504050205020304" pitchFamily="18" charset="0"/>
            </a:endParaRPr>
          </a:p>
        </p:txBody>
      </p:sp>
      <p:sp>
        <p:nvSpPr>
          <p:cNvPr id="9" name="Rectangle 8"/>
          <p:cNvSpPr/>
          <p:nvPr/>
        </p:nvSpPr>
        <p:spPr>
          <a:xfrm>
            <a:off x="5622159" y="428456"/>
            <a:ext cx="4376518" cy="1169551"/>
          </a:xfrm>
          <a:prstGeom prst="rect">
            <a:avLst/>
          </a:prstGeom>
          <a:noFill/>
        </p:spPr>
        <p:txBody>
          <a:bodyPr wrap="none" lIns="91440" tIns="45720" rIns="91440" bIns="45720">
            <a:spAutoFit/>
          </a:bodyPr>
          <a:lstStyle/>
          <a:p>
            <a:pPr algn="ctr"/>
            <a:r>
              <a:rPr lang="en-US" sz="7000" b="1" cap="none" spc="0" dirty="0" smtClean="0">
                <a:ln w="13462">
                  <a:solidFill>
                    <a:schemeClr val="bg1"/>
                  </a:solidFill>
                  <a:prstDash val="solid"/>
                </a:ln>
                <a:solidFill>
                  <a:srgbClr val="70CE9B"/>
                </a:solidFill>
                <a:effectLst>
                  <a:outerShdw dist="38100" dir="2700000" algn="bl" rotWithShape="0">
                    <a:schemeClr val="accent5"/>
                  </a:outerShdw>
                </a:effectLst>
                <a:latin typeface="Centaur" panose="02030504050205020304" pitchFamily="18" charset="0"/>
              </a:rPr>
              <a:t>All About…</a:t>
            </a:r>
            <a:endParaRPr lang="en-US" sz="7000" b="1" cap="none" spc="0" dirty="0">
              <a:ln w="13462">
                <a:solidFill>
                  <a:schemeClr val="bg1"/>
                </a:solidFill>
                <a:prstDash val="solid"/>
              </a:ln>
              <a:solidFill>
                <a:srgbClr val="70CE9B"/>
              </a:solidFill>
              <a:effectLst>
                <a:outerShdw dist="38100" dir="2700000" algn="bl" rotWithShape="0">
                  <a:schemeClr val="accent5"/>
                </a:outerShdw>
              </a:effectLst>
              <a:latin typeface="Centaur" panose="020305040502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2025" y="5864926"/>
            <a:ext cx="432854" cy="43285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3414" y="5864925"/>
            <a:ext cx="895350" cy="39052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0945" y="5925741"/>
            <a:ext cx="1069848" cy="37490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2159" y="5864926"/>
            <a:ext cx="1323975" cy="390525"/>
          </a:xfrm>
          <a:prstGeom prst="rect">
            <a:avLst/>
          </a:prstGeom>
        </p:spPr>
      </p:pic>
    </p:spTree>
    <p:extLst>
      <p:ext uri="{BB962C8B-B14F-4D97-AF65-F5344CB8AC3E}">
        <p14:creationId xmlns:p14="http://schemas.microsoft.com/office/powerpoint/2010/main" val="26700361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662501" y="637173"/>
            <a:ext cx="10191648" cy="1993749"/>
          </a:xfrm>
        </p:spPr>
        <p:txBody>
          <a:bodyPr anchor="t">
            <a:noAutofit/>
          </a:bodyPr>
          <a:lstStyle/>
          <a:p>
            <a:r>
              <a:rPr lang="en-US" sz="3500" b="1" dirty="0" smtClean="0">
                <a:latin typeface="Centaur" panose="02030504050205020304" pitchFamily="18" charset="0"/>
              </a:rPr>
              <a:t>Concerned about getting around?  Don’t be!  Public transport is just around the corner everywhere—inexpensive and safe!  </a:t>
            </a:r>
            <a:br>
              <a:rPr lang="en-US" sz="3500" b="1" dirty="0" smtClean="0">
                <a:latin typeface="Centaur" panose="02030504050205020304" pitchFamily="18" charset="0"/>
              </a:rPr>
            </a:br>
            <a:r>
              <a:rPr lang="en-US" sz="3500" b="1" dirty="0" smtClean="0">
                <a:latin typeface="Centaur" panose="02030504050205020304" pitchFamily="18" charset="0"/>
              </a:rPr>
              <a:t/>
            </a:r>
            <a:br>
              <a:rPr lang="en-US" sz="3500" b="1" dirty="0" smtClean="0">
                <a:latin typeface="Centaur" panose="02030504050205020304" pitchFamily="18" charset="0"/>
              </a:rPr>
            </a:br>
            <a:r>
              <a:rPr lang="en-US" sz="1600" b="1" dirty="0" smtClean="0">
                <a:latin typeface="Centaur" panose="02030504050205020304" pitchFamily="18" charset="0"/>
              </a:rPr>
              <a:t>    </a:t>
            </a:r>
            <a:br>
              <a:rPr lang="en-US" sz="1600" b="1" dirty="0" smtClean="0">
                <a:latin typeface="Centaur" panose="02030504050205020304" pitchFamily="18" charset="0"/>
              </a:rPr>
            </a:br>
            <a:r>
              <a:rPr lang="en-US" sz="2600" b="1" dirty="0" smtClean="0">
                <a:latin typeface="Centaur" panose="02030504050205020304" pitchFamily="18" charset="0"/>
              </a:rPr>
              <a:t/>
            </a:r>
            <a:br>
              <a:rPr lang="en-US" sz="2600" b="1" dirty="0" smtClean="0">
                <a:latin typeface="Centaur" panose="02030504050205020304" pitchFamily="18" charset="0"/>
              </a:rPr>
            </a:br>
            <a:r>
              <a:rPr lang="en-US" sz="3500" b="1" dirty="0" smtClean="0">
                <a:latin typeface="Centaur" panose="02030504050205020304" pitchFamily="18" charset="0"/>
              </a:rPr>
              <a:t>                  </a:t>
            </a:r>
            <a:endParaRPr lang="en-US" sz="2000" b="1" dirty="0" smtClean="0">
              <a:latin typeface="Centaur" panose="020305040502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pic>
        <p:nvPicPr>
          <p:cNvPr id="6" name="Picture 5"/>
          <p:cNvPicPr>
            <a:picLocks noChangeAspect="1"/>
          </p:cNvPicPr>
          <p:nvPr/>
        </p:nvPicPr>
        <p:blipFill>
          <a:blip r:embed="rId3"/>
          <a:stretch>
            <a:fillRect/>
          </a:stretch>
        </p:blipFill>
        <p:spPr>
          <a:xfrm>
            <a:off x="8088534" y="1774347"/>
            <a:ext cx="3585775" cy="2016998"/>
          </a:xfrm>
          <a:prstGeom prst="rect">
            <a:avLst/>
          </a:prstGeom>
        </p:spPr>
      </p:pic>
      <p:pic>
        <p:nvPicPr>
          <p:cNvPr id="8" name="Picture 7"/>
          <p:cNvPicPr>
            <a:picLocks noChangeAspect="1"/>
          </p:cNvPicPr>
          <p:nvPr/>
        </p:nvPicPr>
        <p:blipFill>
          <a:blip r:embed="rId4"/>
          <a:stretch>
            <a:fillRect/>
          </a:stretch>
        </p:blipFill>
        <p:spPr>
          <a:xfrm>
            <a:off x="4879819" y="1774347"/>
            <a:ext cx="2883607" cy="3928798"/>
          </a:xfrm>
          <a:prstGeom prst="rect">
            <a:avLst/>
          </a:prstGeom>
        </p:spPr>
      </p:pic>
      <p:pic>
        <p:nvPicPr>
          <p:cNvPr id="7" name="Picture 6"/>
          <p:cNvPicPr>
            <a:picLocks noChangeAspect="1"/>
          </p:cNvPicPr>
          <p:nvPr/>
        </p:nvPicPr>
        <p:blipFill>
          <a:blip r:embed="rId5"/>
          <a:stretch>
            <a:fillRect/>
          </a:stretch>
        </p:blipFill>
        <p:spPr>
          <a:xfrm>
            <a:off x="8304985" y="3569212"/>
            <a:ext cx="3205908" cy="2133933"/>
          </a:xfrm>
          <a:prstGeom prst="rect">
            <a:avLst/>
          </a:prstGeom>
        </p:spPr>
      </p:pic>
      <p:pic>
        <p:nvPicPr>
          <p:cNvPr id="3" name="Picture 2"/>
          <p:cNvPicPr>
            <a:picLocks noChangeAspect="1"/>
          </p:cNvPicPr>
          <p:nvPr/>
        </p:nvPicPr>
        <p:blipFill>
          <a:blip r:embed="rId6"/>
          <a:stretch>
            <a:fillRect/>
          </a:stretch>
        </p:blipFill>
        <p:spPr>
          <a:xfrm>
            <a:off x="6548630" y="4636178"/>
            <a:ext cx="2609969" cy="1745416"/>
          </a:xfrm>
          <a:prstGeom prst="rect">
            <a:avLst/>
          </a:prstGeom>
        </p:spPr>
      </p:pic>
      <p:sp>
        <p:nvSpPr>
          <p:cNvPr id="11" name="TextBox 10"/>
          <p:cNvSpPr txBox="1"/>
          <p:nvPr/>
        </p:nvSpPr>
        <p:spPr>
          <a:xfrm>
            <a:off x="1692844" y="1774347"/>
            <a:ext cx="3096786" cy="2246769"/>
          </a:xfrm>
          <a:prstGeom prst="rect">
            <a:avLst/>
          </a:prstGeom>
          <a:noFill/>
        </p:spPr>
        <p:txBody>
          <a:bodyPr wrap="square" rtlCol="0">
            <a:spAutoFit/>
          </a:bodyPr>
          <a:lstStyle/>
          <a:p>
            <a:r>
              <a:rPr lang="en-US" sz="3500" b="1" dirty="0" smtClean="0">
                <a:solidFill>
                  <a:prstClr val="black"/>
                </a:solidFill>
                <a:latin typeface="Centaur" panose="02030504050205020304" pitchFamily="18" charset="0"/>
                <a:ea typeface="+mj-ea"/>
                <a:cs typeface="+mj-cs"/>
              </a:rPr>
              <a:t>Subway and Bus local fare: $2.75,</a:t>
            </a:r>
          </a:p>
          <a:p>
            <a:r>
              <a:rPr lang="en-US" sz="3500" b="1" dirty="0" smtClean="0">
                <a:solidFill>
                  <a:prstClr val="black"/>
                </a:solidFill>
                <a:latin typeface="Centaur" panose="02030504050205020304" pitchFamily="18" charset="0"/>
                <a:ea typeface="+mj-ea"/>
                <a:cs typeface="+mj-cs"/>
              </a:rPr>
              <a:t>7-day Unlimited </a:t>
            </a:r>
            <a:r>
              <a:rPr lang="en-US" sz="3500" b="1" dirty="0" err="1" smtClean="0">
                <a:solidFill>
                  <a:prstClr val="black"/>
                </a:solidFill>
                <a:latin typeface="Centaur" panose="02030504050205020304" pitchFamily="18" charset="0"/>
                <a:ea typeface="+mj-ea"/>
                <a:cs typeface="+mj-cs"/>
              </a:rPr>
              <a:t>Metropass</a:t>
            </a:r>
            <a:r>
              <a:rPr lang="en-US" sz="3500" b="1" dirty="0" smtClean="0">
                <a:solidFill>
                  <a:prstClr val="black"/>
                </a:solidFill>
                <a:latin typeface="Centaur" panose="02030504050205020304" pitchFamily="18" charset="0"/>
                <a:ea typeface="+mj-ea"/>
                <a:cs typeface="+mj-cs"/>
              </a:rPr>
              <a:t>: $31</a:t>
            </a:r>
            <a:endParaRPr lang="en-US" dirty="0"/>
          </a:p>
        </p:txBody>
      </p:sp>
      <p:sp>
        <p:nvSpPr>
          <p:cNvPr id="12" name="TextBox 11"/>
          <p:cNvSpPr txBox="1"/>
          <p:nvPr/>
        </p:nvSpPr>
        <p:spPr>
          <a:xfrm>
            <a:off x="1662501" y="4122041"/>
            <a:ext cx="3096786" cy="1708160"/>
          </a:xfrm>
          <a:prstGeom prst="rect">
            <a:avLst/>
          </a:prstGeom>
          <a:noFill/>
        </p:spPr>
        <p:txBody>
          <a:bodyPr wrap="square" rtlCol="0">
            <a:spAutoFit/>
          </a:bodyPr>
          <a:lstStyle/>
          <a:p>
            <a:r>
              <a:rPr lang="en-US" sz="3500" b="1" dirty="0" smtClean="0">
                <a:solidFill>
                  <a:prstClr val="black"/>
                </a:solidFill>
                <a:latin typeface="Centaur" panose="02030504050205020304" pitchFamily="18" charset="0"/>
                <a:ea typeface="+mj-ea"/>
                <a:cs typeface="+mj-cs"/>
              </a:rPr>
              <a:t>Metered Taxi fare: varies.  Up to 4 riders, same price.</a:t>
            </a:r>
            <a:endParaRPr lang="en-US" dirty="0"/>
          </a:p>
        </p:txBody>
      </p:sp>
      <p:sp>
        <p:nvSpPr>
          <p:cNvPr id="13" name="TextBox 12"/>
          <p:cNvSpPr txBox="1"/>
          <p:nvPr/>
        </p:nvSpPr>
        <p:spPr>
          <a:xfrm>
            <a:off x="1692844" y="5904994"/>
            <a:ext cx="4855786" cy="630942"/>
          </a:xfrm>
          <a:prstGeom prst="rect">
            <a:avLst/>
          </a:prstGeom>
          <a:noFill/>
        </p:spPr>
        <p:txBody>
          <a:bodyPr wrap="square" rtlCol="0">
            <a:spAutoFit/>
          </a:bodyPr>
          <a:lstStyle/>
          <a:p>
            <a:r>
              <a:rPr lang="en-US" sz="3500" b="1" i="1" dirty="0" smtClean="0">
                <a:solidFill>
                  <a:prstClr val="black"/>
                </a:solidFill>
                <a:latin typeface="Centaur" panose="02030504050205020304" pitchFamily="18" charset="0"/>
                <a:ea typeface="+mj-ea"/>
                <a:cs typeface="+mj-cs"/>
              </a:rPr>
              <a:t>Senior fares may be available.</a:t>
            </a:r>
            <a:endParaRPr lang="en-US" i="1" dirty="0"/>
          </a:p>
        </p:txBody>
      </p:sp>
      <p:sp>
        <p:nvSpPr>
          <p:cNvPr id="14" name="TextBox 13"/>
          <p:cNvSpPr txBox="1"/>
          <p:nvPr/>
        </p:nvSpPr>
        <p:spPr>
          <a:xfrm>
            <a:off x="9615073" y="5769373"/>
            <a:ext cx="1704791" cy="707886"/>
          </a:xfrm>
          <a:prstGeom prst="rect">
            <a:avLst/>
          </a:prstGeom>
          <a:noFill/>
        </p:spPr>
        <p:txBody>
          <a:bodyPr wrap="square" rtlCol="0">
            <a:spAutoFit/>
          </a:bodyPr>
          <a:lstStyle/>
          <a:p>
            <a:r>
              <a:rPr lang="en-US" sz="2000" b="1" i="1" dirty="0" smtClean="0">
                <a:solidFill>
                  <a:prstClr val="black"/>
                </a:solidFill>
                <a:latin typeface="Centaur" panose="02030504050205020304" pitchFamily="18" charset="0"/>
                <a:ea typeface="+mj-ea"/>
                <a:cs typeface="+mj-cs"/>
              </a:rPr>
              <a:t>Average 3 mile cab fare: $10</a:t>
            </a:r>
            <a:endParaRPr lang="en-US" sz="2000" i="1" dirty="0"/>
          </a:p>
        </p:txBody>
      </p:sp>
      <p:sp>
        <p:nvSpPr>
          <p:cNvPr id="9" name="Slide Number Placeholder 8"/>
          <p:cNvSpPr>
            <a:spLocks noGrp="1"/>
          </p:cNvSpPr>
          <p:nvPr>
            <p:ph type="sldNum" sz="quarter" idx="12"/>
          </p:nvPr>
        </p:nvSpPr>
        <p:spPr>
          <a:xfrm>
            <a:off x="9123836" y="6294696"/>
            <a:ext cx="2743200" cy="365125"/>
          </a:xfrm>
        </p:spPr>
        <p:txBody>
          <a:bodyPr/>
          <a:lstStyle/>
          <a:p>
            <a:fld id="{55027D92-48B6-4A7D-8911-3045EBF5F00F}" type="slidenum">
              <a:rPr lang="en-US" smtClean="0"/>
              <a:t>10</a:t>
            </a:fld>
            <a:endParaRPr lang="en-US" dirty="0"/>
          </a:p>
        </p:txBody>
      </p:sp>
    </p:spTree>
    <p:extLst>
      <p:ext uri="{BB962C8B-B14F-4D97-AF65-F5344CB8AC3E}">
        <p14:creationId xmlns:p14="http://schemas.microsoft.com/office/powerpoint/2010/main" val="16362769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802699" y="429797"/>
            <a:ext cx="4021156" cy="6093666"/>
          </a:xfrm>
        </p:spPr>
        <p:txBody>
          <a:bodyPr anchor="t">
            <a:noAutofit/>
          </a:bodyPr>
          <a:lstStyle/>
          <a:p>
            <a:r>
              <a:rPr lang="en-US" sz="3500" b="1" dirty="0" smtClean="0">
                <a:latin typeface="Centaur" panose="02030504050205020304" pitchFamily="18" charset="0"/>
              </a:rPr>
              <a:t>Everything will happen at the Javits Center    in Manhattan, easily accessible from any of the three airports throughout the region.</a:t>
            </a:r>
            <a:br>
              <a:rPr lang="en-US" sz="3500" b="1" dirty="0" smtClean="0">
                <a:latin typeface="Centaur" panose="02030504050205020304" pitchFamily="18" charset="0"/>
              </a:rPr>
            </a:br>
            <a:r>
              <a:rPr lang="en-US" sz="3500" b="1" dirty="0" smtClean="0">
                <a:latin typeface="Centaur" panose="02030504050205020304" pitchFamily="18" charset="0"/>
              </a:rPr>
              <a:t>  </a:t>
            </a:r>
            <a:r>
              <a:rPr lang="en-US" sz="2400" b="1" dirty="0" smtClean="0">
                <a:latin typeface="Centaur" panose="02030504050205020304" pitchFamily="18" charset="0"/>
              </a:rPr>
              <a:t>Newark Liberty Airport</a:t>
            </a:r>
            <a:r>
              <a:rPr lang="en-US" sz="1000" b="1" dirty="0" smtClean="0">
                <a:latin typeface="Centaur" panose="02030504050205020304" pitchFamily="18" charset="0"/>
              </a:rPr>
              <a:t> </a:t>
            </a:r>
            <a:r>
              <a:rPr lang="en-US" sz="1800" b="1" dirty="0" smtClean="0">
                <a:latin typeface="Centaur" panose="02030504050205020304" pitchFamily="18" charset="0"/>
              </a:rPr>
              <a:t>(15 miles)</a:t>
            </a:r>
            <a:r>
              <a:rPr lang="en-US" sz="1600" b="1" dirty="0" smtClean="0">
                <a:latin typeface="Centaur" panose="02030504050205020304" pitchFamily="18" charset="0"/>
              </a:rPr>
              <a:t/>
            </a:r>
            <a:br>
              <a:rPr lang="en-US" sz="1600" b="1" dirty="0" smtClean="0">
                <a:latin typeface="Centaur" panose="02030504050205020304" pitchFamily="18" charset="0"/>
              </a:rPr>
            </a:br>
            <a:r>
              <a:rPr lang="en-US" sz="2400" b="1" dirty="0" smtClean="0">
                <a:latin typeface="Centaur" panose="02030504050205020304" pitchFamily="18" charset="0"/>
              </a:rPr>
              <a:t>   LaGuardia Airport </a:t>
            </a:r>
            <a:r>
              <a:rPr lang="en-US" sz="1800" b="1" dirty="0" smtClean="0">
                <a:latin typeface="Centaur" panose="02030504050205020304" pitchFamily="18" charset="0"/>
              </a:rPr>
              <a:t>(9 miles)</a:t>
            </a:r>
            <a:r>
              <a:rPr lang="en-US" sz="2400" b="1" dirty="0" smtClean="0">
                <a:latin typeface="Centaur" panose="02030504050205020304" pitchFamily="18" charset="0"/>
              </a:rPr>
              <a:t/>
            </a:r>
            <a:br>
              <a:rPr lang="en-US" sz="2400" b="1" dirty="0" smtClean="0">
                <a:latin typeface="Centaur" panose="02030504050205020304" pitchFamily="18" charset="0"/>
              </a:rPr>
            </a:br>
            <a:r>
              <a:rPr lang="en-US" sz="2400" b="1" dirty="0" smtClean="0">
                <a:latin typeface="Centaur" panose="02030504050205020304" pitchFamily="18" charset="0"/>
              </a:rPr>
              <a:t>   Kennedy Airport </a:t>
            </a:r>
            <a:r>
              <a:rPr lang="en-US" sz="1800" b="1" dirty="0" smtClean="0">
                <a:latin typeface="Centaur" panose="02030504050205020304" pitchFamily="18" charset="0"/>
              </a:rPr>
              <a:t>(18 miles)</a:t>
            </a:r>
            <a:r>
              <a:rPr lang="en-US" sz="3500" b="1" dirty="0" smtClean="0">
                <a:latin typeface="Centaur" panose="02030504050205020304" pitchFamily="18" charset="0"/>
              </a:rPr>
              <a:t/>
            </a:r>
            <a:br>
              <a:rPr lang="en-US" sz="3500" b="1" dirty="0" smtClean="0">
                <a:latin typeface="Centaur" panose="02030504050205020304" pitchFamily="18" charset="0"/>
              </a:rPr>
            </a:br>
            <a:r>
              <a:rPr lang="en-US" sz="2400" b="1" dirty="0" smtClean="0">
                <a:latin typeface="Centaur" panose="02030504050205020304" pitchFamily="18" charset="0"/>
              </a:rPr>
              <a:t/>
            </a:r>
            <a:br>
              <a:rPr lang="en-US" sz="2400" b="1" dirty="0" smtClean="0">
                <a:latin typeface="Centaur" panose="02030504050205020304" pitchFamily="18" charset="0"/>
              </a:rPr>
            </a:br>
            <a:r>
              <a:rPr lang="en-US" sz="1600" b="1" dirty="0" smtClean="0">
                <a:latin typeface="Centaur" panose="02030504050205020304" pitchFamily="18" charset="0"/>
              </a:rPr>
              <a:t/>
            </a:r>
            <a:br>
              <a:rPr lang="en-US" sz="1600" b="1" dirty="0" smtClean="0">
                <a:latin typeface="Centaur" panose="02030504050205020304" pitchFamily="18" charset="0"/>
              </a:rPr>
            </a:br>
            <a:r>
              <a:rPr lang="en-US" sz="3500" b="1" dirty="0" smtClean="0">
                <a:latin typeface="Centaur" panose="02030504050205020304" pitchFamily="18" charset="0"/>
              </a:rPr>
              <a:t>Delta is our official air carrier.  See our website for discount details.</a:t>
            </a:r>
            <a:r>
              <a:rPr lang="en-US" sz="1600" b="1" dirty="0" smtClean="0">
                <a:latin typeface="Centaur" panose="02030504050205020304" pitchFamily="18" charset="0"/>
              </a:rPr>
              <a:t/>
            </a:r>
            <a:br>
              <a:rPr lang="en-US" sz="1600" b="1" dirty="0" smtClean="0">
                <a:latin typeface="Centaur" panose="02030504050205020304" pitchFamily="18" charset="0"/>
              </a:rPr>
            </a:br>
            <a:r>
              <a:rPr lang="en-US" sz="3500" b="1" dirty="0" smtClean="0">
                <a:latin typeface="Centaur" panose="02030504050205020304" pitchFamily="18" charset="0"/>
              </a:rPr>
              <a:t>                </a:t>
            </a:r>
            <a:endParaRPr lang="en-US" sz="2000" b="1" dirty="0" smtClean="0">
              <a:latin typeface="Centaur" panose="020305040502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pic>
        <p:nvPicPr>
          <p:cNvPr id="7" name="Picture 6"/>
          <p:cNvPicPr>
            <a:picLocks noChangeAspect="1"/>
          </p:cNvPicPr>
          <p:nvPr/>
        </p:nvPicPr>
        <p:blipFill>
          <a:blip r:embed="rId3"/>
          <a:stretch>
            <a:fillRect/>
          </a:stretch>
        </p:blipFill>
        <p:spPr>
          <a:xfrm>
            <a:off x="1662500" y="429797"/>
            <a:ext cx="5879585" cy="5958189"/>
          </a:xfrm>
          <a:prstGeom prst="rect">
            <a:avLst/>
          </a:prstGeom>
        </p:spPr>
      </p:pic>
      <p:sp>
        <p:nvSpPr>
          <p:cNvPr id="8" name="5-Point Star 7"/>
          <p:cNvSpPr/>
          <p:nvPr/>
        </p:nvSpPr>
        <p:spPr>
          <a:xfrm>
            <a:off x="4315855" y="2577948"/>
            <a:ext cx="286438" cy="28643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p:cNvSpPr/>
          <p:nvPr/>
        </p:nvSpPr>
        <p:spPr>
          <a:xfrm>
            <a:off x="7825332" y="3496178"/>
            <a:ext cx="220336" cy="2286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p:cNvSpPr/>
          <p:nvPr/>
        </p:nvSpPr>
        <p:spPr>
          <a:xfrm>
            <a:off x="7825332" y="3860594"/>
            <a:ext cx="220336" cy="228600"/>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Flowchart: Connector 10"/>
          <p:cNvSpPr/>
          <p:nvPr/>
        </p:nvSpPr>
        <p:spPr>
          <a:xfrm>
            <a:off x="7825332" y="4225010"/>
            <a:ext cx="220336" cy="228600"/>
          </a:xfrm>
          <a:prstGeom prst="flowChartConnector">
            <a:avLst/>
          </a:prstGeom>
          <a:solidFill>
            <a:srgbClr val="7225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p:cNvSpPr/>
          <p:nvPr/>
        </p:nvSpPr>
        <p:spPr>
          <a:xfrm>
            <a:off x="2126256" y="3938572"/>
            <a:ext cx="220336" cy="2286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11002822" y="1020490"/>
            <a:ext cx="286438" cy="28643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p:cNvSpPr/>
          <p:nvPr/>
        </p:nvSpPr>
        <p:spPr>
          <a:xfrm>
            <a:off x="6907576" y="4339311"/>
            <a:ext cx="220336" cy="228600"/>
          </a:xfrm>
          <a:prstGeom prst="flowChartConnector">
            <a:avLst/>
          </a:prstGeom>
          <a:solidFill>
            <a:srgbClr val="7225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p:cNvSpPr/>
          <p:nvPr/>
        </p:nvSpPr>
        <p:spPr>
          <a:xfrm>
            <a:off x="6092328" y="2606867"/>
            <a:ext cx="220336" cy="228600"/>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9939" y="4695029"/>
            <a:ext cx="1907261" cy="319277"/>
          </a:xfrm>
          <a:prstGeom prst="rect">
            <a:avLst/>
          </a:prstGeom>
        </p:spPr>
      </p:pic>
      <p:sp>
        <p:nvSpPr>
          <p:cNvPr id="14" name="Slide Number Placeholder 13"/>
          <p:cNvSpPr>
            <a:spLocks noGrp="1"/>
          </p:cNvSpPr>
          <p:nvPr>
            <p:ph type="sldNum" sz="quarter" idx="12"/>
          </p:nvPr>
        </p:nvSpPr>
        <p:spPr>
          <a:xfrm>
            <a:off x="9080655" y="6340900"/>
            <a:ext cx="2743200" cy="365125"/>
          </a:xfrm>
        </p:spPr>
        <p:txBody>
          <a:bodyPr/>
          <a:lstStyle/>
          <a:p>
            <a:fld id="{55027D92-48B6-4A7D-8911-3045EBF5F00F}" type="slidenum">
              <a:rPr lang="en-US" smtClean="0"/>
              <a:t>11</a:t>
            </a:fld>
            <a:endParaRPr lang="en-US" dirty="0"/>
          </a:p>
        </p:txBody>
      </p:sp>
    </p:spTree>
    <p:extLst>
      <p:ext uri="{BB962C8B-B14F-4D97-AF65-F5344CB8AC3E}">
        <p14:creationId xmlns:p14="http://schemas.microsoft.com/office/powerpoint/2010/main" val="7765742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662501" y="584199"/>
            <a:ext cx="10191648" cy="991214"/>
          </a:xfrm>
        </p:spPr>
        <p:txBody>
          <a:bodyPr anchor="t">
            <a:noAutofit/>
          </a:bodyPr>
          <a:lstStyle/>
          <a:p>
            <a:r>
              <a:rPr lang="en-US" sz="3500" b="1" dirty="0" smtClean="0">
                <a:latin typeface="Centaur" panose="02030504050205020304" pitchFamily="18" charset="0"/>
              </a:rPr>
              <a:t>It’s also easy to reach by train, bus or subway, and is close to the major attractions every visitor wants to see.</a:t>
            </a:r>
            <a:r>
              <a:rPr lang="en-US" sz="1600" b="1" dirty="0" smtClean="0">
                <a:latin typeface="Centaur" panose="02030504050205020304" pitchFamily="18" charset="0"/>
              </a:rPr>
              <a:t>    (</a:t>
            </a:r>
            <a:r>
              <a:rPr lang="en-US" sz="1600" b="1" dirty="0" smtClean="0">
                <a:solidFill>
                  <a:srgbClr val="00B0F0"/>
                </a:solidFill>
                <a:latin typeface="Centaur" panose="02030504050205020304" pitchFamily="18" charset="0"/>
              </a:rPr>
              <a:t>M</a:t>
            </a:r>
            <a:r>
              <a:rPr lang="en-US" sz="1600" b="1" dirty="0" smtClean="0">
                <a:latin typeface="Centaur" panose="02030504050205020304" pitchFamily="18" charset="0"/>
              </a:rPr>
              <a:t>=Metro stop below)</a:t>
            </a:r>
            <a:br>
              <a:rPr lang="en-US" sz="1600" b="1" dirty="0" smtClean="0">
                <a:latin typeface="Centaur" panose="02030504050205020304" pitchFamily="18" charset="0"/>
              </a:rPr>
            </a:br>
            <a:r>
              <a:rPr lang="en-US" sz="2600" b="1" dirty="0" smtClean="0">
                <a:latin typeface="Centaur" panose="02030504050205020304" pitchFamily="18" charset="0"/>
              </a:rPr>
              <a:t>    Port Authority</a:t>
            </a:r>
            <a:br>
              <a:rPr lang="en-US" sz="2600" b="1" dirty="0" smtClean="0">
                <a:latin typeface="Centaur" panose="02030504050205020304" pitchFamily="18" charset="0"/>
              </a:rPr>
            </a:br>
            <a:r>
              <a:rPr lang="en-US" sz="2600" b="1" dirty="0" smtClean="0">
                <a:latin typeface="Centaur" panose="02030504050205020304" pitchFamily="18" charset="0"/>
              </a:rPr>
              <a:t>    Bus Terminal</a:t>
            </a:r>
            <a:br>
              <a:rPr lang="en-US" sz="2600" b="1" dirty="0" smtClean="0">
                <a:latin typeface="Centaur" panose="02030504050205020304" pitchFamily="18" charset="0"/>
              </a:rPr>
            </a:br>
            <a:r>
              <a:rPr lang="en-US" sz="1600" b="1" dirty="0">
                <a:latin typeface="Centaur" panose="02030504050205020304" pitchFamily="18" charset="0"/>
              </a:rPr>
              <a:t> </a:t>
            </a:r>
            <a:r>
              <a:rPr lang="en-US" sz="1600" b="1" dirty="0" smtClean="0">
                <a:latin typeface="Centaur" panose="02030504050205020304" pitchFamily="18" charset="0"/>
              </a:rPr>
              <a:t>                </a:t>
            </a:r>
            <a:r>
              <a:rPr lang="en-US" sz="1600" b="1" dirty="0" smtClean="0">
                <a:solidFill>
                  <a:srgbClr val="FF0000"/>
                </a:solidFill>
                <a:latin typeface="Centaur" panose="02030504050205020304" pitchFamily="18" charset="0"/>
              </a:rPr>
              <a:t>(1.2 miles </a:t>
            </a:r>
            <a:r>
              <a:rPr lang="en-US" sz="1600" b="1" dirty="0">
                <a:solidFill>
                  <a:srgbClr val="FF0000"/>
                </a:solidFill>
                <a:latin typeface="Centaur" panose="02030504050205020304" pitchFamily="18" charset="0"/>
              </a:rPr>
              <a:t>away)</a:t>
            </a:r>
            <a:r>
              <a:rPr lang="en-US" sz="1600" b="1" dirty="0" smtClean="0">
                <a:latin typeface="Centaur" panose="02030504050205020304" pitchFamily="18" charset="0"/>
              </a:rPr>
              <a:t/>
            </a:r>
            <a:br>
              <a:rPr lang="en-US" sz="1600" b="1" dirty="0" smtClean="0">
                <a:latin typeface="Centaur" panose="02030504050205020304" pitchFamily="18" charset="0"/>
              </a:rPr>
            </a:br>
            <a:r>
              <a:rPr lang="en-US" sz="2600" b="1" dirty="0" smtClean="0">
                <a:latin typeface="Centaur" panose="02030504050205020304" pitchFamily="18" charset="0"/>
              </a:rPr>
              <a:t>    Penn Station</a:t>
            </a:r>
            <a:br>
              <a:rPr lang="en-US" sz="2600" b="1" dirty="0" smtClean="0">
                <a:latin typeface="Centaur" panose="02030504050205020304" pitchFamily="18" charset="0"/>
              </a:rPr>
            </a:br>
            <a:r>
              <a:rPr lang="en-US" sz="1600" b="1" dirty="0" smtClean="0">
                <a:latin typeface="Centaur" panose="02030504050205020304" pitchFamily="18" charset="0"/>
              </a:rPr>
              <a:t>                 </a:t>
            </a:r>
            <a:r>
              <a:rPr lang="en-US" sz="1600" b="1" dirty="0" smtClean="0">
                <a:solidFill>
                  <a:srgbClr val="FF0000"/>
                </a:solidFill>
                <a:latin typeface="Centaur" panose="02030504050205020304" pitchFamily="18" charset="0"/>
              </a:rPr>
              <a:t>(1 mile away)</a:t>
            </a:r>
            <a:r>
              <a:rPr lang="en-US" sz="1600" b="1" dirty="0" smtClean="0">
                <a:latin typeface="Centaur" panose="02030504050205020304" pitchFamily="18" charset="0"/>
              </a:rPr>
              <a:t/>
            </a:r>
            <a:br>
              <a:rPr lang="en-US" sz="1600" b="1" dirty="0" smtClean="0">
                <a:latin typeface="Centaur" panose="02030504050205020304" pitchFamily="18" charset="0"/>
              </a:rPr>
            </a:br>
            <a:r>
              <a:rPr lang="en-US" sz="1600" b="1" dirty="0" smtClean="0">
                <a:latin typeface="Centaur" panose="02030504050205020304" pitchFamily="18" charset="0"/>
              </a:rPr>
              <a:t>       </a:t>
            </a:r>
            <a:r>
              <a:rPr lang="en-US" sz="2600" b="1" dirty="0" smtClean="0">
                <a:latin typeface="Centaur" panose="02030504050205020304" pitchFamily="18" charset="0"/>
              </a:rPr>
              <a:t>Times Square </a:t>
            </a:r>
            <a:br>
              <a:rPr lang="en-US" sz="2600" b="1" dirty="0" smtClean="0">
                <a:latin typeface="Centaur" panose="02030504050205020304" pitchFamily="18" charset="0"/>
              </a:rPr>
            </a:br>
            <a:r>
              <a:rPr lang="en-US" sz="1600" b="1" dirty="0" smtClean="0">
                <a:solidFill>
                  <a:prstClr val="black"/>
                </a:solidFill>
                <a:latin typeface="Centaur" panose="02030504050205020304" pitchFamily="18" charset="0"/>
              </a:rPr>
              <a:t>                </a:t>
            </a:r>
            <a:r>
              <a:rPr lang="en-US" sz="1600" b="1" dirty="0" smtClean="0">
                <a:solidFill>
                  <a:srgbClr val="FF0000"/>
                </a:solidFill>
                <a:latin typeface="Centaur" panose="02030504050205020304" pitchFamily="18" charset="0"/>
              </a:rPr>
              <a:t>(1.2 miles </a:t>
            </a:r>
            <a:r>
              <a:rPr lang="en-US" sz="1600" b="1" dirty="0">
                <a:solidFill>
                  <a:srgbClr val="FF0000"/>
                </a:solidFill>
                <a:latin typeface="Centaur" panose="02030504050205020304" pitchFamily="18" charset="0"/>
              </a:rPr>
              <a:t>away)</a:t>
            </a:r>
            <a:r>
              <a:rPr lang="en-US" sz="1300" b="1" dirty="0" smtClean="0">
                <a:latin typeface="Centaur" panose="02030504050205020304" pitchFamily="18" charset="0"/>
              </a:rPr>
              <a:t/>
            </a:r>
            <a:br>
              <a:rPr lang="en-US" sz="1300" b="1" dirty="0" smtClean="0">
                <a:latin typeface="Centaur" panose="02030504050205020304" pitchFamily="18" charset="0"/>
              </a:rPr>
            </a:br>
            <a:r>
              <a:rPr lang="en-US" sz="2600" b="1" dirty="0" smtClean="0">
                <a:latin typeface="Centaur" panose="02030504050205020304" pitchFamily="18" charset="0"/>
              </a:rPr>
              <a:t>    Rockefeller Center</a:t>
            </a:r>
            <a:br>
              <a:rPr lang="en-US" sz="2600" b="1" dirty="0" smtClean="0">
                <a:latin typeface="Centaur" panose="02030504050205020304" pitchFamily="18" charset="0"/>
              </a:rPr>
            </a:br>
            <a:r>
              <a:rPr lang="en-US" sz="1600" b="1" dirty="0">
                <a:solidFill>
                  <a:srgbClr val="FF0000"/>
                </a:solidFill>
                <a:latin typeface="Centaur" panose="02030504050205020304" pitchFamily="18" charset="0"/>
              </a:rPr>
              <a:t> </a:t>
            </a:r>
            <a:r>
              <a:rPr lang="en-US" sz="1600" b="1" dirty="0" smtClean="0">
                <a:solidFill>
                  <a:srgbClr val="FF0000"/>
                </a:solidFill>
                <a:latin typeface="Centaur" panose="02030504050205020304" pitchFamily="18" charset="0"/>
              </a:rPr>
              <a:t>                (1.3 </a:t>
            </a:r>
            <a:r>
              <a:rPr lang="en-US" sz="1600" b="1" dirty="0">
                <a:solidFill>
                  <a:srgbClr val="FF0000"/>
                </a:solidFill>
                <a:latin typeface="Centaur" panose="02030504050205020304" pitchFamily="18" charset="0"/>
              </a:rPr>
              <a:t>miles away)</a:t>
            </a:r>
            <a:r>
              <a:rPr lang="en-US" sz="1300" b="1" dirty="0">
                <a:latin typeface="Centaur" panose="02030504050205020304" pitchFamily="18" charset="0"/>
              </a:rPr>
              <a:t/>
            </a:r>
            <a:br>
              <a:rPr lang="en-US" sz="1300" b="1" dirty="0">
                <a:latin typeface="Centaur" panose="02030504050205020304" pitchFamily="18" charset="0"/>
              </a:rPr>
            </a:br>
            <a:r>
              <a:rPr lang="en-US" sz="2600" b="1" dirty="0" smtClean="0">
                <a:latin typeface="Centaur" panose="02030504050205020304" pitchFamily="18" charset="0"/>
              </a:rPr>
              <a:t>    Empire State </a:t>
            </a:r>
            <a:r>
              <a:rPr lang="en-US" sz="2600" b="1" dirty="0" err="1" smtClean="0">
                <a:latin typeface="Centaur" panose="02030504050205020304" pitchFamily="18" charset="0"/>
              </a:rPr>
              <a:t>Bldg</a:t>
            </a:r>
            <a:r>
              <a:rPr lang="en-US" sz="2600" b="1" dirty="0" smtClean="0">
                <a:latin typeface="Centaur" panose="02030504050205020304" pitchFamily="18" charset="0"/>
              </a:rPr>
              <a:t/>
            </a:r>
            <a:br>
              <a:rPr lang="en-US" sz="2600" b="1" dirty="0" smtClean="0">
                <a:latin typeface="Centaur" panose="02030504050205020304" pitchFamily="18" charset="0"/>
              </a:rPr>
            </a:br>
            <a:r>
              <a:rPr lang="en-US" sz="1600" b="1" dirty="0">
                <a:solidFill>
                  <a:srgbClr val="FF0000"/>
                </a:solidFill>
                <a:latin typeface="Centaur" panose="02030504050205020304" pitchFamily="18" charset="0"/>
              </a:rPr>
              <a:t> </a:t>
            </a:r>
            <a:r>
              <a:rPr lang="en-US" sz="1600" b="1" dirty="0" smtClean="0">
                <a:solidFill>
                  <a:srgbClr val="FF0000"/>
                </a:solidFill>
                <a:latin typeface="Centaur" panose="02030504050205020304" pitchFamily="18" charset="0"/>
              </a:rPr>
              <a:t>                (1.3 </a:t>
            </a:r>
            <a:r>
              <a:rPr lang="en-US" sz="1600" b="1" dirty="0">
                <a:solidFill>
                  <a:srgbClr val="FF0000"/>
                </a:solidFill>
                <a:latin typeface="Centaur" panose="02030504050205020304" pitchFamily="18" charset="0"/>
              </a:rPr>
              <a:t>miles away)</a:t>
            </a:r>
            <a:r>
              <a:rPr lang="en-US" sz="1600" b="1" dirty="0" smtClean="0">
                <a:latin typeface="Centaur" panose="02030504050205020304" pitchFamily="18" charset="0"/>
              </a:rPr>
              <a:t/>
            </a:r>
            <a:br>
              <a:rPr lang="en-US" sz="1600" b="1" dirty="0" smtClean="0">
                <a:latin typeface="Centaur" panose="02030504050205020304" pitchFamily="18" charset="0"/>
              </a:rPr>
            </a:br>
            <a:r>
              <a:rPr lang="en-US" sz="2600" b="1" dirty="0" smtClean="0">
                <a:latin typeface="Centaur" panose="02030504050205020304" pitchFamily="18" charset="0"/>
              </a:rPr>
              <a:t>    Grand Central</a:t>
            </a:r>
            <a:br>
              <a:rPr lang="en-US" sz="2600" b="1" dirty="0" smtClean="0">
                <a:latin typeface="Centaur" panose="02030504050205020304" pitchFamily="18" charset="0"/>
              </a:rPr>
            </a:br>
            <a:r>
              <a:rPr lang="en-US" sz="1600" b="1" dirty="0">
                <a:solidFill>
                  <a:srgbClr val="FF0000"/>
                </a:solidFill>
                <a:latin typeface="Centaur" panose="02030504050205020304" pitchFamily="18" charset="0"/>
              </a:rPr>
              <a:t> </a:t>
            </a:r>
            <a:r>
              <a:rPr lang="en-US" sz="1600" b="1" dirty="0" smtClean="0">
                <a:solidFill>
                  <a:srgbClr val="FF0000"/>
                </a:solidFill>
                <a:latin typeface="Centaur" panose="02030504050205020304" pitchFamily="18" charset="0"/>
              </a:rPr>
              <a:t>                (1.3 </a:t>
            </a:r>
            <a:r>
              <a:rPr lang="en-US" sz="1600" b="1" dirty="0">
                <a:solidFill>
                  <a:srgbClr val="FF0000"/>
                </a:solidFill>
                <a:latin typeface="Centaur" panose="02030504050205020304" pitchFamily="18" charset="0"/>
              </a:rPr>
              <a:t>miles away</a:t>
            </a:r>
            <a:r>
              <a:rPr lang="en-US" sz="1600" b="1" dirty="0" smtClean="0">
                <a:solidFill>
                  <a:srgbClr val="FF0000"/>
                </a:solidFill>
                <a:latin typeface="Centaur" panose="02030504050205020304" pitchFamily="18" charset="0"/>
              </a:rPr>
              <a:t>)</a:t>
            </a:r>
            <a:br>
              <a:rPr lang="en-US" sz="1600" b="1" dirty="0" smtClean="0">
                <a:solidFill>
                  <a:srgbClr val="FF0000"/>
                </a:solidFill>
                <a:latin typeface="Centaur" panose="02030504050205020304" pitchFamily="18" charset="0"/>
              </a:rPr>
            </a:br>
            <a:r>
              <a:rPr lang="en-US" sz="2600" b="1" dirty="0">
                <a:solidFill>
                  <a:prstClr val="black"/>
                </a:solidFill>
                <a:latin typeface="Centaur" panose="02030504050205020304" pitchFamily="18" charset="0"/>
              </a:rPr>
              <a:t> </a:t>
            </a:r>
            <a:r>
              <a:rPr lang="en-US" sz="2600" b="1" dirty="0" smtClean="0">
                <a:solidFill>
                  <a:prstClr val="black"/>
                </a:solidFill>
                <a:latin typeface="Centaur" panose="02030504050205020304" pitchFamily="18" charset="0"/>
              </a:rPr>
              <a:t>   USS </a:t>
            </a:r>
            <a:r>
              <a:rPr lang="en-US" sz="2600" b="1" dirty="0">
                <a:solidFill>
                  <a:prstClr val="black"/>
                </a:solidFill>
                <a:latin typeface="Centaur" panose="02030504050205020304" pitchFamily="18" charset="0"/>
              </a:rPr>
              <a:t>Intrepid</a:t>
            </a:r>
            <a:r>
              <a:rPr lang="en-US" sz="1600" b="1" dirty="0">
                <a:solidFill>
                  <a:srgbClr val="FF0000"/>
                </a:solidFill>
                <a:latin typeface="Centaur" panose="02030504050205020304" pitchFamily="18" charset="0"/>
              </a:rPr>
              <a:t/>
            </a:r>
            <a:br>
              <a:rPr lang="en-US" sz="1600" b="1" dirty="0">
                <a:solidFill>
                  <a:srgbClr val="FF0000"/>
                </a:solidFill>
                <a:latin typeface="Centaur" panose="02030504050205020304" pitchFamily="18" charset="0"/>
              </a:rPr>
            </a:br>
            <a:r>
              <a:rPr lang="en-US" sz="1600" b="1" dirty="0" smtClean="0">
                <a:solidFill>
                  <a:srgbClr val="FF0000"/>
                </a:solidFill>
                <a:latin typeface="Centaur" panose="02030504050205020304" pitchFamily="18" charset="0"/>
              </a:rPr>
              <a:t>                 </a:t>
            </a:r>
            <a:r>
              <a:rPr lang="en-US" sz="1600" b="1" dirty="0">
                <a:solidFill>
                  <a:srgbClr val="FF0000"/>
                </a:solidFill>
                <a:latin typeface="Centaur" panose="02030504050205020304" pitchFamily="18" charset="0"/>
              </a:rPr>
              <a:t>(0.8 miles away)</a:t>
            </a:r>
            <a:r>
              <a:rPr lang="en-US" sz="1600" b="1" dirty="0" smtClean="0">
                <a:solidFill>
                  <a:srgbClr val="FF0000"/>
                </a:solidFill>
                <a:latin typeface="Centaur" panose="02030504050205020304" pitchFamily="18" charset="0"/>
              </a:rPr>
              <a:t/>
            </a:r>
            <a:br>
              <a:rPr lang="en-US" sz="1600" b="1" dirty="0" smtClean="0">
                <a:solidFill>
                  <a:srgbClr val="FF0000"/>
                </a:solidFill>
                <a:latin typeface="Centaur" panose="02030504050205020304" pitchFamily="18" charset="0"/>
              </a:rPr>
            </a:br>
            <a:r>
              <a:rPr lang="en-US" sz="800" b="1" dirty="0" smtClean="0">
                <a:solidFill>
                  <a:srgbClr val="FF0000"/>
                </a:solidFill>
                <a:latin typeface="Centaur" panose="02030504050205020304" pitchFamily="18" charset="0"/>
              </a:rPr>
              <a:t/>
            </a:r>
            <a:br>
              <a:rPr lang="en-US" sz="800" b="1" dirty="0" smtClean="0">
                <a:solidFill>
                  <a:srgbClr val="FF0000"/>
                </a:solidFill>
                <a:latin typeface="Centaur" panose="02030504050205020304" pitchFamily="18" charset="0"/>
              </a:rPr>
            </a:br>
            <a:r>
              <a:rPr lang="en-US" sz="1600" b="1" dirty="0" smtClean="0">
                <a:solidFill>
                  <a:srgbClr val="FF0000"/>
                </a:solidFill>
                <a:latin typeface="Centaur" panose="02030504050205020304" pitchFamily="18" charset="0"/>
              </a:rPr>
              <a:t>Walking distances</a:t>
            </a:r>
            <a:r>
              <a:rPr lang="en-US" sz="1300" b="1" dirty="0">
                <a:latin typeface="Centaur" panose="02030504050205020304" pitchFamily="18" charset="0"/>
              </a:rPr>
              <a:t/>
            </a:r>
            <a:br>
              <a:rPr lang="en-US" sz="1300" b="1" dirty="0">
                <a:latin typeface="Centaur" panose="02030504050205020304" pitchFamily="18" charset="0"/>
              </a:rPr>
            </a:br>
            <a:r>
              <a:rPr lang="en-US" sz="1500" b="1" dirty="0" smtClean="0">
                <a:solidFill>
                  <a:srgbClr val="FF0000"/>
                </a:solidFill>
                <a:latin typeface="Centaur" panose="02030504050205020304" pitchFamily="18" charset="0"/>
              </a:rPr>
              <a:t>          average 1.2 miles/30 minutes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pic>
        <p:nvPicPr>
          <p:cNvPr id="6" name="Picture 5"/>
          <p:cNvPicPr>
            <a:picLocks noChangeAspect="1"/>
          </p:cNvPicPr>
          <p:nvPr/>
        </p:nvPicPr>
        <p:blipFill>
          <a:blip r:embed="rId3"/>
          <a:stretch>
            <a:fillRect/>
          </a:stretch>
        </p:blipFill>
        <p:spPr>
          <a:xfrm>
            <a:off x="4491709" y="1793618"/>
            <a:ext cx="7103729" cy="4655121"/>
          </a:xfrm>
          <a:prstGeom prst="rect">
            <a:avLst/>
          </a:prstGeom>
        </p:spPr>
      </p:pic>
      <p:sp>
        <p:nvSpPr>
          <p:cNvPr id="11" name="Title 1"/>
          <p:cNvSpPr txBox="1">
            <a:spLocks/>
          </p:cNvSpPr>
          <p:nvPr/>
        </p:nvSpPr>
        <p:spPr>
          <a:xfrm>
            <a:off x="1730481" y="1575414"/>
            <a:ext cx="2821364" cy="49685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smtClean="0">
                <a:latin typeface="Centaur" panose="02030504050205020304" pitchFamily="18" charset="0"/>
              </a:rPr>
              <a:t/>
            </a:r>
            <a:br>
              <a:rPr lang="en-US" sz="2600" b="1" dirty="0" smtClean="0">
                <a:latin typeface="Centaur" panose="02030504050205020304" pitchFamily="18" charset="0"/>
              </a:rPr>
            </a:br>
            <a:r>
              <a:rPr lang="en-US" sz="3500" b="1" dirty="0" smtClean="0">
                <a:latin typeface="Centaur" panose="02030504050205020304" pitchFamily="18" charset="0"/>
              </a:rPr>
              <a:t>                   </a:t>
            </a:r>
            <a:endParaRPr lang="en-US" sz="2000" b="1" dirty="0" smtClean="0">
              <a:latin typeface="Centaur" panose="02030504050205020304" pitchFamily="18" charset="0"/>
            </a:endParaRPr>
          </a:p>
        </p:txBody>
      </p:sp>
      <p:pic>
        <p:nvPicPr>
          <p:cNvPr id="7" name="Picture 6"/>
          <p:cNvPicPr>
            <a:picLocks noChangeAspect="1"/>
          </p:cNvPicPr>
          <p:nvPr/>
        </p:nvPicPr>
        <p:blipFill>
          <a:blip r:embed="rId4"/>
          <a:stretch>
            <a:fillRect/>
          </a:stretch>
        </p:blipFill>
        <p:spPr>
          <a:xfrm>
            <a:off x="6385674" y="3731357"/>
            <a:ext cx="323116" cy="329213"/>
          </a:xfrm>
          <a:prstGeom prst="rect">
            <a:avLst/>
          </a:prstGeom>
        </p:spPr>
      </p:pic>
      <p:sp>
        <p:nvSpPr>
          <p:cNvPr id="12" name="Flowchart: Connector 11"/>
          <p:cNvSpPr/>
          <p:nvPr/>
        </p:nvSpPr>
        <p:spPr>
          <a:xfrm>
            <a:off x="1718516" y="1632676"/>
            <a:ext cx="242371" cy="253388"/>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Flowchart: Connector 12"/>
          <p:cNvSpPr/>
          <p:nvPr/>
        </p:nvSpPr>
        <p:spPr>
          <a:xfrm>
            <a:off x="9204591" y="3706072"/>
            <a:ext cx="242371" cy="253388"/>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Flowchart: Connector 13"/>
          <p:cNvSpPr/>
          <p:nvPr/>
        </p:nvSpPr>
        <p:spPr>
          <a:xfrm>
            <a:off x="1718711" y="2529989"/>
            <a:ext cx="242371" cy="25338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Flowchart: Connector 14"/>
          <p:cNvSpPr/>
          <p:nvPr/>
        </p:nvSpPr>
        <p:spPr>
          <a:xfrm>
            <a:off x="8193727" y="5742810"/>
            <a:ext cx="242371" cy="25338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Flowchart: Connector 15"/>
          <p:cNvSpPr/>
          <p:nvPr/>
        </p:nvSpPr>
        <p:spPr>
          <a:xfrm>
            <a:off x="1718711" y="3114471"/>
            <a:ext cx="242371" cy="253388"/>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Flowchart: Connector 16"/>
          <p:cNvSpPr/>
          <p:nvPr/>
        </p:nvSpPr>
        <p:spPr>
          <a:xfrm>
            <a:off x="10211537" y="3367859"/>
            <a:ext cx="242371" cy="253388"/>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Flowchart: Connector 17"/>
          <p:cNvSpPr/>
          <p:nvPr/>
        </p:nvSpPr>
        <p:spPr>
          <a:xfrm>
            <a:off x="1718710" y="3696179"/>
            <a:ext cx="242371" cy="253388"/>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9" name="Flowchart: Connector 18"/>
          <p:cNvSpPr/>
          <p:nvPr/>
        </p:nvSpPr>
        <p:spPr>
          <a:xfrm>
            <a:off x="11232614" y="3602783"/>
            <a:ext cx="242371" cy="253388"/>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0" name="Flowchart: Connector 19"/>
          <p:cNvSpPr/>
          <p:nvPr/>
        </p:nvSpPr>
        <p:spPr>
          <a:xfrm>
            <a:off x="1730387" y="4285617"/>
            <a:ext cx="242371" cy="253388"/>
          </a:xfrm>
          <a:prstGeom prst="flowChartConnector">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Flowchart: Connector 20"/>
          <p:cNvSpPr/>
          <p:nvPr/>
        </p:nvSpPr>
        <p:spPr>
          <a:xfrm>
            <a:off x="9652478" y="6138145"/>
            <a:ext cx="242371" cy="253388"/>
          </a:xfrm>
          <a:prstGeom prst="flowChartConnector">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Flowchart: Connector 21"/>
          <p:cNvSpPr/>
          <p:nvPr/>
        </p:nvSpPr>
        <p:spPr>
          <a:xfrm>
            <a:off x="1740664" y="4862369"/>
            <a:ext cx="242371" cy="253388"/>
          </a:xfrm>
          <a:prstGeom prst="flowChartConnector">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Flowchart: Connector 22"/>
          <p:cNvSpPr/>
          <p:nvPr/>
        </p:nvSpPr>
        <p:spPr>
          <a:xfrm>
            <a:off x="7279594" y="1867359"/>
            <a:ext cx="242371" cy="25338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9110949" y="6312016"/>
            <a:ext cx="2743200" cy="365125"/>
          </a:xfrm>
        </p:spPr>
        <p:txBody>
          <a:bodyPr/>
          <a:lstStyle/>
          <a:p>
            <a:fld id="{55027D92-48B6-4A7D-8911-3045EBF5F00F}" type="slidenum">
              <a:rPr lang="en-US" smtClean="0"/>
              <a:t>12</a:t>
            </a:fld>
            <a:endParaRPr lang="en-US" dirty="0"/>
          </a:p>
        </p:txBody>
      </p:sp>
      <p:sp>
        <p:nvSpPr>
          <p:cNvPr id="24" name="Flowchart: Connector 23"/>
          <p:cNvSpPr/>
          <p:nvPr/>
        </p:nvSpPr>
        <p:spPr>
          <a:xfrm>
            <a:off x="1750044" y="5439121"/>
            <a:ext cx="242371" cy="25338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Flowchart: Connector 24"/>
          <p:cNvSpPr/>
          <p:nvPr/>
        </p:nvSpPr>
        <p:spPr>
          <a:xfrm>
            <a:off x="11350340" y="4780141"/>
            <a:ext cx="242371" cy="253388"/>
          </a:xfrm>
          <a:prstGeom prst="flowChartConnector">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75723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8445303" y="584199"/>
            <a:ext cx="3408846" cy="5534332"/>
          </a:xfrm>
        </p:spPr>
        <p:txBody>
          <a:bodyPr anchor="t">
            <a:noAutofit/>
          </a:bodyPr>
          <a:lstStyle/>
          <a:p>
            <a:r>
              <a:rPr lang="en-US" sz="3500" b="1" dirty="0" smtClean="0">
                <a:latin typeface="Centaur" panose="02030504050205020304" pitchFamily="18" charset="0"/>
              </a:rPr>
              <a:t>Need a place to stay?  Discounts are available through WSS-NY’s hotel consolidator to 25 hotels from $99 to $359 nightly, offered through the link on the show web site.</a:t>
            </a:r>
            <a:r>
              <a:rPr lang="en-US" sz="2600" b="1" dirty="0" smtClean="0">
                <a:latin typeface="Centaur" panose="02030504050205020304" pitchFamily="18" charset="0"/>
              </a:rPr>
              <a:t/>
            </a:r>
            <a:br>
              <a:rPr lang="en-US" sz="2600" b="1" dirty="0" smtClean="0">
                <a:latin typeface="Centaur" panose="02030504050205020304" pitchFamily="18" charset="0"/>
              </a:rPr>
            </a:br>
            <a:r>
              <a:rPr lang="en-US" sz="2200" b="1" dirty="0" smtClean="0">
                <a:latin typeface="Centaur" panose="02030504050205020304" pitchFamily="18" charset="0"/>
              </a:rPr>
              <a:t>HQ Hotel: Marriott Marquis</a:t>
            </a:r>
            <a:r>
              <a:rPr lang="en-US" sz="2200" b="1" dirty="0">
                <a:latin typeface="Centaur" panose="02030504050205020304" pitchFamily="18" charset="0"/>
              </a:rPr>
              <a:t/>
            </a:r>
            <a:br>
              <a:rPr lang="en-US" sz="2200" b="1" dirty="0">
                <a:latin typeface="Centaur" panose="02030504050205020304" pitchFamily="18" charset="0"/>
              </a:rPr>
            </a:br>
            <a:r>
              <a:rPr lang="en-US" sz="2200" b="1" dirty="0" smtClean="0">
                <a:latin typeface="Centaur" panose="02030504050205020304" pitchFamily="18" charset="0"/>
              </a:rPr>
              <a:t>                  1535 </a:t>
            </a:r>
            <a:r>
              <a:rPr lang="en-US" sz="2200" b="1" dirty="0">
                <a:latin typeface="Centaur" panose="02030504050205020304" pitchFamily="18" charset="0"/>
              </a:rPr>
              <a:t>Broadway</a:t>
            </a:r>
            <a:r>
              <a:rPr lang="en-US" sz="2600" b="1" dirty="0" smtClean="0">
                <a:latin typeface="Centaur" panose="02030504050205020304" pitchFamily="18" charset="0"/>
              </a:rPr>
              <a:t/>
            </a:r>
            <a:br>
              <a:rPr lang="en-US" sz="2600" b="1" dirty="0" smtClean="0">
                <a:latin typeface="Centaur" panose="02030504050205020304" pitchFamily="18" charset="0"/>
              </a:rPr>
            </a:br>
            <a:endParaRPr lang="en-US" sz="1500" b="1" dirty="0" smtClean="0">
              <a:latin typeface="Centaur" panose="020305040502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sp>
        <p:nvSpPr>
          <p:cNvPr id="11" name="Title 1"/>
          <p:cNvSpPr txBox="1">
            <a:spLocks/>
          </p:cNvSpPr>
          <p:nvPr/>
        </p:nvSpPr>
        <p:spPr>
          <a:xfrm>
            <a:off x="1662501" y="1758376"/>
            <a:ext cx="2821364" cy="475038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smtClean="0">
                <a:latin typeface="Centaur" panose="02030504050205020304" pitchFamily="18" charset="0"/>
              </a:rPr>
              <a:t/>
            </a:r>
            <a:br>
              <a:rPr lang="en-US" sz="2600" b="1" dirty="0" smtClean="0">
                <a:latin typeface="Centaur" panose="02030504050205020304" pitchFamily="18" charset="0"/>
              </a:rPr>
            </a:br>
            <a:r>
              <a:rPr lang="en-US" sz="3500" b="1" dirty="0" smtClean="0">
                <a:latin typeface="Centaur" panose="02030504050205020304" pitchFamily="18" charset="0"/>
              </a:rPr>
              <a:t>                  </a:t>
            </a:r>
            <a:endParaRPr lang="en-US" sz="2000" b="1" dirty="0" smtClean="0">
              <a:latin typeface="Centaur" panose="02030504050205020304" pitchFamily="18" charset="0"/>
            </a:endParaRPr>
          </a:p>
        </p:txBody>
      </p:sp>
      <p:pic>
        <p:nvPicPr>
          <p:cNvPr id="4" name="Picture 3"/>
          <p:cNvPicPr>
            <a:picLocks noChangeAspect="1"/>
          </p:cNvPicPr>
          <p:nvPr/>
        </p:nvPicPr>
        <p:blipFill>
          <a:blip r:embed="rId3"/>
          <a:stretch>
            <a:fillRect/>
          </a:stretch>
        </p:blipFill>
        <p:spPr>
          <a:xfrm>
            <a:off x="1801697" y="584199"/>
            <a:ext cx="6504410" cy="5534332"/>
          </a:xfrm>
          <a:prstGeom prst="rect">
            <a:avLst/>
          </a:prstGeom>
        </p:spPr>
      </p:pic>
      <p:sp>
        <p:nvSpPr>
          <p:cNvPr id="6" name="Slide Number Placeholder 5"/>
          <p:cNvSpPr>
            <a:spLocks noGrp="1"/>
          </p:cNvSpPr>
          <p:nvPr>
            <p:ph type="sldNum" sz="quarter" idx="12"/>
          </p:nvPr>
        </p:nvSpPr>
        <p:spPr>
          <a:xfrm>
            <a:off x="9110949" y="6326196"/>
            <a:ext cx="2743200" cy="365125"/>
          </a:xfrm>
        </p:spPr>
        <p:txBody>
          <a:bodyPr/>
          <a:lstStyle/>
          <a:p>
            <a:fld id="{55027D92-48B6-4A7D-8911-3045EBF5F00F}" type="slidenum">
              <a:rPr lang="en-US" smtClean="0"/>
              <a:t>13</a:t>
            </a:fld>
            <a:endParaRPr lang="en-US" dirty="0"/>
          </a:p>
        </p:txBody>
      </p:sp>
    </p:spTree>
    <p:extLst>
      <p:ext uri="{BB962C8B-B14F-4D97-AF65-F5344CB8AC3E}">
        <p14:creationId xmlns:p14="http://schemas.microsoft.com/office/powerpoint/2010/main" val="7729086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750635" y="4902811"/>
            <a:ext cx="10191648" cy="1553074"/>
          </a:xfrm>
        </p:spPr>
        <p:txBody>
          <a:bodyPr anchor="t">
            <a:noAutofit/>
          </a:bodyPr>
          <a:lstStyle/>
          <a:p>
            <a:r>
              <a:rPr lang="en-US" sz="3500" b="1" dirty="0" smtClean="0">
                <a:latin typeface="Centaur" panose="02030504050205020304" pitchFamily="18" charset="0"/>
              </a:rPr>
              <a:t>The Javits Center now has its own subway stop across the street.  It is fully handicap accessible.  Wheelchairs and motorized scooters are available for rental in advance.</a:t>
            </a:r>
            <a:br>
              <a:rPr lang="en-US" sz="3500" b="1" dirty="0" smtClean="0">
                <a:latin typeface="Centaur" panose="02030504050205020304" pitchFamily="18" charset="0"/>
              </a:rPr>
            </a:br>
            <a:r>
              <a:rPr lang="en-US" sz="3500" b="1" dirty="0">
                <a:latin typeface="Centaur" panose="02030504050205020304" pitchFamily="18" charset="0"/>
              </a:rPr>
              <a:t/>
            </a:r>
            <a:br>
              <a:rPr lang="en-US" sz="3500" b="1" dirty="0">
                <a:latin typeface="Centaur" panose="02030504050205020304" pitchFamily="18" charset="0"/>
              </a:rPr>
            </a:br>
            <a:r>
              <a:rPr lang="en-US" sz="3500" b="1" dirty="0" smtClean="0">
                <a:latin typeface="Centaur" panose="02030504050205020304" pitchFamily="18" charset="0"/>
              </a:rPr>
              <a:t/>
            </a:r>
            <a:br>
              <a:rPr lang="en-US" sz="3500" b="1" dirty="0" smtClean="0">
                <a:latin typeface="Centaur" panose="02030504050205020304" pitchFamily="18" charset="0"/>
              </a:rPr>
            </a:br>
            <a:r>
              <a:rPr lang="en-US" sz="3500" b="1" dirty="0" smtClean="0">
                <a:latin typeface="Centaur" panose="02030504050205020304" pitchFamily="18" charset="0"/>
              </a:rPr>
              <a:t/>
            </a:r>
            <a:br>
              <a:rPr lang="en-US" sz="3500" b="1" dirty="0" smtClean="0">
                <a:latin typeface="Centaur" panose="02030504050205020304" pitchFamily="18" charset="0"/>
              </a:rPr>
            </a:br>
            <a:r>
              <a:rPr lang="en-US" sz="1600" b="1" dirty="0" smtClean="0">
                <a:latin typeface="Centaur" panose="02030504050205020304" pitchFamily="18" charset="0"/>
              </a:rPr>
              <a:t>    </a:t>
            </a:r>
            <a:br>
              <a:rPr lang="en-US" sz="1600" b="1" dirty="0" smtClean="0">
                <a:latin typeface="Centaur" panose="02030504050205020304" pitchFamily="18" charset="0"/>
              </a:rPr>
            </a:br>
            <a:r>
              <a:rPr lang="en-US" sz="2600" b="1" dirty="0" smtClean="0">
                <a:latin typeface="Centaur" panose="02030504050205020304" pitchFamily="18" charset="0"/>
              </a:rPr>
              <a:t/>
            </a:r>
            <a:br>
              <a:rPr lang="en-US" sz="2600" b="1" dirty="0" smtClean="0">
                <a:latin typeface="Centaur" panose="02030504050205020304" pitchFamily="18" charset="0"/>
              </a:rPr>
            </a:br>
            <a:r>
              <a:rPr lang="en-US" sz="3500" b="1" dirty="0" smtClean="0">
                <a:latin typeface="Centaur" panose="02030504050205020304" pitchFamily="18" charset="0"/>
              </a:rPr>
              <a:t>                  </a:t>
            </a:r>
            <a:endParaRPr lang="en-US" sz="2000" b="1" dirty="0" smtClean="0">
              <a:latin typeface="Centaur" panose="020305040502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8025" y="463227"/>
            <a:ext cx="5268755" cy="344225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9735" y="2672522"/>
            <a:ext cx="4016107" cy="215961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8840" y="4093186"/>
            <a:ext cx="1543050" cy="809625"/>
          </a:xfrm>
          <a:prstGeom prst="rect">
            <a:avLst/>
          </a:prstGeom>
        </p:spPr>
      </p:pic>
      <p:pic>
        <p:nvPicPr>
          <p:cNvPr id="9" name="Picture 8"/>
          <p:cNvPicPr>
            <a:picLocks noChangeAspect="1"/>
          </p:cNvPicPr>
          <p:nvPr/>
        </p:nvPicPr>
        <p:blipFill>
          <a:blip r:embed="rId6"/>
          <a:stretch>
            <a:fillRect/>
          </a:stretch>
        </p:blipFill>
        <p:spPr>
          <a:xfrm>
            <a:off x="7639736" y="463227"/>
            <a:ext cx="4016107" cy="1835562"/>
          </a:xfrm>
          <a:prstGeom prst="rect">
            <a:avLst/>
          </a:prstGeom>
        </p:spPr>
      </p:pic>
      <p:sp>
        <p:nvSpPr>
          <p:cNvPr id="6" name="Slide Number Placeholder 5"/>
          <p:cNvSpPr>
            <a:spLocks noGrp="1"/>
          </p:cNvSpPr>
          <p:nvPr>
            <p:ph type="sldNum" sz="quarter" idx="12"/>
          </p:nvPr>
        </p:nvSpPr>
        <p:spPr>
          <a:xfrm>
            <a:off x="9120061" y="6344000"/>
            <a:ext cx="2743200" cy="365125"/>
          </a:xfrm>
        </p:spPr>
        <p:txBody>
          <a:bodyPr/>
          <a:lstStyle/>
          <a:p>
            <a:fld id="{55027D92-48B6-4A7D-8911-3045EBF5F00F}" type="slidenum">
              <a:rPr lang="en-US" smtClean="0"/>
              <a:t>14</a:t>
            </a:fld>
            <a:endParaRPr lang="en-US" dirty="0"/>
          </a:p>
        </p:txBody>
      </p:sp>
    </p:spTree>
    <p:extLst>
      <p:ext uri="{BB962C8B-B14F-4D97-AF65-F5344CB8AC3E}">
        <p14:creationId xmlns:p14="http://schemas.microsoft.com/office/powerpoint/2010/main" val="18419779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sp>
        <p:nvSpPr>
          <p:cNvPr id="10" name="TextBox 9"/>
          <p:cNvSpPr txBox="1"/>
          <p:nvPr/>
        </p:nvSpPr>
        <p:spPr>
          <a:xfrm>
            <a:off x="1755621" y="407624"/>
            <a:ext cx="9845140" cy="3323987"/>
          </a:xfrm>
          <a:prstGeom prst="rect">
            <a:avLst/>
          </a:prstGeom>
          <a:noFill/>
        </p:spPr>
        <p:txBody>
          <a:bodyPr wrap="square" rtlCol="0">
            <a:spAutoFit/>
          </a:bodyPr>
          <a:lstStyle/>
          <a:p>
            <a:r>
              <a:rPr lang="en-US" sz="3500" b="1" dirty="0" smtClean="0">
                <a:solidFill>
                  <a:prstClr val="black"/>
                </a:solidFill>
                <a:latin typeface="Centaur" panose="02030504050205020304" pitchFamily="18" charset="0"/>
                <a:ea typeface="+mj-ea"/>
                <a:cs typeface="+mj-cs"/>
              </a:rPr>
              <a:t>Follow the WSS-NY 2016 signs on your arrival to the Javits Center.  The third floor is actually on ground level! Once there, check into the show registration area.  Everyone will need to wear an admissions badge at all times to enter the show floor, which occupies 294,000 square feet in halls 3B, 3D and 3E.</a:t>
            </a:r>
            <a:endParaRPr lang="en-US" dirty="0"/>
          </a:p>
        </p:txBody>
      </p:sp>
      <p:pic>
        <p:nvPicPr>
          <p:cNvPr id="3" name="Picture 2"/>
          <p:cNvPicPr>
            <a:picLocks noChangeAspect="1"/>
          </p:cNvPicPr>
          <p:nvPr/>
        </p:nvPicPr>
        <p:blipFill>
          <a:blip r:embed="rId3"/>
          <a:stretch>
            <a:fillRect/>
          </a:stretch>
        </p:blipFill>
        <p:spPr>
          <a:xfrm>
            <a:off x="3712683" y="3822873"/>
            <a:ext cx="5923789" cy="2470803"/>
          </a:xfrm>
          <a:prstGeom prst="rect">
            <a:avLst/>
          </a:prstGeom>
        </p:spPr>
      </p:pic>
      <p:sp>
        <p:nvSpPr>
          <p:cNvPr id="4" name="Slide Number Placeholder 3"/>
          <p:cNvSpPr>
            <a:spLocks noGrp="1"/>
          </p:cNvSpPr>
          <p:nvPr>
            <p:ph type="sldNum" sz="quarter" idx="12"/>
          </p:nvPr>
        </p:nvSpPr>
        <p:spPr>
          <a:xfrm>
            <a:off x="9141178" y="6345547"/>
            <a:ext cx="2743200" cy="365125"/>
          </a:xfrm>
        </p:spPr>
        <p:txBody>
          <a:bodyPr/>
          <a:lstStyle/>
          <a:p>
            <a:fld id="{55027D92-48B6-4A7D-8911-3045EBF5F00F}" type="slidenum">
              <a:rPr lang="en-US" smtClean="0"/>
              <a:t>15</a:t>
            </a:fld>
            <a:endParaRPr lang="en-US"/>
          </a:p>
        </p:txBody>
      </p:sp>
    </p:spTree>
    <p:extLst>
      <p:ext uri="{BB962C8B-B14F-4D97-AF65-F5344CB8AC3E}">
        <p14:creationId xmlns:p14="http://schemas.microsoft.com/office/powerpoint/2010/main" val="24212261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sp>
        <p:nvSpPr>
          <p:cNvPr id="11" name="TextBox 10"/>
          <p:cNvSpPr txBox="1"/>
          <p:nvPr/>
        </p:nvSpPr>
        <p:spPr>
          <a:xfrm>
            <a:off x="1758945" y="352538"/>
            <a:ext cx="3084904" cy="6017032"/>
          </a:xfrm>
          <a:prstGeom prst="rect">
            <a:avLst/>
          </a:prstGeom>
          <a:noFill/>
        </p:spPr>
        <p:txBody>
          <a:bodyPr wrap="square" rtlCol="0">
            <a:spAutoFit/>
          </a:bodyPr>
          <a:lstStyle/>
          <a:p>
            <a:r>
              <a:rPr lang="en-US" sz="3500" b="1" dirty="0" smtClean="0">
                <a:solidFill>
                  <a:prstClr val="black"/>
                </a:solidFill>
                <a:latin typeface="Centaur" panose="02030504050205020304" pitchFamily="18" charset="0"/>
                <a:ea typeface="+mj-ea"/>
                <a:cs typeface="+mj-cs"/>
              </a:rPr>
              <a:t>Here is a more detailed look at the show draft as of late January.  The red area is for dealers, blue for post offices and yellow for societies.  Most of the exhibit area is not shown.</a:t>
            </a:r>
            <a:endParaRPr lang="en-US" dirty="0"/>
          </a:p>
        </p:txBody>
      </p:sp>
      <p:sp>
        <p:nvSpPr>
          <p:cNvPr id="3" name="Slide Number Placeholder 2"/>
          <p:cNvSpPr>
            <a:spLocks noGrp="1"/>
          </p:cNvSpPr>
          <p:nvPr>
            <p:ph type="sldNum" sz="quarter" idx="12"/>
          </p:nvPr>
        </p:nvSpPr>
        <p:spPr>
          <a:xfrm>
            <a:off x="9170059" y="6290547"/>
            <a:ext cx="2743200" cy="365125"/>
          </a:xfrm>
        </p:spPr>
        <p:txBody>
          <a:bodyPr/>
          <a:lstStyle/>
          <a:p>
            <a:fld id="{55027D92-48B6-4A7D-8911-3045EBF5F00F}" type="slidenum">
              <a:rPr lang="en-US" smtClean="0"/>
              <a:t>16</a:t>
            </a:fld>
            <a:endParaRPr lang="en-US" dirty="0"/>
          </a:p>
        </p:txBody>
      </p:sp>
      <p:pic>
        <p:nvPicPr>
          <p:cNvPr id="4" name="Picture 3"/>
          <p:cNvPicPr>
            <a:picLocks noChangeAspect="1"/>
          </p:cNvPicPr>
          <p:nvPr/>
        </p:nvPicPr>
        <p:blipFill>
          <a:blip r:embed="rId3"/>
          <a:stretch>
            <a:fillRect/>
          </a:stretch>
        </p:blipFill>
        <p:spPr>
          <a:xfrm>
            <a:off x="5120359" y="433923"/>
            <a:ext cx="6414790" cy="5935647"/>
          </a:xfrm>
          <a:prstGeom prst="rect">
            <a:avLst/>
          </a:prstGeom>
        </p:spPr>
      </p:pic>
    </p:spTree>
    <p:extLst>
      <p:ext uri="{BB962C8B-B14F-4D97-AF65-F5344CB8AC3E}">
        <p14:creationId xmlns:p14="http://schemas.microsoft.com/office/powerpoint/2010/main" val="254345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sp>
        <p:nvSpPr>
          <p:cNvPr id="10" name="TextBox 9"/>
          <p:cNvSpPr txBox="1"/>
          <p:nvPr/>
        </p:nvSpPr>
        <p:spPr>
          <a:xfrm>
            <a:off x="1755621" y="407624"/>
            <a:ext cx="9845140" cy="6017032"/>
          </a:xfrm>
          <a:prstGeom prst="rect">
            <a:avLst/>
          </a:prstGeom>
          <a:noFill/>
        </p:spPr>
        <p:txBody>
          <a:bodyPr wrap="square" rtlCol="0">
            <a:spAutoFit/>
          </a:bodyPr>
          <a:lstStyle/>
          <a:p>
            <a:r>
              <a:rPr lang="en-US" sz="3500" b="1" dirty="0" smtClean="0">
                <a:solidFill>
                  <a:prstClr val="black"/>
                </a:solidFill>
                <a:latin typeface="Centaur" panose="02030504050205020304" pitchFamily="18" charset="0"/>
                <a:ea typeface="+mj-ea"/>
                <a:cs typeface="+mj-cs"/>
              </a:rPr>
              <a:t>Dealers are a major attraction of every international exhibition.  Those attending WSS-NY 2016 so far come from 21 countries (USA, Australia, Bangladesh, Belgium, Canada, China, Finland, France, Germany, Greece, Hong Kong, Italy, Netherlands, New Zealand, South Africa, Spain, Sweden, Switzerland, Thailand, United Kingdom, and Vietnam).  </a:t>
            </a:r>
          </a:p>
          <a:p>
            <a:endParaRPr lang="en-US" sz="3500" b="1" dirty="0">
              <a:solidFill>
                <a:prstClr val="black"/>
              </a:solidFill>
              <a:latin typeface="Centaur" panose="02030504050205020304" pitchFamily="18" charset="0"/>
              <a:ea typeface="+mj-ea"/>
              <a:cs typeface="+mj-cs"/>
            </a:endParaRPr>
          </a:p>
          <a:p>
            <a:r>
              <a:rPr lang="en-US" sz="3500" b="1" dirty="0" smtClean="0">
                <a:solidFill>
                  <a:prstClr val="black"/>
                </a:solidFill>
                <a:latin typeface="Centaur" panose="02030504050205020304" pitchFamily="18" charset="0"/>
                <a:ea typeface="+mj-ea"/>
                <a:cs typeface="+mj-cs"/>
              </a:rPr>
              <a:t>They will be selling material ranging from the common to the very rare, bringing items of interest to a wide range of collectors.  </a:t>
            </a:r>
            <a:r>
              <a:rPr lang="en-US" sz="3500" b="1" i="1" u="sng" dirty="0" smtClean="0">
                <a:solidFill>
                  <a:prstClr val="black"/>
                </a:solidFill>
                <a:latin typeface="Centaur" panose="02030504050205020304" pitchFamily="18" charset="0"/>
                <a:ea typeface="+mj-ea"/>
                <a:cs typeface="+mj-cs"/>
              </a:rPr>
              <a:t>They are also interested in buying!</a:t>
            </a:r>
            <a:endParaRPr lang="en-US" i="1" u="sng" dirty="0"/>
          </a:p>
        </p:txBody>
      </p:sp>
      <p:sp>
        <p:nvSpPr>
          <p:cNvPr id="3" name="Slide Number Placeholder 2"/>
          <p:cNvSpPr>
            <a:spLocks noGrp="1"/>
          </p:cNvSpPr>
          <p:nvPr>
            <p:ph type="sldNum" sz="quarter" idx="12"/>
          </p:nvPr>
        </p:nvSpPr>
        <p:spPr>
          <a:xfrm>
            <a:off x="9130747" y="6333772"/>
            <a:ext cx="2743200" cy="365125"/>
          </a:xfrm>
        </p:spPr>
        <p:txBody>
          <a:bodyPr/>
          <a:lstStyle/>
          <a:p>
            <a:fld id="{55027D92-48B6-4A7D-8911-3045EBF5F00F}" type="slidenum">
              <a:rPr lang="en-US" smtClean="0"/>
              <a:t>17</a:t>
            </a:fld>
            <a:endParaRPr lang="en-US" dirty="0"/>
          </a:p>
        </p:txBody>
      </p:sp>
    </p:spTree>
    <p:extLst>
      <p:ext uri="{BB962C8B-B14F-4D97-AF65-F5344CB8AC3E}">
        <p14:creationId xmlns:p14="http://schemas.microsoft.com/office/powerpoint/2010/main" val="7190623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662233" y="575839"/>
            <a:ext cx="3825918" cy="2542060"/>
          </a:xfrm>
        </p:spPr>
        <p:txBody>
          <a:bodyPr anchor="t">
            <a:noAutofit/>
          </a:bodyPr>
          <a:lstStyle/>
          <a:p>
            <a:r>
              <a:rPr lang="en-US" sz="3500" b="1" dirty="0" smtClean="0">
                <a:latin typeface="Centaur" panose="02030504050205020304" pitchFamily="18" charset="0"/>
              </a:rPr>
              <a:t>The world’s premier auction firms have scheduled five major auctions beginning on Monday.</a:t>
            </a:r>
            <a:endParaRPr lang="en-US" sz="1500" b="1" dirty="0" smtClean="0">
              <a:latin typeface="Centaur" panose="020305040502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sp>
        <p:nvSpPr>
          <p:cNvPr id="11" name="Title 1"/>
          <p:cNvSpPr txBox="1">
            <a:spLocks/>
          </p:cNvSpPr>
          <p:nvPr/>
        </p:nvSpPr>
        <p:spPr>
          <a:xfrm>
            <a:off x="1662501" y="1758376"/>
            <a:ext cx="2821364" cy="475038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smtClean="0">
                <a:latin typeface="Centaur" panose="02030504050205020304" pitchFamily="18" charset="0"/>
              </a:rPr>
              <a:t/>
            </a:r>
            <a:br>
              <a:rPr lang="en-US" sz="2600" b="1" dirty="0" smtClean="0">
                <a:latin typeface="Centaur" panose="02030504050205020304" pitchFamily="18" charset="0"/>
              </a:rPr>
            </a:br>
            <a:r>
              <a:rPr lang="en-US" sz="3500" b="1" dirty="0" smtClean="0">
                <a:latin typeface="Centaur" panose="02030504050205020304" pitchFamily="18" charset="0"/>
              </a:rPr>
              <a:t>                  </a:t>
            </a:r>
            <a:endParaRPr lang="en-US" sz="2000" b="1" dirty="0" smtClean="0">
              <a:latin typeface="Centaur" panose="02030504050205020304" pitchFamily="18" charset="0"/>
            </a:endParaRPr>
          </a:p>
        </p:txBody>
      </p:sp>
      <p:sp>
        <p:nvSpPr>
          <p:cNvPr id="6" name="Title 1"/>
          <p:cNvSpPr txBox="1">
            <a:spLocks/>
          </p:cNvSpPr>
          <p:nvPr/>
        </p:nvSpPr>
        <p:spPr>
          <a:xfrm>
            <a:off x="1662502" y="584198"/>
            <a:ext cx="5590914" cy="57177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dirty="0">
                <a:solidFill>
                  <a:srgbClr val="FF0000"/>
                </a:solidFill>
                <a:latin typeface="Centaur" panose="02030504050205020304" pitchFamily="18" charset="0"/>
              </a:rPr>
              <a:t>May 30, 2016</a:t>
            </a:r>
          </a:p>
          <a:p>
            <a:r>
              <a:rPr lang="en-US" sz="2400" b="1" dirty="0">
                <a:latin typeface="Centaur" panose="02030504050205020304" pitchFamily="18" charset="0"/>
              </a:rPr>
              <a:t>Auktionshaus Christoph Gartner GMBH&amp; Co</a:t>
            </a:r>
          </a:p>
          <a:p>
            <a:endParaRPr lang="en-US" sz="2400" b="1" dirty="0">
              <a:latin typeface="Centaur" panose="02030504050205020304" pitchFamily="18" charset="0"/>
            </a:endParaRPr>
          </a:p>
          <a:p>
            <a:r>
              <a:rPr lang="en-US" sz="2400" b="1" u="sng" dirty="0">
                <a:solidFill>
                  <a:srgbClr val="FF0000"/>
                </a:solidFill>
                <a:latin typeface="Centaur" panose="02030504050205020304" pitchFamily="18" charset="0"/>
              </a:rPr>
              <a:t>May 31, 2016</a:t>
            </a:r>
          </a:p>
          <a:p>
            <a:r>
              <a:rPr lang="en-US" sz="2400" b="1" dirty="0">
                <a:latin typeface="Centaur" panose="02030504050205020304" pitchFamily="18" charset="0"/>
              </a:rPr>
              <a:t>Robert A. Siegel Auction Galleries</a:t>
            </a:r>
          </a:p>
          <a:p>
            <a:endParaRPr lang="en-US" sz="2400" b="1" dirty="0">
              <a:latin typeface="Centaur" panose="02030504050205020304" pitchFamily="18" charset="0"/>
            </a:endParaRPr>
          </a:p>
          <a:p>
            <a:r>
              <a:rPr lang="en-US" sz="2400" b="1" u="sng" dirty="0">
                <a:solidFill>
                  <a:srgbClr val="FF0000"/>
                </a:solidFill>
                <a:latin typeface="Centaur" panose="02030504050205020304" pitchFamily="18" charset="0"/>
              </a:rPr>
              <a:t>June 1, 2016</a:t>
            </a:r>
          </a:p>
          <a:p>
            <a:r>
              <a:rPr lang="en-US" sz="2400" b="1" dirty="0">
                <a:latin typeface="Centaur" panose="02030504050205020304" pitchFamily="18" charset="0"/>
              </a:rPr>
              <a:t>Schuyler J. Rumsey Philatelic Auctions</a:t>
            </a:r>
          </a:p>
          <a:p>
            <a:endParaRPr lang="en-US" sz="2400" b="1" dirty="0">
              <a:latin typeface="Centaur" panose="02030504050205020304" pitchFamily="18" charset="0"/>
            </a:endParaRPr>
          </a:p>
          <a:p>
            <a:r>
              <a:rPr lang="en-US" sz="2400" b="1" u="sng" dirty="0">
                <a:solidFill>
                  <a:srgbClr val="FF0000"/>
                </a:solidFill>
                <a:latin typeface="Centaur" panose="02030504050205020304" pitchFamily="18" charset="0"/>
              </a:rPr>
              <a:t>June 2, 2016</a:t>
            </a:r>
          </a:p>
          <a:p>
            <a:r>
              <a:rPr lang="en-US" sz="2400" b="1" dirty="0">
                <a:latin typeface="Centaur" panose="02030504050205020304" pitchFamily="18" charset="0"/>
              </a:rPr>
              <a:t>Daniel F. Kelleher Auctions, LLC</a:t>
            </a:r>
          </a:p>
          <a:p>
            <a:endParaRPr lang="en-US" sz="2400" b="1" dirty="0">
              <a:latin typeface="Centaur" panose="02030504050205020304" pitchFamily="18" charset="0"/>
            </a:endParaRPr>
          </a:p>
          <a:p>
            <a:r>
              <a:rPr lang="en-US" sz="2400" b="1" dirty="0">
                <a:solidFill>
                  <a:srgbClr val="FF0000"/>
                </a:solidFill>
                <a:latin typeface="Centaur" panose="02030504050205020304" pitchFamily="18" charset="0"/>
              </a:rPr>
              <a:t>J</a:t>
            </a:r>
            <a:r>
              <a:rPr lang="en-US" sz="2400" b="1" u="sng" dirty="0">
                <a:solidFill>
                  <a:srgbClr val="FF0000"/>
                </a:solidFill>
                <a:latin typeface="Centaur" panose="02030504050205020304" pitchFamily="18" charset="0"/>
              </a:rPr>
              <a:t>une 3, 2016</a:t>
            </a:r>
          </a:p>
          <a:p>
            <a:r>
              <a:rPr lang="en-US" sz="2400" b="1" dirty="0">
                <a:latin typeface="Centaur" panose="02030504050205020304" pitchFamily="18" charset="0"/>
              </a:rPr>
              <a:t>The Global Philatelic Network Rarities Auction</a:t>
            </a:r>
          </a:p>
          <a:p>
            <a:r>
              <a:rPr lang="en-US" sz="2400" b="1" dirty="0">
                <a:latin typeface="Centaur" panose="02030504050205020304" pitchFamily="18" charset="0"/>
              </a:rPr>
              <a:t>H.R</a:t>
            </a:r>
            <a:r>
              <a:rPr lang="en-US" sz="2400" b="1" dirty="0" smtClean="0">
                <a:latin typeface="Centaur" panose="02030504050205020304" pitchFamily="18" charset="0"/>
              </a:rPr>
              <a:t>. Harmer </a:t>
            </a:r>
            <a:r>
              <a:rPr lang="en-US" sz="2400" b="1" dirty="0">
                <a:latin typeface="Centaur" panose="02030504050205020304" pitchFamily="18" charset="0"/>
              </a:rPr>
              <a:t>in cooperation with </a:t>
            </a:r>
            <a:r>
              <a:rPr lang="en-US" sz="2400" b="1" dirty="0" err="1">
                <a:latin typeface="Centaur" panose="02030504050205020304" pitchFamily="18" charset="0"/>
              </a:rPr>
              <a:t>Corinphila</a:t>
            </a:r>
            <a:r>
              <a:rPr lang="en-US" sz="2400" b="1" dirty="0">
                <a:latin typeface="Centaur" panose="02030504050205020304" pitchFamily="18" charset="0"/>
              </a:rPr>
              <a:t>, Heinrich </a:t>
            </a:r>
            <a:r>
              <a:rPr lang="en-US" sz="2400" b="1" dirty="0" err="1">
                <a:latin typeface="Centaur" panose="02030504050205020304" pitchFamily="18" charset="0"/>
              </a:rPr>
              <a:t>Köhler</a:t>
            </a:r>
            <a:r>
              <a:rPr lang="en-US" sz="2400" b="1" dirty="0">
                <a:latin typeface="Centaur" panose="02030504050205020304" pitchFamily="18" charset="0"/>
              </a:rPr>
              <a:t> and John Bull </a:t>
            </a:r>
            <a:r>
              <a:rPr lang="en-US" sz="2600" b="1" dirty="0" smtClean="0">
                <a:latin typeface="Centaur" panose="02030504050205020304" pitchFamily="18" charset="0"/>
              </a:rPr>
              <a:t/>
            </a:r>
            <a:br>
              <a:rPr lang="en-US" sz="2600" b="1" dirty="0" smtClean="0">
                <a:latin typeface="Centaur" panose="02030504050205020304" pitchFamily="18" charset="0"/>
              </a:rPr>
            </a:br>
            <a:endParaRPr lang="en-US" sz="1500" b="1" dirty="0" smtClean="0">
              <a:latin typeface="Centaur" panose="02030504050205020304" pitchFamily="18" charset="0"/>
            </a:endParaRPr>
          </a:p>
        </p:txBody>
      </p:sp>
      <p:pic>
        <p:nvPicPr>
          <p:cNvPr id="3" name="Picture 2"/>
          <p:cNvPicPr>
            <a:picLocks noChangeAspect="1"/>
          </p:cNvPicPr>
          <p:nvPr/>
        </p:nvPicPr>
        <p:blipFill>
          <a:blip r:embed="rId3"/>
          <a:stretch>
            <a:fillRect/>
          </a:stretch>
        </p:blipFill>
        <p:spPr>
          <a:xfrm>
            <a:off x="10367318" y="4955197"/>
            <a:ext cx="1244400" cy="1244400"/>
          </a:xfrm>
          <a:prstGeom prst="rect">
            <a:avLst/>
          </a:prstGeom>
        </p:spPr>
      </p:pic>
      <p:pic>
        <p:nvPicPr>
          <p:cNvPr id="7" name="Picture 6"/>
          <p:cNvPicPr>
            <a:picLocks noChangeAspect="1"/>
          </p:cNvPicPr>
          <p:nvPr/>
        </p:nvPicPr>
        <p:blipFill>
          <a:blip r:embed="rId4"/>
          <a:stretch>
            <a:fillRect/>
          </a:stretch>
        </p:blipFill>
        <p:spPr>
          <a:xfrm>
            <a:off x="7261410" y="3295867"/>
            <a:ext cx="1244400" cy="1244400"/>
          </a:xfrm>
          <a:prstGeom prst="rect">
            <a:avLst/>
          </a:prstGeom>
        </p:spPr>
      </p:pic>
      <p:pic>
        <p:nvPicPr>
          <p:cNvPr id="8" name="Picture 7"/>
          <p:cNvPicPr>
            <a:picLocks noChangeAspect="1"/>
          </p:cNvPicPr>
          <p:nvPr/>
        </p:nvPicPr>
        <p:blipFill>
          <a:blip r:embed="rId5"/>
          <a:stretch>
            <a:fillRect/>
          </a:stretch>
        </p:blipFill>
        <p:spPr>
          <a:xfrm>
            <a:off x="7478176" y="5311475"/>
            <a:ext cx="2664382" cy="531844"/>
          </a:xfrm>
          <a:prstGeom prst="rect">
            <a:avLst/>
          </a:prstGeom>
        </p:spPr>
      </p:pic>
      <p:pic>
        <p:nvPicPr>
          <p:cNvPr id="9" name="Picture 8"/>
          <p:cNvPicPr>
            <a:picLocks noChangeAspect="1"/>
          </p:cNvPicPr>
          <p:nvPr/>
        </p:nvPicPr>
        <p:blipFill>
          <a:blip r:embed="rId6"/>
          <a:stretch>
            <a:fillRect/>
          </a:stretch>
        </p:blipFill>
        <p:spPr>
          <a:xfrm>
            <a:off x="10705914" y="3300047"/>
            <a:ext cx="1148235" cy="1236041"/>
          </a:xfrm>
          <a:prstGeom prst="rect">
            <a:avLst/>
          </a:prstGeom>
        </p:spPr>
      </p:pic>
      <p:pic>
        <p:nvPicPr>
          <p:cNvPr id="10" name="Picture 9"/>
          <p:cNvPicPr>
            <a:picLocks noChangeAspect="1"/>
          </p:cNvPicPr>
          <p:nvPr/>
        </p:nvPicPr>
        <p:blipFill>
          <a:blip r:embed="rId7"/>
          <a:stretch>
            <a:fillRect/>
          </a:stretch>
        </p:blipFill>
        <p:spPr>
          <a:xfrm>
            <a:off x="8607628" y="3537008"/>
            <a:ext cx="1996468" cy="762118"/>
          </a:xfrm>
          <a:prstGeom prst="rect">
            <a:avLst/>
          </a:prstGeom>
        </p:spPr>
      </p:pic>
      <p:sp>
        <p:nvSpPr>
          <p:cNvPr id="12" name="Slide Number Placeholder 11"/>
          <p:cNvSpPr>
            <a:spLocks noGrp="1"/>
          </p:cNvSpPr>
          <p:nvPr>
            <p:ph type="sldNum" sz="quarter" idx="12"/>
          </p:nvPr>
        </p:nvSpPr>
        <p:spPr>
          <a:xfrm>
            <a:off x="9110949" y="6344706"/>
            <a:ext cx="2743200" cy="365125"/>
          </a:xfrm>
        </p:spPr>
        <p:txBody>
          <a:bodyPr/>
          <a:lstStyle/>
          <a:p>
            <a:fld id="{55027D92-48B6-4A7D-8911-3045EBF5F00F}" type="slidenum">
              <a:rPr lang="en-US" smtClean="0"/>
              <a:t>18</a:t>
            </a:fld>
            <a:endParaRPr lang="en-US" dirty="0"/>
          </a:p>
        </p:txBody>
      </p:sp>
    </p:spTree>
    <p:extLst>
      <p:ext uri="{BB962C8B-B14F-4D97-AF65-F5344CB8AC3E}">
        <p14:creationId xmlns:p14="http://schemas.microsoft.com/office/powerpoint/2010/main" val="6166192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750635" y="5630944"/>
            <a:ext cx="9926500" cy="1090531"/>
          </a:xfrm>
        </p:spPr>
        <p:txBody>
          <a:bodyPr anchor="t">
            <a:noAutofit/>
          </a:bodyPr>
          <a:lstStyle/>
          <a:p>
            <a:r>
              <a:rPr lang="en-US" sz="3500" b="1" dirty="0" smtClean="0">
                <a:latin typeface="Centaur" panose="02030504050205020304" pitchFamily="18" charset="0"/>
              </a:rPr>
              <a:t>Major sponsor, the United States Postal Service, heads the list of postal administrations coming to WSS-NY 2016.</a:t>
            </a:r>
            <a:r>
              <a:rPr lang="en-US" sz="3500" dirty="0">
                <a:latin typeface="Centaur" panose="02030504050205020304" pitchFamily="18" charset="0"/>
              </a:rPr>
              <a:t/>
            </a:r>
            <a:br>
              <a:rPr lang="en-US" sz="3500" dirty="0">
                <a:latin typeface="Centaur" panose="02030504050205020304" pitchFamily="18" charset="0"/>
              </a:rPr>
            </a:br>
            <a:r>
              <a:rPr lang="en-US" sz="3500" b="1" dirty="0" smtClean="0">
                <a:latin typeface="Centaur" panose="02030504050205020304" pitchFamily="18" charset="0"/>
              </a:rPr>
              <a:t/>
            </a:r>
            <a:br>
              <a:rPr lang="en-US" sz="3500" b="1" dirty="0" smtClean="0">
                <a:latin typeface="Centaur" panose="02030504050205020304" pitchFamily="18" charset="0"/>
              </a:rPr>
            </a:br>
            <a:r>
              <a:rPr lang="en-US" sz="3500" b="1" dirty="0" smtClean="0">
                <a:latin typeface="Centaur" panose="02030504050205020304" pitchFamily="18" charset="0"/>
              </a:rPr>
              <a:t/>
            </a:r>
            <a:br>
              <a:rPr lang="en-US" sz="3500" b="1" dirty="0" smtClean="0">
                <a:latin typeface="Centaur" panose="02030504050205020304" pitchFamily="18" charset="0"/>
              </a:rPr>
            </a:br>
            <a:r>
              <a:rPr lang="en-US" sz="1600" b="1" dirty="0" smtClean="0">
                <a:latin typeface="Centaur" panose="02030504050205020304" pitchFamily="18" charset="0"/>
              </a:rPr>
              <a:t>    </a:t>
            </a:r>
            <a:br>
              <a:rPr lang="en-US" sz="1600" b="1" dirty="0" smtClean="0">
                <a:latin typeface="Centaur" panose="02030504050205020304" pitchFamily="18" charset="0"/>
              </a:rPr>
            </a:br>
            <a:r>
              <a:rPr lang="en-US" sz="2600" b="1" dirty="0" smtClean="0">
                <a:latin typeface="Centaur" panose="02030504050205020304" pitchFamily="18" charset="0"/>
              </a:rPr>
              <a:t/>
            </a:r>
            <a:br>
              <a:rPr lang="en-US" sz="2600" b="1" dirty="0" smtClean="0">
                <a:latin typeface="Centaur" panose="02030504050205020304" pitchFamily="18" charset="0"/>
              </a:rPr>
            </a:br>
            <a:r>
              <a:rPr lang="en-US" sz="3500" b="1" dirty="0" smtClean="0">
                <a:latin typeface="Centaur" panose="02030504050205020304" pitchFamily="18" charset="0"/>
              </a:rPr>
              <a:t>                  </a:t>
            </a:r>
            <a:endParaRPr lang="en-US" sz="2000" b="1" dirty="0" smtClean="0">
              <a:latin typeface="Centaur" panose="020305040502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sp>
        <p:nvSpPr>
          <p:cNvPr id="3" name="TextBox 2"/>
          <p:cNvSpPr txBox="1"/>
          <p:nvPr/>
        </p:nvSpPr>
        <p:spPr>
          <a:xfrm>
            <a:off x="1750635" y="271888"/>
            <a:ext cx="9926500" cy="5355312"/>
          </a:xfrm>
          <a:prstGeom prst="rect">
            <a:avLst/>
          </a:prstGeom>
          <a:noFill/>
        </p:spPr>
        <p:txBody>
          <a:bodyPr wrap="square" numCol="3" spcCol="228600" rtlCol="0">
            <a:spAutoFit/>
          </a:bodyPr>
          <a:lstStyle/>
          <a:p>
            <a:r>
              <a:rPr lang="en-US" sz="1900" b="1" dirty="0" smtClean="0">
                <a:latin typeface="Centaur" panose="02030504050205020304" pitchFamily="18" charset="0"/>
              </a:rPr>
              <a:t>U. S. </a:t>
            </a:r>
            <a:r>
              <a:rPr lang="en-US" sz="1900" b="1" dirty="0">
                <a:latin typeface="Centaur" panose="02030504050205020304" pitchFamily="18" charset="0"/>
              </a:rPr>
              <a:t>Postal </a:t>
            </a:r>
            <a:r>
              <a:rPr lang="en-US" sz="1900" b="1" dirty="0" smtClean="0">
                <a:latin typeface="Centaur" panose="02030504050205020304" pitchFamily="18" charset="0"/>
              </a:rPr>
              <a:t>Service</a:t>
            </a:r>
            <a:endParaRPr lang="en-US" sz="1900" b="1" dirty="0">
              <a:latin typeface="Centaur" panose="02030504050205020304" pitchFamily="18" charset="0"/>
            </a:endParaRPr>
          </a:p>
          <a:p>
            <a:r>
              <a:rPr lang="en-US" sz="1900" b="1" dirty="0" smtClean="0">
                <a:latin typeface="Centaur" panose="02030504050205020304" pitchFamily="18" charset="0"/>
              </a:rPr>
              <a:t>UN </a:t>
            </a:r>
            <a:r>
              <a:rPr lang="en-US" sz="1900" b="1" dirty="0">
                <a:latin typeface="Centaur" panose="02030504050205020304" pitchFamily="18" charset="0"/>
              </a:rPr>
              <a:t>Postal </a:t>
            </a:r>
            <a:r>
              <a:rPr lang="en-US" sz="1900" b="1" dirty="0" smtClean="0">
                <a:latin typeface="Centaur" panose="02030504050205020304" pitchFamily="18" charset="0"/>
              </a:rPr>
              <a:t>Administration</a:t>
            </a:r>
            <a:endParaRPr lang="en-US" sz="1900" b="1" dirty="0">
              <a:latin typeface="Centaur" panose="02030504050205020304" pitchFamily="18" charset="0"/>
            </a:endParaRPr>
          </a:p>
          <a:p>
            <a:r>
              <a:rPr lang="en-US" sz="1900" b="1" dirty="0">
                <a:latin typeface="Centaur" panose="02030504050205020304" pitchFamily="18" charset="0"/>
              </a:rPr>
              <a:t>Aland</a:t>
            </a:r>
          </a:p>
          <a:p>
            <a:r>
              <a:rPr lang="en-US" sz="1900" b="1" dirty="0">
                <a:latin typeface="Centaur" panose="02030504050205020304" pitchFamily="18" charset="0"/>
              </a:rPr>
              <a:t>Antigua &amp; Barbuda*</a:t>
            </a:r>
          </a:p>
          <a:p>
            <a:r>
              <a:rPr lang="en-US" sz="1900" b="1" dirty="0">
                <a:latin typeface="Centaur" panose="02030504050205020304" pitchFamily="18" charset="0"/>
              </a:rPr>
              <a:t>Armenia</a:t>
            </a:r>
          </a:p>
          <a:p>
            <a:r>
              <a:rPr lang="en-US" sz="1900" b="1" dirty="0">
                <a:latin typeface="Centaur" panose="02030504050205020304" pitchFamily="18" charset="0"/>
              </a:rPr>
              <a:t>Australia</a:t>
            </a:r>
          </a:p>
          <a:p>
            <a:r>
              <a:rPr lang="en-US" sz="1900" b="1" dirty="0">
                <a:latin typeface="Centaur" panose="02030504050205020304" pitchFamily="18" charset="0"/>
              </a:rPr>
              <a:t>Austria</a:t>
            </a:r>
          </a:p>
          <a:p>
            <a:r>
              <a:rPr lang="en-US" sz="1900" b="1" dirty="0">
                <a:latin typeface="Centaur" panose="02030504050205020304" pitchFamily="18" charset="0"/>
              </a:rPr>
              <a:t>Bermuda*</a:t>
            </a:r>
          </a:p>
          <a:p>
            <a:r>
              <a:rPr lang="en-US" sz="1900" b="1" dirty="0">
                <a:latin typeface="Centaur" panose="02030504050205020304" pitchFamily="18" charset="0"/>
              </a:rPr>
              <a:t>Brunei*</a:t>
            </a:r>
          </a:p>
          <a:p>
            <a:r>
              <a:rPr lang="en-US" sz="1900" b="1" dirty="0">
                <a:latin typeface="Centaur" panose="02030504050205020304" pitchFamily="18" charset="0"/>
              </a:rPr>
              <a:t>Canada</a:t>
            </a:r>
          </a:p>
          <a:p>
            <a:r>
              <a:rPr lang="en-US" sz="1900" b="1" dirty="0">
                <a:latin typeface="Centaur" panose="02030504050205020304" pitchFamily="18" charset="0"/>
              </a:rPr>
              <a:t>Cape Verde*</a:t>
            </a:r>
          </a:p>
          <a:p>
            <a:r>
              <a:rPr lang="en-US" sz="1900" b="1" dirty="0">
                <a:latin typeface="Centaur" panose="02030504050205020304" pitchFamily="18" charset="0"/>
              </a:rPr>
              <a:t>Central African Rep.*</a:t>
            </a:r>
          </a:p>
          <a:p>
            <a:r>
              <a:rPr lang="en-US" sz="1900" b="1" dirty="0" smtClean="0">
                <a:latin typeface="Centaur" panose="02030504050205020304" pitchFamily="18" charset="0"/>
              </a:rPr>
              <a:t>China</a:t>
            </a:r>
          </a:p>
          <a:p>
            <a:r>
              <a:rPr lang="en-US" sz="1900" b="1" dirty="0" smtClean="0">
                <a:latin typeface="Centaur" panose="02030504050205020304" pitchFamily="18" charset="0"/>
              </a:rPr>
              <a:t>Chinese Taipei</a:t>
            </a:r>
          </a:p>
          <a:p>
            <a:r>
              <a:rPr lang="en-US" sz="1900" b="1" dirty="0" smtClean="0">
                <a:latin typeface="Centaur" panose="02030504050205020304" pitchFamily="18" charset="0"/>
              </a:rPr>
              <a:t>Croatia</a:t>
            </a:r>
            <a:endParaRPr lang="en-US" sz="1900" b="1" dirty="0">
              <a:latin typeface="Centaur" panose="02030504050205020304" pitchFamily="18" charset="0"/>
            </a:endParaRPr>
          </a:p>
          <a:p>
            <a:r>
              <a:rPr lang="en-US" sz="1900" b="1" dirty="0">
                <a:latin typeface="Centaur" panose="02030504050205020304" pitchFamily="18" charset="0"/>
              </a:rPr>
              <a:t>Faroe Islands</a:t>
            </a:r>
            <a:r>
              <a:rPr lang="en-US" sz="1900" b="1" dirty="0" smtClean="0">
                <a:latin typeface="Centaur" panose="02030504050205020304" pitchFamily="18" charset="0"/>
              </a:rPr>
              <a:t>*</a:t>
            </a:r>
          </a:p>
          <a:p>
            <a:r>
              <a:rPr lang="en-US" sz="1900" b="1" dirty="0" smtClean="0">
                <a:latin typeface="Centaur" panose="02030504050205020304" pitchFamily="18" charset="0"/>
              </a:rPr>
              <a:t>Finland*</a:t>
            </a:r>
            <a:endParaRPr lang="en-US" sz="1900" b="1" dirty="0">
              <a:latin typeface="Centaur" panose="02030504050205020304" pitchFamily="18" charset="0"/>
            </a:endParaRPr>
          </a:p>
          <a:p>
            <a:r>
              <a:rPr lang="en-US" sz="1900" b="1" dirty="0">
                <a:latin typeface="Centaur" panose="02030504050205020304" pitchFamily="18" charset="0"/>
              </a:rPr>
              <a:t>French Polynesia</a:t>
            </a:r>
          </a:p>
          <a:p>
            <a:r>
              <a:rPr lang="en-US" sz="1900" b="1" dirty="0">
                <a:latin typeface="Centaur" panose="02030504050205020304" pitchFamily="18" charset="0"/>
              </a:rPr>
              <a:t>Gambia*</a:t>
            </a:r>
          </a:p>
          <a:p>
            <a:r>
              <a:rPr lang="en-US" sz="1900" b="1" dirty="0">
                <a:latin typeface="Centaur" panose="02030504050205020304" pitchFamily="18" charset="0"/>
              </a:rPr>
              <a:t>Georgia</a:t>
            </a:r>
          </a:p>
          <a:p>
            <a:r>
              <a:rPr lang="en-US" sz="1900" b="1" dirty="0">
                <a:latin typeface="Centaur" panose="02030504050205020304" pitchFamily="18" charset="0"/>
              </a:rPr>
              <a:t>Germany</a:t>
            </a:r>
          </a:p>
          <a:p>
            <a:r>
              <a:rPr lang="en-US" sz="1900" b="1" dirty="0">
                <a:latin typeface="Centaur" panose="02030504050205020304" pitchFamily="18" charset="0"/>
              </a:rPr>
              <a:t>Ghana*</a:t>
            </a:r>
          </a:p>
          <a:p>
            <a:r>
              <a:rPr lang="en-US" sz="1900" b="1" dirty="0">
                <a:latin typeface="Centaur" panose="02030504050205020304" pitchFamily="18" charset="0"/>
              </a:rPr>
              <a:t>Gibraltar</a:t>
            </a:r>
          </a:p>
          <a:p>
            <a:r>
              <a:rPr lang="en-US" sz="1900" b="1" dirty="0">
                <a:latin typeface="Centaur" panose="02030504050205020304" pitchFamily="18" charset="0"/>
              </a:rPr>
              <a:t>Great Britain*</a:t>
            </a:r>
          </a:p>
          <a:p>
            <a:r>
              <a:rPr lang="en-US" sz="1900" b="1" dirty="0">
                <a:latin typeface="Centaur" panose="02030504050205020304" pitchFamily="18" charset="0"/>
              </a:rPr>
              <a:t>Greenland*</a:t>
            </a:r>
          </a:p>
          <a:p>
            <a:r>
              <a:rPr lang="en-US" sz="1900" b="1" dirty="0">
                <a:latin typeface="Centaur" panose="02030504050205020304" pitchFamily="18" charset="0"/>
              </a:rPr>
              <a:t>Grenada &amp; the Grenadines*</a:t>
            </a:r>
          </a:p>
          <a:p>
            <a:r>
              <a:rPr lang="en-US" sz="1900" b="1" dirty="0">
                <a:latin typeface="Centaur" panose="02030504050205020304" pitchFamily="18" charset="0"/>
              </a:rPr>
              <a:t>Guernsey</a:t>
            </a:r>
          </a:p>
          <a:p>
            <a:r>
              <a:rPr lang="en-US" sz="1900" b="1" dirty="0">
                <a:latin typeface="Centaur" panose="02030504050205020304" pitchFamily="18" charset="0"/>
              </a:rPr>
              <a:t>Guinea*</a:t>
            </a:r>
          </a:p>
          <a:p>
            <a:r>
              <a:rPr lang="en-US" sz="1900" b="1" dirty="0">
                <a:latin typeface="Centaur" panose="02030504050205020304" pitchFamily="18" charset="0"/>
              </a:rPr>
              <a:t>Guinea-Bissau*</a:t>
            </a:r>
          </a:p>
          <a:p>
            <a:r>
              <a:rPr lang="en-US" sz="1900" b="1" dirty="0">
                <a:latin typeface="Centaur" panose="02030504050205020304" pitchFamily="18" charset="0"/>
              </a:rPr>
              <a:t>Guyana*</a:t>
            </a:r>
          </a:p>
          <a:p>
            <a:r>
              <a:rPr lang="en-US" sz="1900" b="1" dirty="0">
                <a:latin typeface="Centaur" panose="02030504050205020304" pitchFamily="18" charset="0"/>
              </a:rPr>
              <a:t>India</a:t>
            </a:r>
          </a:p>
          <a:p>
            <a:r>
              <a:rPr lang="en-US" sz="1900" b="1" dirty="0">
                <a:latin typeface="Centaur" panose="02030504050205020304" pitchFamily="18" charset="0"/>
              </a:rPr>
              <a:t>Indonesia</a:t>
            </a:r>
          </a:p>
          <a:p>
            <a:r>
              <a:rPr lang="en-US" sz="1900" b="1" dirty="0">
                <a:latin typeface="Centaur" panose="02030504050205020304" pitchFamily="18" charset="0"/>
              </a:rPr>
              <a:t>Israel*</a:t>
            </a:r>
          </a:p>
          <a:p>
            <a:r>
              <a:rPr lang="en-US" sz="1900" b="1" dirty="0">
                <a:latin typeface="Centaur" panose="02030504050205020304" pitchFamily="18" charset="0"/>
              </a:rPr>
              <a:t>Jersey*</a:t>
            </a:r>
          </a:p>
          <a:p>
            <a:r>
              <a:rPr lang="en-US" sz="1900" b="1" dirty="0">
                <a:latin typeface="Centaur" panose="02030504050205020304" pitchFamily="18" charset="0"/>
              </a:rPr>
              <a:t>Liberia*</a:t>
            </a:r>
          </a:p>
          <a:p>
            <a:r>
              <a:rPr lang="en-US" sz="1900" b="1" dirty="0">
                <a:latin typeface="Centaur" panose="02030504050205020304" pitchFamily="18" charset="0"/>
              </a:rPr>
              <a:t>Liechtenstein*</a:t>
            </a:r>
          </a:p>
          <a:p>
            <a:r>
              <a:rPr lang="en-US" sz="1900" b="1" dirty="0">
                <a:latin typeface="Centaur" panose="02030504050205020304" pitchFamily="18" charset="0"/>
              </a:rPr>
              <a:t>Luxembourg</a:t>
            </a:r>
          </a:p>
          <a:p>
            <a:r>
              <a:rPr lang="en-US" sz="1900" b="1" dirty="0">
                <a:latin typeface="Centaur" panose="02030504050205020304" pitchFamily="18" charset="0"/>
              </a:rPr>
              <a:t>Maldives*</a:t>
            </a:r>
          </a:p>
          <a:p>
            <a:r>
              <a:rPr lang="en-US" sz="1900" b="1" dirty="0">
                <a:latin typeface="Centaur" panose="02030504050205020304" pitchFamily="18" charset="0"/>
              </a:rPr>
              <a:t>Mozambique*</a:t>
            </a:r>
          </a:p>
          <a:p>
            <a:r>
              <a:rPr lang="en-US" sz="1900" b="1" dirty="0">
                <a:latin typeface="Centaur" panose="02030504050205020304" pitchFamily="18" charset="0"/>
              </a:rPr>
              <a:t>Netherlands*</a:t>
            </a:r>
          </a:p>
          <a:p>
            <a:r>
              <a:rPr lang="en-US" sz="1900" b="1" dirty="0">
                <a:latin typeface="Centaur" panose="02030504050205020304" pitchFamily="18" charset="0"/>
              </a:rPr>
              <a:t>Nevis*</a:t>
            </a:r>
          </a:p>
          <a:p>
            <a:r>
              <a:rPr lang="en-US" sz="1900" b="1" dirty="0">
                <a:latin typeface="Centaur" panose="02030504050205020304" pitchFamily="18" charset="0"/>
              </a:rPr>
              <a:t>Niger*</a:t>
            </a:r>
          </a:p>
          <a:p>
            <a:r>
              <a:rPr lang="en-US" sz="1900" b="1" dirty="0">
                <a:latin typeface="Centaur" panose="02030504050205020304" pitchFamily="18" charset="0"/>
              </a:rPr>
              <a:t>Norway*</a:t>
            </a:r>
          </a:p>
          <a:p>
            <a:r>
              <a:rPr lang="en-US" sz="1900" b="1" dirty="0">
                <a:latin typeface="Centaur" panose="02030504050205020304" pitchFamily="18" charset="0"/>
              </a:rPr>
              <a:t>Palau*</a:t>
            </a:r>
          </a:p>
          <a:p>
            <a:r>
              <a:rPr lang="en-US" sz="1900" b="1" dirty="0">
                <a:latin typeface="Centaur" panose="02030504050205020304" pitchFamily="18" charset="0"/>
              </a:rPr>
              <a:t>Qatar*</a:t>
            </a:r>
          </a:p>
          <a:p>
            <a:r>
              <a:rPr lang="en-US" sz="1900" b="1" dirty="0">
                <a:latin typeface="Centaur" panose="02030504050205020304" pitchFamily="18" charset="0"/>
              </a:rPr>
              <a:t>Romania</a:t>
            </a:r>
          </a:p>
          <a:p>
            <a:r>
              <a:rPr lang="en-US" sz="1900" b="1" dirty="0">
                <a:latin typeface="Centaur" panose="02030504050205020304" pitchFamily="18" charset="0"/>
              </a:rPr>
              <a:t>Sao Tome &amp; Principe*</a:t>
            </a:r>
          </a:p>
          <a:p>
            <a:r>
              <a:rPr lang="en-US" sz="1900" b="1" dirty="0">
                <a:latin typeface="Centaur" panose="02030504050205020304" pitchFamily="18" charset="0"/>
              </a:rPr>
              <a:t>Sierra Leone*</a:t>
            </a:r>
          </a:p>
          <a:p>
            <a:r>
              <a:rPr lang="en-US" sz="1900" b="1" dirty="0">
                <a:latin typeface="Centaur" panose="02030504050205020304" pitchFamily="18" charset="0"/>
              </a:rPr>
              <a:t>Solomon Islands*</a:t>
            </a:r>
          </a:p>
          <a:p>
            <a:r>
              <a:rPr lang="en-US" sz="1900" b="1" dirty="0">
                <a:latin typeface="Centaur" panose="02030504050205020304" pitchFamily="18" charset="0"/>
              </a:rPr>
              <a:t>St. Kitts*</a:t>
            </a:r>
          </a:p>
          <a:p>
            <a:r>
              <a:rPr lang="en-US" sz="1900" b="1" dirty="0">
                <a:latin typeface="Centaur" panose="02030504050205020304" pitchFamily="18" charset="0"/>
              </a:rPr>
              <a:t>St. Vincent &amp; the Grenadines*</a:t>
            </a:r>
          </a:p>
          <a:p>
            <a:r>
              <a:rPr lang="en-US" sz="1900" b="1" dirty="0">
                <a:latin typeface="Centaur" panose="02030504050205020304" pitchFamily="18" charset="0"/>
              </a:rPr>
              <a:t>Togo*</a:t>
            </a:r>
          </a:p>
          <a:p>
            <a:r>
              <a:rPr lang="en-US" sz="1900" b="1" dirty="0">
                <a:latin typeface="Centaur" panose="02030504050205020304" pitchFamily="18" charset="0"/>
              </a:rPr>
              <a:t>Tuvalu</a:t>
            </a:r>
            <a:r>
              <a:rPr lang="en-US" sz="1900" b="1" dirty="0" smtClean="0">
                <a:latin typeface="Centaur" panose="02030504050205020304" pitchFamily="18" charset="0"/>
              </a:rPr>
              <a:t>*</a:t>
            </a:r>
            <a:endParaRPr lang="en-US" sz="1900" b="1" dirty="0">
              <a:latin typeface="Centaur" panose="020305040502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3635" y="271888"/>
            <a:ext cx="1333500" cy="1095375"/>
          </a:xfrm>
          <a:prstGeom prst="rect">
            <a:avLst/>
          </a:prstGeom>
        </p:spPr>
      </p:pic>
      <p:sp>
        <p:nvSpPr>
          <p:cNvPr id="8" name="Slide Number Placeholder 7"/>
          <p:cNvSpPr>
            <a:spLocks noGrp="1"/>
          </p:cNvSpPr>
          <p:nvPr>
            <p:ph type="sldNum" sz="quarter" idx="12"/>
          </p:nvPr>
        </p:nvSpPr>
        <p:spPr>
          <a:xfrm>
            <a:off x="9111824" y="6356350"/>
            <a:ext cx="2743200" cy="365125"/>
          </a:xfrm>
        </p:spPr>
        <p:txBody>
          <a:bodyPr/>
          <a:lstStyle/>
          <a:p>
            <a:fld id="{55027D92-48B6-4A7D-8911-3045EBF5F00F}" type="slidenum">
              <a:rPr lang="en-US" smtClean="0"/>
              <a:t>19</a:t>
            </a:fld>
            <a:endParaRPr lang="en-US" dirty="0"/>
          </a:p>
        </p:txBody>
      </p:sp>
      <p:sp>
        <p:nvSpPr>
          <p:cNvPr id="7" name="TextBox 6"/>
          <p:cNvSpPr txBox="1"/>
          <p:nvPr/>
        </p:nvSpPr>
        <p:spPr>
          <a:xfrm>
            <a:off x="8287265" y="5042425"/>
            <a:ext cx="3066535" cy="584775"/>
          </a:xfrm>
          <a:prstGeom prst="rect">
            <a:avLst/>
          </a:prstGeom>
          <a:noFill/>
        </p:spPr>
        <p:txBody>
          <a:bodyPr wrap="square" rtlCol="0">
            <a:spAutoFit/>
          </a:bodyPr>
          <a:lstStyle/>
          <a:p>
            <a:pPr algn="r"/>
            <a:r>
              <a:rPr lang="en-US" sz="1600" b="1" dirty="0" smtClean="0">
                <a:latin typeface="Centaur" panose="02030504050205020304" pitchFamily="18" charset="0"/>
              </a:rPr>
              <a:t>*Agency Representation</a:t>
            </a:r>
          </a:p>
          <a:p>
            <a:pPr algn="r"/>
            <a:r>
              <a:rPr lang="en-US" sz="1600" b="1" dirty="0" smtClean="0">
                <a:latin typeface="Centaur" panose="02030504050205020304" pitchFamily="18" charset="0"/>
              </a:rPr>
              <a:t>Additional countries expected</a:t>
            </a:r>
            <a:endParaRPr lang="en-US" sz="1600" b="1" dirty="0">
              <a:latin typeface="Centaur" panose="02030504050205020304" pitchFamily="18" charset="0"/>
            </a:endParaRPr>
          </a:p>
        </p:txBody>
      </p:sp>
    </p:spTree>
    <p:extLst>
      <p:ext uri="{BB962C8B-B14F-4D97-AF65-F5344CB8AC3E}">
        <p14:creationId xmlns:p14="http://schemas.microsoft.com/office/powerpoint/2010/main" val="29940700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753496" y="290513"/>
            <a:ext cx="10090674" cy="6235700"/>
          </a:xfrm>
        </p:spPr>
        <p:txBody>
          <a:bodyPr anchor="t">
            <a:noAutofit/>
          </a:bodyPr>
          <a:lstStyle/>
          <a:p>
            <a:r>
              <a:rPr lang="en-US" b="1" dirty="0" smtClean="0">
                <a:latin typeface="Centaur" panose="02030504050205020304" pitchFamily="18" charset="0"/>
              </a:rPr>
              <a:t>Featuring...</a:t>
            </a:r>
            <a:r>
              <a:rPr lang="en-US" sz="3200" b="1" dirty="0" smtClean="0">
                <a:latin typeface="Centaur" panose="02030504050205020304" pitchFamily="18" charset="0"/>
              </a:rPr>
              <a:t/>
            </a:r>
            <a:br>
              <a:rPr lang="en-US" sz="3200" b="1" dirty="0" smtClean="0">
                <a:latin typeface="Centaur" panose="02030504050205020304" pitchFamily="18" charset="0"/>
              </a:rPr>
            </a:br>
            <a:r>
              <a:rPr lang="en-US" sz="3200" b="1" dirty="0" smtClean="0">
                <a:latin typeface="Centaur" panose="02030504050205020304" pitchFamily="18" charset="0"/>
              </a:rPr>
              <a:t/>
            </a:r>
            <a:br>
              <a:rPr lang="en-US" sz="3200" b="1" dirty="0" smtClean="0">
                <a:latin typeface="Centaur" panose="02030504050205020304" pitchFamily="18" charset="0"/>
              </a:rPr>
            </a:br>
            <a:r>
              <a:rPr lang="en-US" sz="3500" b="1" dirty="0" smtClean="0">
                <a:latin typeface="Centaur" panose="02030504050205020304" pitchFamily="18" charset="0"/>
              </a:rPr>
              <a:t>* Free Admission</a:t>
            </a:r>
            <a:br>
              <a:rPr lang="en-US" sz="3500" b="1" dirty="0" smtClean="0">
                <a:latin typeface="Centaur" panose="02030504050205020304" pitchFamily="18" charset="0"/>
              </a:rPr>
            </a:br>
            <a:r>
              <a:rPr lang="en-US" sz="3500" b="1" dirty="0" smtClean="0">
                <a:latin typeface="Centaur" panose="02030504050205020304" pitchFamily="18" charset="0"/>
              </a:rPr>
              <a:t>* Dealers and Postal Administrations from around the world</a:t>
            </a:r>
            <a:br>
              <a:rPr lang="en-US" sz="3500" b="1" dirty="0" smtClean="0">
                <a:latin typeface="Centaur" panose="02030504050205020304" pitchFamily="18" charset="0"/>
              </a:rPr>
            </a:br>
            <a:r>
              <a:rPr lang="en-US" sz="3500" b="1" dirty="0" smtClean="0">
                <a:latin typeface="Centaur" panose="02030504050205020304" pitchFamily="18" charset="0"/>
              </a:rPr>
              <a:t>* First Day ceremonies by the USPS, UNPA, and others</a:t>
            </a:r>
            <a:br>
              <a:rPr lang="en-US" sz="3500" b="1" dirty="0" smtClean="0">
                <a:latin typeface="Centaur" panose="02030504050205020304" pitchFamily="18" charset="0"/>
              </a:rPr>
            </a:br>
            <a:r>
              <a:rPr lang="en-US" sz="3500" b="1" dirty="0" smtClean="0">
                <a:latin typeface="Centaur" panose="02030504050205020304" pitchFamily="18" charset="0"/>
              </a:rPr>
              <a:t>* Seldom seen rarities worth millions</a:t>
            </a:r>
            <a:br>
              <a:rPr lang="en-US" sz="3500" b="1" dirty="0" smtClean="0">
                <a:latin typeface="Centaur" panose="02030504050205020304" pitchFamily="18" charset="0"/>
              </a:rPr>
            </a:br>
            <a:r>
              <a:rPr lang="en-US" sz="3500" b="1" dirty="0" smtClean="0">
                <a:latin typeface="Centaur" panose="02030504050205020304" pitchFamily="18" charset="0"/>
              </a:rPr>
              <a:t>* 4,500 frames of competitive and non-competitive exhibits</a:t>
            </a:r>
            <a:br>
              <a:rPr lang="en-US" sz="3500" b="1" dirty="0" smtClean="0">
                <a:latin typeface="Centaur" panose="02030504050205020304" pitchFamily="18" charset="0"/>
              </a:rPr>
            </a:br>
            <a:r>
              <a:rPr lang="en-US" sz="3500" b="1" dirty="0" smtClean="0">
                <a:latin typeface="Centaur" panose="02030504050205020304" pitchFamily="18" charset="0"/>
              </a:rPr>
              <a:t>* Hundreds of seminars open to the public</a:t>
            </a:r>
            <a:br>
              <a:rPr lang="en-US" sz="3500" b="1" dirty="0" smtClean="0">
                <a:latin typeface="Centaur" panose="02030504050205020304" pitchFamily="18" charset="0"/>
              </a:rPr>
            </a:br>
            <a:r>
              <a:rPr lang="en-US" sz="3500" b="1" dirty="0" smtClean="0">
                <a:latin typeface="Centaur" panose="02030504050205020304" pitchFamily="18" charset="0"/>
              </a:rPr>
              <a:t>* Specialty Society Representatives</a:t>
            </a:r>
            <a:br>
              <a:rPr lang="en-US" sz="3500" b="1" dirty="0" smtClean="0">
                <a:latin typeface="Centaur" panose="02030504050205020304" pitchFamily="18" charset="0"/>
              </a:rPr>
            </a:br>
            <a:r>
              <a:rPr lang="en-US" sz="3500" b="1" dirty="0" smtClean="0">
                <a:latin typeface="Centaur" panose="02030504050205020304" pitchFamily="18" charset="0"/>
              </a:rPr>
              <a:t>* Special youth and beginner's pavilion</a:t>
            </a:r>
            <a:br>
              <a:rPr lang="en-US" sz="3500" b="1" dirty="0" smtClean="0">
                <a:latin typeface="Centaur" panose="02030504050205020304" pitchFamily="18" charset="0"/>
              </a:rPr>
            </a:br>
            <a:r>
              <a:rPr lang="en-US" sz="3500" b="1" dirty="0" smtClean="0">
                <a:latin typeface="Centaur" panose="02030504050205020304" pitchFamily="18" charset="0"/>
              </a:rPr>
              <a:t>* Free reviews of stamps, collections, philatelic material</a:t>
            </a:r>
            <a:br>
              <a:rPr lang="en-US" sz="3500" b="1" dirty="0" smtClean="0">
                <a:latin typeface="Centaur" panose="02030504050205020304" pitchFamily="18" charset="0"/>
              </a:rPr>
            </a:br>
            <a:r>
              <a:rPr lang="en-US" sz="3500" b="1" dirty="0" smtClean="0">
                <a:latin typeface="Centaur" panose="02030504050205020304" pitchFamily="18" charset="0"/>
              </a:rPr>
              <a:t>* And much, much more!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sp>
        <p:nvSpPr>
          <p:cNvPr id="4" name="Slide Number Placeholder 3"/>
          <p:cNvSpPr>
            <a:spLocks noGrp="1"/>
          </p:cNvSpPr>
          <p:nvPr>
            <p:ph type="sldNum" sz="quarter" idx="12"/>
          </p:nvPr>
        </p:nvSpPr>
        <p:spPr>
          <a:xfrm>
            <a:off x="9100970" y="6299200"/>
            <a:ext cx="2743200" cy="409576"/>
          </a:xfrm>
        </p:spPr>
        <p:txBody>
          <a:bodyPr/>
          <a:lstStyle/>
          <a:p>
            <a:fld id="{55027D92-48B6-4A7D-8911-3045EBF5F00F}" type="slidenum">
              <a:rPr lang="en-US" smtClean="0"/>
              <a:t>2</a:t>
            </a:fld>
            <a:endParaRPr lang="en-US" dirty="0"/>
          </a:p>
        </p:txBody>
      </p:sp>
    </p:spTree>
    <p:extLst>
      <p:ext uri="{BB962C8B-B14F-4D97-AF65-F5344CB8AC3E}">
        <p14:creationId xmlns:p14="http://schemas.microsoft.com/office/powerpoint/2010/main" val="24794829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sp>
        <p:nvSpPr>
          <p:cNvPr id="11" name="TextBox 10"/>
          <p:cNvSpPr txBox="1"/>
          <p:nvPr/>
        </p:nvSpPr>
        <p:spPr>
          <a:xfrm>
            <a:off x="1758944" y="352538"/>
            <a:ext cx="4184656" cy="6017032"/>
          </a:xfrm>
          <a:prstGeom prst="rect">
            <a:avLst/>
          </a:prstGeom>
          <a:noFill/>
        </p:spPr>
        <p:txBody>
          <a:bodyPr wrap="square" rtlCol="0">
            <a:spAutoFit/>
          </a:bodyPr>
          <a:lstStyle/>
          <a:p>
            <a:r>
              <a:rPr lang="en-US" sz="3500" b="1" dirty="0" smtClean="0">
                <a:solidFill>
                  <a:prstClr val="black"/>
                </a:solidFill>
                <a:latin typeface="Centaur" panose="02030504050205020304" pitchFamily="18" charset="0"/>
                <a:ea typeface="+mj-ea"/>
                <a:cs typeface="+mj-cs"/>
              </a:rPr>
              <a:t>Collectors look forward to the many free first day ceremonies and souvenirs the host country and others arrange to announce and promote their newest stamps.  Here are a few of the U. S. stamps to be issued each day during the show.</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0740" y="2917318"/>
            <a:ext cx="3603386" cy="361299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01266" y="3822873"/>
            <a:ext cx="1997109" cy="199710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1256" y="352538"/>
            <a:ext cx="3595877" cy="231095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3013" y="1160671"/>
            <a:ext cx="1383895" cy="1756647"/>
          </a:xfrm>
          <a:prstGeom prst="rect">
            <a:avLst/>
          </a:prstGeom>
        </p:spPr>
      </p:pic>
      <p:sp>
        <p:nvSpPr>
          <p:cNvPr id="9" name="TextBox 8"/>
          <p:cNvSpPr txBox="1"/>
          <p:nvPr/>
        </p:nvSpPr>
        <p:spPr>
          <a:xfrm>
            <a:off x="10024162" y="352538"/>
            <a:ext cx="1551311" cy="646331"/>
          </a:xfrm>
          <a:prstGeom prst="rect">
            <a:avLst/>
          </a:prstGeom>
          <a:noFill/>
        </p:spPr>
        <p:txBody>
          <a:bodyPr wrap="square" rtlCol="0">
            <a:spAutoFit/>
          </a:bodyPr>
          <a:lstStyle/>
          <a:p>
            <a:pPr algn="ctr"/>
            <a:r>
              <a:rPr lang="en-US" dirty="0" smtClean="0">
                <a:latin typeface="Centaur" panose="02030504050205020304" pitchFamily="18" charset="0"/>
              </a:rPr>
              <a:t>WSS-NY 2016 dual sheets</a:t>
            </a:r>
            <a:endParaRPr lang="en-US" dirty="0">
              <a:latin typeface="Centaur" panose="02030504050205020304" pitchFamily="18" charset="0"/>
            </a:endParaRPr>
          </a:p>
        </p:txBody>
      </p:sp>
      <p:sp>
        <p:nvSpPr>
          <p:cNvPr id="12" name="TextBox 11"/>
          <p:cNvSpPr txBox="1"/>
          <p:nvPr/>
        </p:nvSpPr>
        <p:spPr>
          <a:xfrm>
            <a:off x="10158367" y="2917318"/>
            <a:ext cx="1282899" cy="646331"/>
          </a:xfrm>
          <a:prstGeom prst="rect">
            <a:avLst/>
          </a:prstGeom>
          <a:noFill/>
        </p:spPr>
        <p:txBody>
          <a:bodyPr wrap="square" rtlCol="0">
            <a:spAutoFit/>
          </a:bodyPr>
          <a:lstStyle/>
          <a:p>
            <a:pPr algn="ctr"/>
            <a:r>
              <a:rPr lang="en-US" dirty="0" smtClean="0">
                <a:latin typeface="Centaur" panose="02030504050205020304" pitchFamily="18" charset="0"/>
              </a:rPr>
              <a:t>Stamp Act Repeal</a:t>
            </a:r>
            <a:endParaRPr lang="en-US" dirty="0">
              <a:latin typeface="Centaur" panose="02030504050205020304" pitchFamily="18" charset="0"/>
            </a:endParaRPr>
          </a:p>
        </p:txBody>
      </p:sp>
      <p:sp>
        <p:nvSpPr>
          <p:cNvPr id="13" name="TextBox 12"/>
          <p:cNvSpPr txBox="1"/>
          <p:nvPr/>
        </p:nvSpPr>
        <p:spPr>
          <a:xfrm>
            <a:off x="10063444" y="5816455"/>
            <a:ext cx="1472744" cy="646331"/>
          </a:xfrm>
          <a:prstGeom prst="rect">
            <a:avLst/>
          </a:prstGeom>
          <a:noFill/>
        </p:spPr>
        <p:txBody>
          <a:bodyPr wrap="square" rtlCol="0">
            <a:spAutoFit/>
          </a:bodyPr>
          <a:lstStyle/>
          <a:p>
            <a:pPr algn="ctr"/>
            <a:r>
              <a:rPr lang="en-US" dirty="0" smtClean="0">
                <a:latin typeface="Centaur" panose="02030504050205020304" pitchFamily="18" charset="0"/>
              </a:rPr>
              <a:t>The Planets and Pluto</a:t>
            </a:r>
            <a:endParaRPr lang="en-US" dirty="0">
              <a:latin typeface="Centaur" panose="02030504050205020304" pitchFamily="18" charset="0"/>
            </a:endParaRPr>
          </a:p>
        </p:txBody>
      </p:sp>
      <p:sp>
        <p:nvSpPr>
          <p:cNvPr id="14" name="Slide Number Placeholder 13"/>
          <p:cNvSpPr>
            <a:spLocks noGrp="1"/>
          </p:cNvSpPr>
          <p:nvPr>
            <p:ph type="sldNum" sz="quarter" idx="12"/>
          </p:nvPr>
        </p:nvSpPr>
        <p:spPr>
          <a:xfrm>
            <a:off x="9114130" y="6347750"/>
            <a:ext cx="2743200" cy="365125"/>
          </a:xfrm>
        </p:spPr>
        <p:txBody>
          <a:bodyPr/>
          <a:lstStyle/>
          <a:p>
            <a:fld id="{55027D92-48B6-4A7D-8911-3045EBF5F00F}" type="slidenum">
              <a:rPr lang="en-US" smtClean="0"/>
              <a:t>20</a:t>
            </a:fld>
            <a:endParaRPr lang="en-US" dirty="0"/>
          </a:p>
        </p:txBody>
      </p:sp>
    </p:spTree>
    <p:extLst>
      <p:ext uri="{BB962C8B-B14F-4D97-AF65-F5344CB8AC3E}">
        <p14:creationId xmlns:p14="http://schemas.microsoft.com/office/powerpoint/2010/main" val="16502133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sp>
        <p:nvSpPr>
          <p:cNvPr id="10" name="TextBox 9"/>
          <p:cNvSpPr txBox="1"/>
          <p:nvPr/>
        </p:nvSpPr>
        <p:spPr>
          <a:xfrm>
            <a:off x="1755621" y="407624"/>
            <a:ext cx="9845140" cy="2246769"/>
          </a:xfrm>
          <a:prstGeom prst="rect">
            <a:avLst/>
          </a:prstGeom>
          <a:noFill/>
        </p:spPr>
        <p:txBody>
          <a:bodyPr wrap="square" rtlCol="0">
            <a:spAutoFit/>
          </a:bodyPr>
          <a:lstStyle/>
          <a:p>
            <a:r>
              <a:rPr lang="en-US" sz="3500" b="1" dirty="0" smtClean="0">
                <a:solidFill>
                  <a:prstClr val="black"/>
                </a:solidFill>
                <a:latin typeface="Centaur" panose="02030504050205020304" pitchFamily="18" charset="0"/>
                <a:ea typeface="+mj-ea"/>
                <a:cs typeface="+mj-cs"/>
              </a:rPr>
              <a:t>A tradition at internationals, visitors stop by each postal administration’s booth, select a stamp of their choice, place it in their free “philatelic passport” and get it postmarked with a special cancellation.  Get yours at WSS-NY 2016.</a:t>
            </a:r>
            <a:endParaRPr lang="en-US" i="1" u="sng"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24" y="4519808"/>
            <a:ext cx="3541495" cy="199467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0055" y="2654393"/>
            <a:ext cx="2535950" cy="167609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9273" y="2654393"/>
            <a:ext cx="1514942" cy="224651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5329" y="4772201"/>
            <a:ext cx="2457772" cy="1731337"/>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56150" y="2654393"/>
            <a:ext cx="2644465" cy="207061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80083" y="4692069"/>
            <a:ext cx="1148449" cy="1697215"/>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89859" y="2751346"/>
            <a:ext cx="2174551" cy="1579138"/>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61042" y="5001034"/>
            <a:ext cx="1962444" cy="1513453"/>
          </a:xfrm>
          <a:prstGeom prst="rect">
            <a:avLst/>
          </a:prstGeom>
        </p:spPr>
      </p:pic>
      <p:sp>
        <p:nvSpPr>
          <p:cNvPr id="13" name="Slide Number Placeholder 12"/>
          <p:cNvSpPr>
            <a:spLocks noGrp="1"/>
          </p:cNvSpPr>
          <p:nvPr>
            <p:ph type="sldNum" sz="quarter" idx="12"/>
          </p:nvPr>
        </p:nvSpPr>
        <p:spPr>
          <a:xfrm>
            <a:off x="9130185" y="6332612"/>
            <a:ext cx="2743200" cy="365125"/>
          </a:xfrm>
        </p:spPr>
        <p:txBody>
          <a:bodyPr/>
          <a:lstStyle/>
          <a:p>
            <a:fld id="{55027D92-48B6-4A7D-8911-3045EBF5F00F}" type="slidenum">
              <a:rPr lang="en-US" smtClean="0"/>
              <a:t>21</a:t>
            </a:fld>
            <a:endParaRPr lang="en-US" dirty="0"/>
          </a:p>
        </p:txBody>
      </p:sp>
    </p:spTree>
    <p:extLst>
      <p:ext uri="{BB962C8B-B14F-4D97-AF65-F5344CB8AC3E}">
        <p14:creationId xmlns:p14="http://schemas.microsoft.com/office/powerpoint/2010/main" val="28909101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662501" y="637173"/>
            <a:ext cx="10191648" cy="1525259"/>
          </a:xfrm>
        </p:spPr>
        <p:txBody>
          <a:bodyPr anchor="t">
            <a:noAutofit/>
          </a:bodyPr>
          <a:lstStyle/>
          <a:p>
            <a:r>
              <a:rPr lang="en-US" sz="3500" b="1" dirty="0" smtClean="0">
                <a:latin typeface="Centaur" panose="02030504050205020304" pitchFamily="18" charset="0"/>
              </a:rPr>
              <a:t>Over 112 different stamp collecting organizations and societies will be taking part in the show by hosting society booths and/or making presentations through all 8 days.</a:t>
            </a:r>
            <a:br>
              <a:rPr lang="en-US" sz="3500" b="1" dirty="0" smtClean="0">
                <a:latin typeface="Centaur" panose="02030504050205020304" pitchFamily="18" charset="0"/>
              </a:rPr>
            </a:br>
            <a:r>
              <a:rPr lang="en-US" sz="1600" b="1" dirty="0" smtClean="0">
                <a:latin typeface="Centaur" panose="02030504050205020304" pitchFamily="18" charset="0"/>
              </a:rPr>
              <a:t>    </a:t>
            </a:r>
            <a:br>
              <a:rPr lang="en-US" sz="1600" b="1" dirty="0" smtClean="0">
                <a:latin typeface="Centaur" panose="02030504050205020304" pitchFamily="18" charset="0"/>
              </a:rPr>
            </a:br>
            <a:r>
              <a:rPr lang="en-US" sz="2600" b="1" dirty="0" smtClean="0">
                <a:latin typeface="Centaur" panose="02030504050205020304" pitchFamily="18" charset="0"/>
              </a:rPr>
              <a:t/>
            </a:r>
            <a:br>
              <a:rPr lang="en-US" sz="2600" b="1" dirty="0" smtClean="0">
                <a:latin typeface="Centaur" panose="02030504050205020304" pitchFamily="18" charset="0"/>
              </a:rPr>
            </a:br>
            <a:r>
              <a:rPr lang="en-US" sz="3500" b="1" dirty="0" smtClean="0">
                <a:latin typeface="Centaur" panose="02030504050205020304" pitchFamily="18" charset="0"/>
              </a:rPr>
              <a:t>                  </a:t>
            </a:r>
            <a:endParaRPr lang="en-US" sz="2000" b="1" dirty="0" smtClean="0">
              <a:latin typeface="Centaur" panose="020305040502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pic>
        <p:nvPicPr>
          <p:cNvPr id="4" name="Picture 3"/>
          <p:cNvPicPr>
            <a:picLocks noChangeAspect="1"/>
          </p:cNvPicPr>
          <p:nvPr/>
        </p:nvPicPr>
        <p:blipFill>
          <a:blip r:embed="rId3"/>
          <a:stretch>
            <a:fillRect/>
          </a:stretch>
        </p:blipFill>
        <p:spPr>
          <a:xfrm>
            <a:off x="1662501" y="2446639"/>
            <a:ext cx="4274653" cy="3805880"/>
          </a:xfrm>
          <a:prstGeom prst="rect">
            <a:avLst/>
          </a:prstGeom>
        </p:spPr>
      </p:pic>
      <p:sp>
        <p:nvSpPr>
          <p:cNvPr id="15" name="Title 1"/>
          <p:cNvSpPr txBox="1">
            <a:spLocks/>
          </p:cNvSpPr>
          <p:nvPr/>
        </p:nvSpPr>
        <p:spPr>
          <a:xfrm>
            <a:off x="6117220" y="2582563"/>
            <a:ext cx="5736929" cy="353403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dirty="0" smtClean="0">
                <a:latin typeface="Centaur" panose="02030504050205020304" pitchFamily="18" charset="0"/>
              </a:rPr>
              <a:t>Presentations and meetings along with all other events can be found on the web site through a listing and a daily events sheet like that seen here.  The majority are open to the public, but the few that are not are so marked.                  </a:t>
            </a:r>
            <a:endParaRPr lang="en-US" sz="2000" b="1" dirty="0" smtClean="0">
              <a:latin typeface="Centaur" panose="02030504050205020304" pitchFamily="18" charset="0"/>
            </a:endParaRPr>
          </a:p>
        </p:txBody>
      </p:sp>
      <p:sp>
        <p:nvSpPr>
          <p:cNvPr id="6" name="Slide Number Placeholder 5"/>
          <p:cNvSpPr>
            <a:spLocks noGrp="1"/>
          </p:cNvSpPr>
          <p:nvPr>
            <p:ph type="sldNum" sz="quarter" idx="12"/>
          </p:nvPr>
        </p:nvSpPr>
        <p:spPr>
          <a:xfrm>
            <a:off x="9110949" y="6354162"/>
            <a:ext cx="2743200" cy="365125"/>
          </a:xfrm>
        </p:spPr>
        <p:txBody>
          <a:bodyPr/>
          <a:lstStyle/>
          <a:p>
            <a:fld id="{55027D92-48B6-4A7D-8911-3045EBF5F00F}" type="slidenum">
              <a:rPr lang="en-US" smtClean="0"/>
              <a:t>22</a:t>
            </a:fld>
            <a:endParaRPr lang="en-US" dirty="0"/>
          </a:p>
        </p:txBody>
      </p:sp>
    </p:spTree>
    <p:extLst>
      <p:ext uri="{BB962C8B-B14F-4D97-AF65-F5344CB8AC3E}">
        <p14:creationId xmlns:p14="http://schemas.microsoft.com/office/powerpoint/2010/main" val="25270580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305224" y="485695"/>
            <a:ext cx="4516646" cy="5870655"/>
          </a:xfrm>
        </p:spPr>
        <p:txBody>
          <a:bodyPr anchor="t">
            <a:noAutofit/>
          </a:bodyPr>
          <a:lstStyle/>
          <a:p>
            <a:r>
              <a:rPr lang="en-US" sz="3500" b="1" dirty="0">
                <a:latin typeface="Centaur" panose="02030504050205020304" pitchFamily="18" charset="0"/>
              </a:rPr>
              <a:t>Do you know the difference between a stamp show and a stamp exhibition</a:t>
            </a:r>
            <a:r>
              <a:rPr lang="en-US" sz="3500" b="1" dirty="0" smtClean="0">
                <a:latin typeface="Centaur" panose="02030504050205020304" pitchFamily="18" charset="0"/>
              </a:rPr>
              <a:t>?  Exhibits—and we have 4,500 frames! </a:t>
            </a:r>
            <a:r>
              <a:rPr lang="en-US" sz="3500" b="1" dirty="0">
                <a:latin typeface="Centaur" panose="02030504050205020304" pitchFamily="18" charset="0"/>
              </a:rPr>
              <a:t>International exhibitions are in fact the highest level of such displays</a:t>
            </a:r>
            <a:r>
              <a:rPr lang="en-US" sz="3500" b="1" dirty="0" smtClean="0">
                <a:latin typeface="Centaur" panose="02030504050205020304" pitchFamily="18" charset="0"/>
              </a:rPr>
              <a:t>.  Portions </a:t>
            </a:r>
            <a:r>
              <a:rPr lang="en-US" sz="3500" b="1" dirty="0">
                <a:latin typeface="Centaur" panose="02030504050205020304" pitchFamily="18" charset="0"/>
              </a:rPr>
              <a:t>of the world's best </a:t>
            </a:r>
            <a:r>
              <a:rPr lang="en-US" sz="3500" b="1" dirty="0" smtClean="0">
                <a:latin typeface="Centaur" panose="02030504050205020304" pitchFamily="18" charset="0"/>
              </a:rPr>
              <a:t>collections </a:t>
            </a:r>
            <a:r>
              <a:rPr lang="en-US" sz="3500" b="1" dirty="0">
                <a:latin typeface="Centaur" panose="02030504050205020304" pitchFamily="18" charset="0"/>
              </a:rPr>
              <a:t>can be seen, some in </a:t>
            </a:r>
            <a:r>
              <a:rPr lang="en-US" sz="3500" b="1" dirty="0" smtClean="0">
                <a:latin typeface="Centaur" panose="02030504050205020304" pitchFamily="18" charset="0"/>
              </a:rPr>
              <a:t>competition vying for medals and prizes.</a:t>
            </a:r>
            <a:endParaRPr lang="en-US" sz="1500" b="1" dirty="0" smtClean="0">
              <a:latin typeface="Centaur" panose="020305040502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sp>
        <p:nvSpPr>
          <p:cNvPr id="11" name="Title 1"/>
          <p:cNvSpPr txBox="1">
            <a:spLocks/>
          </p:cNvSpPr>
          <p:nvPr/>
        </p:nvSpPr>
        <p:spPr>
          <a:xfrm>
            <a:off x="1662501" y="1758376"/>
            <a:ext cx="2821364" cy="475038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smtClean="0">
                <a:latin typeface="Centaur" panose="02030504050205020304" pitchFamily="18" charset="0"/>
              </a:rPr>
              <a:t/>
            </a:r>
            <a:br>
              <a:rPr lang="en-US" sz="2600" b="1" dirty="0" smtClean="0">
                <a:latin typeface="Centaur" panose="02030504050205020304" pitchFamily="18" charset="0"/>
              </a:rPr>
            </a:br>
            <a:r>
              <a:rPr lang="en-US" sz="3500" b="1" dirty="0" smtClean="0">
                <a:latin typeface="Centaur" panose="02030504050205020304" pitchFamily="18" charset="0"/>
              </a:rPr>
              <a:t>                  </a:t>
            </a:r>
            <a:endParaRPr lang="en-US" sz="2000" b="1" dirty="0" smtClean="0">
              <a:latin typeface="Centaur" panose="02030504050205020304" pitchFamily="18" charset="0"/>
            </a:endParaRPr>
          </a:p>
        </p:txBody>
      </p:sp>
      <p:sp>
        <p:nvSpPr>
          <p:cNvPr id="8" name="Slide Number Placeholder 7"/>
          <p:cNvSpPr>
            <a:spLocks noGrp="1"/>
          </p:cNvSpPr>
          <p:nvPr>
            <p:ph type="sldNum" sz="quarter" idx="12"/>
          </p:nvPr>
        </p:nvSpPr>
        <p:spPr>
          <a:xfrm>
            <a:off x="9200396" y="6341272"/>
            <a:ext cx="2743200" cy="365125"/>
          </a:xfrm>
        </p:spPr>
        <p:txBody>
          <a:bodyPr/>
          <a:lstStyle/>
          <a:p>
            <a:r>
              <a:rPr lang="en-US" dirty="0" smtClean="0"/>
              <a:t>   </a:t>
            </a:r>
            <a:fld id="{55027D92-48B6-4A7D-8911-3045EBF5F00F}" type="slidenum">
              <a:rPr lang="en-US" smtClean="0"/>
              <a:t>23</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2404" y="394678"/>
            <a:ext cx="4502917" cy="301434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3862" y="2901441"/>
            <a:ext cx="2699636" cy="3622394"/>
          </a:xfrm>
          <a:prstGeom prst="rect">
            <a:avLst/>
          </a:prstGeom>
        </p:spPr>
      </p:pic>
      <p:pic>
        <p:nvPicPr>
          <p:cNvPr id="10" name="Picture 9"/>
          <p:cNvPicPr>
            <a:picLocks noChangeAspect="1"/>
          </p:cNvPicPr>
          <p:nvPr/>
        </p:nvPicPr>
        <p:blipFill>
          <a:blip r:embed="rId5"/>
          <a:stretch>
            <a:fillRect/>
          </a:stretch>
        </p:blipFill>
        <p:spPr>
          <a:xfrm>
            <a:off x="1752628" y="2886365"/>
            <a:ext cx="2747350" cy="3652547"/>
          </a:xfrm>
          <a:prstGeom prst="rect">
            <a:avLst/>
          </a:prstGeom>
        </p:spPr>
      </p:pic>
    </p:spTree>
    <p:extLst>
      <p:ext uri="{BB962C8B-B14F-4D97-AF65-F5344CB8AC3E}">
        <p14:creationId xmlns:p14="http://schemas.microsoft.com/office/powerpoint/2010/main" val="36348409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662501" y="637173"/>
            <a:ext cx="10191648" cy="2048154"/>
          </a:xfrm>
        </p:spPr>
        <p:txBody>
          <a:bodyPr anchor="t">
            <a:noAutofit/>
          </a:bodyPr>
          <a:lstStyle/>
          <a:p>
            <a:r>
              <a:rPr lang="en-US" sz="3500" b="1" dirty="0" smtClean="0">
                <a:latin typeface="Centaur" panose="02030504050205020304" pitchFamily="18" charset="0"/>
              </a:rPr>
              <a:t>The prizes are donated by individuals, societies and organizations and awarded by the jury for merit.  In most cases they are objet d’art or collectibles representative of the host or donor nation.</a:t>
            </a:r>
            <a:endParaRPr lang="en-US" sz="2000" b="1" dirty="0" smtClean="0">
              <a:latin typeface="Centaur" panose="020305040502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sp>
        <p:nvSpPr>
          <p:cNvPr id="6" name="Slide Number Placeholder 5"/>
          <p:cNvSpPr>
            <a:spLocks noGrp="1"/>
          </p:cNvSpPr>
          <p:nvPr>
            <p:ph type="sldNum" sz="quarter" idx="12"/>
          </p:nvPr>
        </p:nvSpPr>
        <p:spPr>
          <a:xfrm>
            <a:off x="9110949" y="6354162"/>
            <a:ext cx="2743200" cy="365125"/>
          </a:xfrm>
        </p:spPr>
        <p:txBody>
          <a:bodyPr/>
          <a:lstStyle/>
          <a:p>
            <a:fld id="{55027D92-48B6-4A7D-8911-3045EBF5F00F}" type="slidenum">
              <a:rPr lang="en-US" smtClean="0"/>
              <a:t>24</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7033" y="4560425"/>
            <a:ext cx="1864433" cy="197629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2181" y="2832382"/>
            <a:ext cx="1600200" cy="18288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7963" y="2387026"/>
            <a:ext cx="1907849" cy="227415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1698" y="2387027"/>
            <a:ext cx="1634099" cy="2274156"/>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1683" y="2387027"/>
            <a:ext cx="1108273" cy="2274156"/>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8722" y="2832382"/>
            <a:ext cx="1842744" cy="154604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2181" y="4860511"/>
            <a:ext cx="1600200" cy="1676213"/>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24591" y="4860511"/>
            <a:ext cx="1362456" cy="172636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79840" y="4860511"/>
            <a:ext cx="1390224" cy="1676213"/>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57963" y="4860511"/>
            <a:ext cx="2042946" cy="1676213"/>
          </a:xfrm>
          <a:prstGeom prst="rect">
            <a:avLst/>
          </a:prstGeom>
        </p:spPr>
      </p:pic>
    </p:spTree>
    <p:extLst>
      <p:ext uri="{BB962C8B-B14F-4D97-AF65-F5344CB8AC3E}">
        <p14:creationId xmlns:p14="http://schemas.microsoft.com/office/powerpoint/2010/main" val="578495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sp>
        <p:nvSpPr>
          <p:cNvPr id="11" name="TextBox 10"/>
          <p:cNvSpPr txBox="1"/>
          <p:nvPr/>
        </p:nvSpPr>
        <p:spPr>
          <a:xfrm>
            <a:off x="1758944" y="352538"/>
            <a:ext cx="4184656" cy="6017032"/>
          </a:xfrm>
          <a:prstGeom prst="rect">
            <a:avLst/>
          </a:prstGeom>
          <a:noFill/>
        </p:spPr>
        <p:txBody>
          <a:bodyPr wrap="square" rtlCol="0">
            <a:spAutoFit/>
          </a:bodyPr>
          <a:lstStyle/>
          <a:p>
            <a:r>
              <a:rPr lang="en-US" sz="3500" b="1" dirty="0" smtClean="0">
                <a:solidFill>
                  <a:prstClr val="black"/>
                </a:solidFill>
                <a:latin typeface="Centaur" panose="02030504050205020304" pitchFamily="18" charset="0"/>
                <a:ea typeface="+mj-ea"/>
                <a:cs typeface="+mj-cs"/>
              </a:rPr>
              <a:t>Also being shown will be Court of Honor and invited exhibits.  Among these will be seldom seen stamp rarities, including some even non-collectors know of.  Like fine art, they are unique in some cases and worth millions.  Come see them!</a:t>
            </a:r>
            <a:endParaRPr lang="en-US" dirty="0"/>
          </a:p>
        </p:txBody>
      </p:sp>
      <p:sp>
        <p:nvSpPr>
          <p:cNvPr id="14" name="Slide Number Placeholder 13"/>
          <p:cNvSpPr>
            <a:spLocks noGrp="1"/>
          </p:cNvSpPr>
          <p:nvPr>
            <p:ph type="sldNum" sz="quarter" idx="12"/>
          </p:nvPr>
        </p:nvSpPr>
        <p:spPr>
          <a:xfrm>
            <a:off x="9141827" y="6363516"/>
            <a:ext cx="2743200" cy="365125"/>
          </a:xfrm>
        </p:spPr>
        <p:txBody>
          <a:bodyPr/>
          <a:lstStyle/>
          <a:p>
            <a:fld id="{55027D92-48B6-4A7D-8911-3045EBF5F00F}" type="slidenum">
              <a:rPr lang="en-US" smtClean="0"/>
              <a:t>25</a:t>
            </a:fld>
            <a:endParaRPr lang="en-US" dirty="0"/>
          </a:p>
        </p:txBody>
      </p:sp>
      <p:pic>
        <p:nvPicPr>
          <p:cNvPr id="4" name="Picture 3"/>
          <p:cNvPicPr>
            <a:picLocks noChangeAspect="1"/>
          </p:cNvPicPr>
          <p:nvPr/>
        </p:nvPicPr>
        <p:blipFill>
          <a:blip r:embed="rId4"/>
          <a:stretch>
            <a:fillRect/>
          </a:stretch>
        </p:blipFill>
        <p:spPr>
          <a:xfrm>
            <a:off x="9414706" y="925005"/>
            <a:ext cx="2447601" cy="216382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8070" y="4013213"/>
            <a:ext cx="3216957" cy="1608479"/>
          </a:xfrm>
          <a:prstGeom prst="rect">
            <a:avLst/>
          </a:prstGeom>
        </p:spPr>
      </p:pic>
      <p:sp>
        <p:nvSpPr>
          <p:cNvPr id="15" name="TextBox 14"/>
          <p:cNvSpPr txBox="1"/>
          <p:nvPr/>
        </p:nvSpPr>
        <p:spPr>
          <a:xfrm>
            <a:off x="9327579" y="3088826"/>
            <a:ext cx="2621854" cy="307777"/>
          </a:xfrm>
          <a:prstGeom prst="rect">
            <a:avLst/>
          </a:prstGeom>
          <a:noFill/>
        </p:spPr>
        <p:txBody>
          <a:bodyPr wrap="square" rtlCol="0">
            <a:spAutoFit/>
          </a:bodyPr>
          <a:lstStyle/>
          <a:p>
            <a:r>
              <a:rPr lang="en-US" sz="1400" dirty="0" smtClean="0">
                <a:latin typeface="Centaur" panose="02030504050205020304" pitchFamily="18" charset="0"/>
              </a:rPr>
              <a:t>1856 British Guiana 1 cent Magenta</a:t>
            </a:r>
            <a:endParaRPr lang="en-US" sz="1400" dirty="0">
              <a:latin typeface="Centaur" panose="02030504050205020304" pitchFamily="18" charset="0"/>
            </a:endParaRPr>
          </a:p>
        </p:txBody>
      </p:sp>
      <p:sp>
        <p:nvSpPr>
          <p:cNvPr id="16" name="TextBox 15"/>
          <p:cNvSpPr txBox="1"/>
          <p:nvPr/>
        </p:nvSpPr>
        <p:spPr>
          <a:xfrm>
            <a:off x="8539900" y="5621692"/>
            <a:ext cx="3473295" cy="307777"/>
          </a:xfrm>
          <a:prstGeom prst="rect">
            <a:avLst/>
          </a:prstGeom>
          <a:noFill/>
        </p:spPr>
        <p:txBody>
          <a:bodyPr wrap="square" rtlCol="0">
            <a:spAutoFit/>
          </a:bodyPr>
          <a:lstStyle/>
          <a:p>
            <a:pPr algn="ctr"/>
            <a:r>
              <a:rPr lang="en-US" sz="1400" dirty="0" smtClean="0">
                <a:latin typeface="Centaur" panose="02030504050205020304" pitchFamily="18" charset="0"/>
              </a:rPr>
              <a:t>1845 New York Postmaster Provisionals on cover</a:t>
            </a:r>
            <a:endParaRPr lang="en-US" sz="1400" dirty="0">
              <a:latin typeface="Centaur" panose="02030504050205020304" pitchFamily="18"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8250" y="929915"/>
            <a:ext cx="3089117" cy="2158911"/>
          </a:xfrm>
          <a:prstGeom prst="rect">
            <a:avLst/>
          </a:prstGeom>
        </p:spPr>
      </p:pic>
      <p:sp>
        <p:nvSpPr>
          <p:cNvPr id="18" name="TextBox 17"/>
          <p:cNvSpPr txBox="1"/>
          <p:nvPr/>
        </p:nvSpPr>
        <p:spPr>
          <a:xfrm>
            <a:off x="6122911" y="3060565"/>
            <a:ext cx="2999793" cy="307777"/>
          </a:xfrm>
          <a:prstGeom prst="rect">
            <a:avLst/>
          </a:prstGeom>
          <a:noFill/>
        </p:spPr>
        <p:txBody>
          <a:bodyPr wrap="square" rtlCol="0">
            <a:spAutoFit/>
          </a:bodyPr>
          <a:lstStyle/>
          <a:p>
            <a:r>
              <a:rPr lang="en-US" sz="1400" dirty="0" smtClean="0">
                <a:latin typeface="Centaur" panose="02030504050205020304" pitchFamily="18" charset="0"/>
              </a:rPr>
              <a:t>1840 “Wallace” Penny Black and </a:t>
            </a:r>
            <a:r>
              <a:rPr lang="en-US" sz="1400" dirty="0" err="1" smtClean="0">
                <a:latin typeface="Centaur" panose="02030504050205020304" pitchFamily="18" charset="0"/>
              </a:rPr>
              <a:t>Mulready</a:t>
            </a:r>
            <a:r>
              <a:rPr lang="en-US" sz="1400" dirty="0" smtClean="0">
                <a:latin typeface="Centaur" panose="02030504050205020304" pitchFamily="18" charset="0"/>
              </a:rPr>
              <a:t> </a:t>
            </a:r>
            <a:endParaRPr lang="en-US" sz="1400" dirty="0">
              <a:latin typeface="Centaur" panose="02030504050205020304" pitchFamily="18" charset="0"/>
            </a:endParaRPr>
          </a:p>
        </p:txBody>
      </p:sp>
      <p:sp>
        <p:nvSpPr>
          <p:cNvPr id="22" name="TextBox 21"/>
          <p:cNvSpPr txBox="1"/>
          <p:nvPr/>
        </p:nvSpPr>
        <p:spPr>
          <a:xfrm>
            <a:off x="6261703" y="5963838"/>
            <a:ext cx="2075326" cy="307777"/>
          </a:xfrm>
          <a:prstGeom prst="rect">
            <a:avLst/>
          </a:prstGeom>
          <a:noFill/>
        </p:spPr>
        <p:txBody>
          <a:bodyPr wrap="square" rtlCol="0">
            <a:spAutoFit/>
          </a:bodyPr>
          <a:lstStyle/>
          <a:p>
            <a:r>
              <a:rPr lang="en-US" sz="1400" dirty="0" smtClean="0">
                <a:latin typeface="Centaur" panose="02030504050205020304" pitchFamily="18" charset="0"/>
              </a:rPr>
              <a:t>1918 Inverted Jenny Airmail</a:t>
            </a:r>
            <a:endParaRPr lang="en-US" sz="1400" dirty="0">
              <a:latin typeface="Centaur" panose="02030504050205020304" pitchFamily="18" charset="0"/>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9195" y="3822873"/>
            <a:ext cx="2406620" cy="2068669"/>
          </a:xfrm>
          <a:prstGeom prst="rect">
            <a:avLst/>
          </a:prstGeom>
        </p:spPr>
      </p:pic>
    </p:spTree>
    <p:extLst>
      <p:ext uri="{BB962C8B-B14F-4D97-AF65-F5344CB8AC3E}">
        <p14:creationId xmlns:p14="http://schemas.microsoft.com/office/powerpoint/2010/main" val="22761847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739483" y="3338358"/>
            <a:ext cx="9926500" cy="3017992"/>
          </a:xfrm>
        </p:spPr>
        <p:txBody>
          <a:bodyPr anchor="t">
            <a:noAutofit/>
          </a:bodyPr>
          <a:lstStyle/>
          <a:p>
            <a:r>
              <a:rPr lang="en-US" sz="3500" b="1" dirty="0" smtClean="0">
                <a:latin typeface="Centaur" panose="02030504050205020304" pitchFamily="18" charset="0"/>
              </a:rPr>
              <a:t>Philately is a hobby for young and old alike.  The show’s “Welcome to Stamp Collecting” Pavilion is the place where all can learn the basics through interactive demonstrations, games, activities and more.  Advance </a:t>
            </a:r>
            <a:r>
              <a:rPr lang="en-US" sz="3500" b="1" dirty="0">
                <a:latin typeface="Centaur" panose="02030504050205020304" pitchFamily="18" charset="0"/>
              </a:rPr>
              <a:t>reservations are needed for school and youth groups </a:t>
            </a:r>
            <a:r>
              <a:rPr lang="en-US" sz="3500" b="1" dirty="0" smtClean="0">
                <a:latin typeface="Centaur" panose="02030504050205020304" pitchFamily="18" charset="0"/>
              </a:rPr>
              <a:t>over 10.  Boy Scout workshops are additionally being offered.  Contact us if interested.</a:t>
            </a:r>
            <a:r>
              <a:rPr lang="en-US" sz="3500" dirty="0">
                <a:latin typeface="Centaur" panose="02030504050205020304" pitchFamily="18" charset="0"/>
              </a:rPr>
              <a:t/>
            </a:r>
            <a:br>
              <a:rPr lang="en-US" sz="3500" dirty="0">
                <a:latin typeface="Centaur" panose="02030504050205020304" pitchFamily="18" charset="0"/>
              </a:rPr>
            </a:br>
            <a:r>
              <a:rPr lang="en-US" sz="3500" b="1" dirty="0" smtClean="0">
                <a:latin typeface="Centaur" panose="02030504050205020304" pitchFamily="18" charset="0"/>
              </a:rPr>
              <a:t/>
            </a:r>
            <a:br>
              <a:rPr lang="en-US" sz="3500" b="1" dirty="0" smtClean="0">
                <a:latin typeface="Centaur" panose="02030504050205020304" pitchFamily="18" charset="0"/>
              </a:rPr>
            </a:br>
            <a:r>
              <a:rPr lang="en-US" sz="3500" b="1" dirty="0" smtClean="0">
                <a:latin typeface="Centaur" panose="02030504050205020304" pitchFamily="18" charset="0"/>
              </a:rPr>
              <a:t/>
            </a:r>
            <a:br>
              <a:rPr lang="en-US" sz="3500" b="1" dirty="0" smtClean="0">
                <a:latin typeface="Centaur" panose="02030504050205020304" pitchFamily="18" charset="0"/>
              </a:rPr>
            </a:br>
            <a:r>
              <a:rPr lang="en-US" sz="1600" b="1" dirty="0" smtClean="0">
                <a:latin typeface="Centaur" panose="02030504050205020304" pitchFamily="18" charset="0"/>
              </a:rPr>
              <a:t>    </a:t>
            </a:r>
            <a:br>
              <a:rPr lang="en-US" sz="1600" b="1" dirty="0" smtClean="0">
                <a:latin typeface="Centaur" panose="02030504050205020304" pitchFamily="18" charset="0"/>
              </a:rPr>
            </a:br>
            <a:r>
              <a:rPr lang="en-US" sz="2600" b="1" dirty="0" smtClean="0">
                <a:latin typeface="Centaur" panose="02030504050205020304" pitchFamily="18" charset="0"/>
              </a:rPr>
              <a:t/>
            </a:r>
            <a:br>
              <a:rPr lang="en-US" sz="2600" b="1" dirty="0" smtClean="0">
                <a:latin typeface="Centaur" panose="02030504050205020304" pitchFamily="18" charset="0"/>
              </a:rPr>
            </a:br>
            <a:r>
              <a:rPr lang="en-US" sz="3500" b="1" dirty="0" smtClean="0">
                <a:latin typeface="Centaur" panose="02030504050205020304" pitchFamily="18" charset="0"/>
              </a:rPr>
              <a:t>                  </a:t>
            </a:r>
            <a:endParaRPr lang="en-US" sz="2000" b="1" dirty="0" smtClean="0">
              <a:latin typeface="Centaur" panose="020305040502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sp>
        <p:nvSpPr>
          <p:cNvPr id="8" name="Slide Number Placeholder 7"/>
          <p:cNvSpPr>
            <a:spLocks noGrp="1"/>
          </p:cNvSpPr>
          <p:nvPr>
            <p:ph type="sldNum" sz="quarter" idx="12"/>
          </p:nvPr>
        </p:nvSpPr>
        <p:spPr>
          <a:xfrm>
            <a:off x="9123387" y="6368344"/>
            <a:ext cx="2743200" cy="365125"/>
          </a:xfrm>
        </p:spPr>
        <p:txBody>
          <a:bodyPr/>
          <a:lstStyle/>
          <a:p>
            <a:fld id="{55027D92-48B6-4A7D-8911-3045EBF5F00F}" type="slidenum">
              <a:rPr lang="en-US" smtClean="0"/>
              <a:t>26</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7238" y="662064"/>
            <a:ext cx="3638087" cy="242539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9863" y="1008991"/>
            <a:ext cx="2588941" cy="1725961"/>
          </a:xfrm>
          <a:prstGeom prst="rect">
            <a:avLst/>
          </a:prstGeom>
        </p:spPr>
      </p:pic>
      <p:pic>
        <p:nvPicPr>
          <p:cNvPr id="11" name="Picture 10"/>
          <p:cNvPicPr>
            <a:picLocks noChangeAspect="1"/>
          </p:cNvPicPr>
          <p:nvPr/>
        </p:nvPicPr>
        <p:blipFill>
          <a:blip r:embed="rId5"/>
          <a:stretch>
            <a:fillRect/>
          </a:stretch>
        </p:blipFill>
        <p:spPr>
          <a:xfrm>
            <a:off x="1787574" y="662064"/>
            <a:ext cx="3233855" cy="2425391"/>
          </a:xfrm>
          <a:prstGeom prst="rect">
            <a:avLst/>
          </a:prstGeom>
        </p:spPr>
      </p:pic>
    </p:spTree>
    <p:extLst>
      <p:ext uri="{BB962C8B-B14F-4D97-AF65-F5344CB8AC3E}">
        <p14:creationId xmlns:p14="http://schemas.microsoft.com/office/powerpoint/2010/main" val="35196465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662501" y="637173"/>
            <a:ext cx="10213548" cy="1525259"/>
          </a:xfrm>
        </p:spPr>
        <p:txBody>
          <a:bodyPr anchor="t">
            <a:noAutofit/>
          </a:bodyPr>
          <a:lstStyle/>
          <a:p>
            <a:r>
              <a:rPr lang="en-US" sz="3500" b="1" dirty="0">
                <a:solidFill>
                  <a:prstClr val="black"/>
                </a:solidFill>
                <a:latin typeface="Centaur" panose="02030504050205020304" pitchFamily="18" charset="0"/>
              </a:rPr>
              <a:t>The 32 seat “</a:t>
            </a:r>
            <a:r>
              <a:rPr lang="en-US" sz="3500" b="1" dirty="0" err="1">
                <a:solidFill>
                  <a:prstClr val="black"/>
                </a:solidFill>
                <a:latin typeface="Centaur" panose="02030504050205020304" pitchFamily="18" charset="0"/>
              </a:rPr>
              <a:t>TurningPoint</a:t>
            </a:r>
            <a:r>
              <a:rPr lang="en-US" sz="3500" b="1" dirty="0">
                <a:solidFill>
                  <a:prstClr val="black"/>
                </a:solidFill>
                <a:latin typeface="Centaur" panose="02030504050205020304" pitchFamily="18" charset="0"/>
              </a:rPr>
              <a:t> Foundation Pavilion Theater” will have both youth and adult sections with special </a:t>
            </a:r>
            <a:r>
              <a:rPr lang="en-US" sz="3500" b="1" dirty="0" smtClean="0">
                <a:solidFill>
                  <a:prstClr val="black"/>
                </a:solidFill>
                <a:latin typeface="Centaur" panose="02030504050205020304" pitchFamily="18" charset="0"/>
              </a:rPr>
              <a:t>audio/visual presentations planned every day </a:t>
            </a:r>
            <a:r>
              <a:rPr lang="en-US" sz="3500" b="1" dirty="0">
                <a:solidFill>
                  <a:prstClr val="black"/>
                </a:solidFill>
                <a:latin typeface="Centaur" panose="02030504050205020304" pitchFamily="18" charset="0"/>
              </a:rPr>
              <a:t>for each group.</a:t>
            </a:r>
            <a:r>
              <a:rPr lang="en-US" sz="3500" dirty="0">
                <a:solidFill>
                  <a:prstClr val="black"/>
                </a:solidFill>
                <a:latin typeface="Centaur" panose="02030504050205020304" pitchFamily="18" charset="0"/>
              </a:rPr>
              <a:t/>
            </a:r>
            <a:br>
              <a:rPr lang="en-US" sz="3500" dirty="0">
                <a:solidFill>
                  <a:prstClr val="black"/>
                </a:solidFill>
                <a:latin typeface="Centaur" panose="02030504050205020304" pitchFamily="18" charset="0"/>
              </a:rPr>
            </a:br>
            <a:r>
              <a:rPr lang="en-US" sz="1600" b="1" dirty="0" smtClean="0">
                <a:latin typeface="Centaur" panose="02030504050205020304" pitchFamily="18" charset="0"/>
              </a:rPr>
              <a:t>    </a:t>
            </a:r>
            <a:br>
              <a:rPr lang="en-US" sz="1600" b="1" dirty="0" smtClean="0">
                <a:latin typeface="Centaur" panose="02030504050205020304" pitchFamily="18" charset="0"/>
              </a:rPr>
            </a:br>
            <a:r>
              <a:rPr lang="en-US" sz="2600" b="1" dirty="0" smtClean="0">
                <a:latin typeface="Centaur" panose="02030504050205020304" pitchFamily="18" charset="0"/>
              </a:rPr>
              <a:t/>
            </a:r>
            <a:br>
              <a:rPr lang="en-US" sz="2600" b="1" dirty="0" smtClean="0">
                <a:latin typeface="Centaur" panose="02030504050205020304" pitchFamily="18" charset="0"/>
              </a:rPr>
            </a:br>
            <a:r>
              <a:rPr lang="en-US" sz="3500" b="1" dirty="0" smtClean="0">
                <a:latin typeface="Centaur" panose="02030504050205020304" pitchFamily="18" charset="0"/>
              </a:rPr>
              <a:t>                  </a:t>
            </a:r>
            <a:endParaRPr lang="en-US" sz="2000" b="1" dirty="0" smtClean="0">
              <a:latin typeface="Centaur" panose="020305040502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sp>
        <p:nvSpPr>
          <p:cNvPr id="6" name="Slide Number Placeholder 5"/>
          <p:cNvSpPr>
            <a:spLocks noGrp="1"/>
          </p:cNvSpPr>
          <p:nvPr>
            <p:ph type="sldNum" sz="quarter" idx="12"/>
          </p:nvPr>
        </p:nvSpPr>
        <p:spPr>
          <a:xfrm>
            <a:off x="9132849" y="6356350"/>
            <a:ext cx="2743200" cy="365125"/>
          </a:xfrm>
        </p:spPr>
        <p:txBody>
          <a:bodyPr/>
          <a:lstStyle/>
          <a:p>
            <a:fld id="{55027D92-48B6-4A7D-8911-3045EBF5F00F}" type="slidenum">
              <a:rPr lang="en-US" smtClean="0"/>
              <a:t>27</a:t>
            </a:fld>
            <a:endParaRPr lang="en-US" dirty="0"/>
          </a:p>
        </p:txBody>
      </p:sp>
      <p:pic>
        <p:nvPicPr>
          <p:cNvPr id="3" name="Picture 2"/>
          <p:cNvPicPr>
            <a:picLocks noChangeAspect="1"/>
          </p:cNvPicPr>
          <p:nvPr/>
        </p:nvPicPr>
        <p:blipFill>
          <a:blip r:embed="rId3"/>
          <a:stretch>
            <a:fillRect/>
          </a:stretch>
        </p:blipFill>
        <p:spPr>
          <a:xfrm>
            <a:off x="3787597" y="2268792"/>
            <a:ext cx="5963356" cy="4087558"/>
          </a:xfrm>
          <a:prstGeom prst="rect">
            <a:avLst/>
          </a:prstGeom>
        </p:spPr>
      </p:pic>
    </p:spTree>
    <p:extLst>
      <p:ext uri="{BB962C8B-B14F-4D97-AF65-F5344CB8AC3E}">
        <p14:creationId xmlns:p14="http://schemas.microsoft.com/office/powerpoint/2010/main" val="3124763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sp>
        <p:nvSpPr>
          <p:cNvPr id="15" name="Title 1"/>
          <p:cNvSpPr txBox="1">
            <a:spLocks/>
          </p:cNvSpPr>
          <p:nvPr/>
        </p:nvSpPr>
        <p:spPr>
          <a:xfrm>
            <a:off x="6118812" y="613317"/>
            <a:ext cx="5736929" cy="58320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dirty="0" smtClean="0">
                <a:latin typeface="Centaur" panose="02030504050205020304" pitchFamily="18" charset="0"/>
              </a:rPr>
              <a:t>So plan your trip now and bring along your family and friends, whether they be collectors or not.</a:t>
            </a:r>
          </a:p>
          <a:p>
            <a:endParaRPr lang="en-US" sz="3500" b="1" dirty="0">
              <a:latin typeface="Centaur" panose="02030504050205020304" pitchFamily="18" charset="0"/>
            </a:endParaRPr>
          </a:p>
          <a:p>
            <a:r>
              <a:rPr lang="en-US" sz="3500" b="1" dirty="0" smtClean="0">
                <a:latin typeface="Centaur" panose="02030504050205020304" pitchFamily="18" charset="0"/>
              </a:rPr>
              <a:t>What better place to hold such a spectacular exhibition than the Big Apple!  The “City that Never Sleeps” has something for everyone including not-to-miss attractions, Broadway shows, and food choices to satisfy everyone’s taste buds and budget.</a:t>
            </a:r>
            <a:endParaRPr lang="en-US" sz="2000" b="1" dirty="0" smtClean="0">
              <a:latin typeface="Centaur" panose="02030504050205020304" pitchFamily="18" charset="0"/>
            </a:endParaRPr>
          </a:p>
        </p:txBody>
      </p:sp>
      <p:sp>
        <p:nvSpPr>
          <p:cNvPr id="6" name="Slide Number Placeholder 5"/>
          <p:cNvSpPr>
            <a:spLocks noGrp="1"/>
          </p:cNvSpPr>
          <p:nvPr>
            <p:ph type="sldNum" sz="quarter" idx="12"/>
          </p:nvPr>
        </p:nvSpPr>
        <p:spPr>
          <a:xfrm>
            <a:off x="9112541" y="6333064"/>
            <a:ext cx="2743200" cy="365125"/>
          </a:xfrm>
        </p:spPr>
        <p:txBody>
          <a:bodyPr/>
          <a:lstStyle/>
          <a:p>
            <a:fld id="{55027D92-48B6-4A7D-8911-3045EBF5F00F}" type="slidenum">
              <a:rPr lang="en-US" smtClean="0"/>
              <a:t>28</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0443" y="613317"/>
            <a:ext cx="2744484" cy="1576118"/>
          </a:xfrm>
          <a:prstGeom prst="rect">
            <a:avLst/>
          </a:prstGeom>
        </p:spPr>
      </p:pic>
      <p:pic>
        <p:nvPicPr>
          <p:cNvPr id="8" name="Picture 7"/>
          <p:cNvPicPr>
            <a:picLocks noChangeAspect="1"/>
          </p:cNvPicPr>
          <p:nvPr/>
        </p:nvPicPr>
        <p:blipFill>
          <a:blip r:embed="rId4"/>
          <a:stretch>
            <a:fillRect/>
          </a:stretch>
        </p:blipFill>
        <p:spPr>
          <a:xfrm>
            <a:off x="1618784" y="2271849"/>
            <a:ext cx="4376143" cy="1583473"/>
          </a:xfrm>
          <a:prstGeom prst="rect">
            <a:avLst/>
          </a:prstGeom>
        </p:spPr>
      </p:pic>
      <p:pic>
        <p:nvPicPr>
          <p:cNvPr id="9" name="Picture 8"/>
          <p:cNvPicPr>
            <a:picLocks noChangeAspect="1"/>
          </p:cNvPicPr>
          <p:nvPr/>
        </p:nvPicPr>
        <p:blipFill>
          <a:blip r:embed="rId5"/>
          <a:stretch>
            <a:fillRect/>
          </a:stretch>
        </p:blipFill>
        <p:spPr>
          <a:xfrm>
            <a:off x="1618784" y="3937736"/>
            <a:ext cx="2510914" cy="1671327"/>
          </a:xfrm>
          <a:prstGeom prst="rect">
            <a:avLst/>
          </a:prstGeom>
        </p:spPr>
      </p:pic>
      <p:pic>
        <p:nvPicPr>
          <p:cNvPr id="10" name="Picture 9"/>
          <p:cNvPicPr>
            <a:picLocks noChangeAspect="1"/>
          </p:cNvPicPr>
          <p:nvPr/>
        </p:nvPicPr>
        <p:blipFill>
          <a:blip r:embed="rId6"/>
          <a:stretch>
            <a:fillRect/>
          </a:stretch>
        </p:blipFill>
        <p:spPr>
          <a:xfrm>
            <a:off x="4253583" y="3937735"/>
            <a:ext cx="1741344" cy="2355819"/>
          </a:xfrm>
          <a:prstGeom prst="rect">
            <a:avLst/>
          </a:prstGeom>
        </p:spPr>
      </p:pic>
      <p:pic>
        <p:nvPicPr>
          <p:cNvPr id="12" name="Picture 11"/>
          <p:cNvPicPr>
            <a:picLocks noChangeAspect="1"/>
          </p:cNvPicPr>
          <p:nvPr/>
        </p:nvPicPr>
        <p:blipFill>
          <a:blip r:embed="rId7"/>
          <a:stretch>
            <a:fillRect/>
          </a:stretch>
        </p:blipFill>
        <p:spPr>
          <a:xfrm>
            <a:off x="1618784" y="626240"/>
            <a:ext cx="1550272" cy="1550272"/>
          </a:xfrm>
          <a:prstGeom prst="rect">
            <a:avLst/>
          </a:prstGeom>
        </p:spPr>
      </p:pic>
    </p:spTree>
    <p:extLst>
      <p:ext uri="{BB962C8B-B14F-4D97-AF65-F5344CB8AC3E}">
        <p14:creationId xmlns:p14="http://schemas.microsoft.com/office/powerpoint/2010/main" val="30871164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sp>
        <p:nvSpPr>
          <p:cNvPr id="11" name="TextBox 10"/>
          <p:cNvSpPr txBox="1"/>
          <p:nvPr/>
        </p:nvSpPr>
        <p:spPr>
          <a:xfrm>
            <a:off x="1771540" y="317532"/>
            <a:ext cx="4597251" cy="6017032"/>
          </a:xfrm>
          <a:prstGeom prst="rect">
            <a:avLst/>
          </a:prstGeom>
          <a:noFill/>
        </p:spPr>
        <p:txBody>
          <a:bodyPr wrap="square" rtlCol="0">
            <a:spAutoFit/>
          </a:bodyPr>
          <a:lstStyle/>
          <a:p>
            <a:r>
              <a:rPr lang="en-US" sz="3500" b="1" dirty="0" smtClean="0">
                <a:solidFill>
                  <a:prstClr val="black"/>
                </a:solidFill>
                <a:latin typeface="Centaur" panose="02030504050205020304" pitchFamily="18" charset="0"/>
                <a:ea typeface="+mj-ea"/>
                <a:cs typeface="+mj-cs"/>
              </a:rPr>
              <a:t>Speaking of budget, don’t think you can afford a trip to New York City?    Think again!</a:t>
            </a:r>
          </a:p>
          <a:p>
            <a:endParaRPr lang="en-US" sz="3500" b="1" dirty="0">
              <a:solidFill>
                <a:prstClr val="black"/>
              </a:solidFill>
              <a:latin typeface="Centaur" panose="02030504050205020304" pitchFamily="18" charset="0"/>
              <a:ea typeface="+mj-ea"/>
              <a:cs typeface="+mj-cs"/>
            </a:endParaRPr>
          </a:p>
          <a:p>
            <a:r>
              <a:rPr lang="en-US" sz="3500" b="1" dirty="0" smtClean="0">
                <a:solidFill>
                  <a:prstClr val="black"/>
                </a:solidFill>
                <a:latin typeface="Centaur" panose="02030504050205020304" pitchFamily="18" charset="0"/>
                <a:ea typeface="+mj-ea"/>
                <a:cs typeface="+mj-cs"/>
              </a:rPr>
              <a:t>Here are two sample budgets for a visitor traveling from 250 miles away, including round trip bus transportation, with food and lodging.</a:t>
            </a:r>
            <a:endParaRPr lang="en-US" dirty="0"/>
          </a:p>
        </p:txBody>
      </p:sp>
      <p:sp>
        <p:nvSpPr>
          <p:cNvPr id="14" name="Slide Number Placeholder 13"/>
          <p:cNvSpPr>
            <a:spLocks noGrp="1"/>
          </p:cNvSpPr>
          <p:nvPr>
            <p:ph type="sldNum" sz="quarter" idx="12"/>
          </p:nvPr>
        </p:nvSpPr>
        <p:spPr>
          <a:xfrm>
            <a:off x="9115641" y="6336061"/>
            <a:ext cx="2743200" cy="365125"/>
          </a:xfrm>
        </p:spPr>
        <p:txBody>
          <a:bodyPr/>
          <a:lstStyle/>
          <a:p>
            <a:fld id="{55027D92-48B6-4A7D-8911-3045EBF5F00F}" type="slidenum">
              <a:rPr lang="en-US" smtClean="0"/>
              <a:t>29</a:t>
            </a:fld>
            <a:endParaRPr lang="en-US" dirty="0"/>
          </a:p>
        </p:txBody>
      </p:sp>
      <p:sp>
        <p:nvSpPr>
          <p:cNvPr id="13" name="TextBox 12"/>
          <p:cNvSpPr txBox="1"/>
          <p:nvPr/>
        </p:nvSpPr>
        <p:spPr>
          <a:xfrm>
            <a:off x="6368791" y="317532"/>
            <a:ext cx="5133690" cy="6093976"/>
          </a:xfrm>
          <a:prstGeom prst="rect">
            <a:avLst/>
          </a:prstGeom>
          <a:solidFill>
            <a:schemeClr val="bg1">
              <a:lumMod val="95000"/>
            </a:schemeClr>
          </a:solidFill>
        </p:spPr>
        <p:txBody>
          <a:bodyPr wrap="square" rtlCol="0">
            <a:spAutoFit/>
          </a:bodyPr>
          <a:lstStyle/>
          <a:p>
            <a:r>
              <a:rPr lang="en-US" sz="2000" b="1" u="sng" dirty="0" smtClean="0">
                <a:latin typeface="Centaur" panose="02030504050205020304" pitchFamily="18" charset="0"/>
              </a:rPr>
              <a:t>Example One: Day Trip from Central Pennsylvania:</a:t>
            </a:r>
            <a:endParaRPr lang="en-US" sz="2000" dirty="0">
              <a:latin typeface="Centaur" panose="02030504050205020304" pitchFamily="18" charset="0"/>
            </a:endParaRPr>
          </a:p>
          <a:p>
            <a:pPr>
              <a:tabLst>
                <a:tab pos="4225925" algn="l"/>
              </a:tabLst>
            </a:pPr>
            <a:r>
              <a:rPr lang="en-US" sz="2000" dirty="0" smtClean="0">
                <a:latin typeface="Centaur" panose="02030504050205020304" pitchFamily="18" charset="0"/>
              </a:rPr>
              <a:t>MegaBus </a:t>
            </a:r>
            <a:r>
              <a:rPr lang="en-US" sz="2000" dirty="0">
                <a:latin typeface="Centaur" panose="02030504050205020304" pitchFamily="18" charset="0"/>
              </a:rPr>
              <a:t>- </a:t>
            </a:r>
            <a:r>
              <a:rPr lang="en-US" sz="2000" dirty="0" smtClean="0">
                <a:latin typeface="Centaur" panose="02030504050205020304" pitchFamily="18" charset="0"/>
              </a:rPr>
              <a:t>round </a:t>
            </a:r>
            <a:r>
              <a:rPr lang="en-US" sz="2000" dirty="0">
                <a:latin typeface="Centaur" panose="02030504050205020304" pitchFamily="18" charset="0"/>
              </a:rPr>
              <a:t>trip </a:t>
            </a:r>
            <a:r>
              <a:rPr lang="en-US" sz="2000" dirty="0" smtClean="0">
                <a:latin typeface="Centaur" panose="02030504050205020304" pitchFamily="18" charset="0"/>
              </a:rPr>
              <a:t>(average)…………….	</a:t>
            </a:r>
            <a:r>
              <a:rPr lang="en-US" sz="2000" dirty="0" smtClean="0">
                <a:solidFill>
                  <a:srgbClr val="FF0000"/>
                </a:solidFill>
                <a:latin typeface="Centaur" panose="02030504050205020304" pitchFamily="18" charset="0"/>
              </a:rPr>
              <a:t>$90.00</a:t>
            </a:r>
            <a:endParaRPr lang="en-US" sz="2000" dirty="0">
              <a:solidFill>
                <a:srgbClr val="FF0000"/>
              </a:solidFill>
              <a:latin typeface="Centaur" panose="02030504050205020304" pitchFamily="18" charset="0"/>
            </a:endParaRPr>
          </a:p>
          <a:p>
            <a:pPr>
              <a:tabLst>
                <a:tab pos="4225925" algn="l"/>
              </a:tabLst>
            </a:pPr>
            <a:r>
              <a:rPr lang="en-US" sz="2000" dirty="0" smtClean="0">
                <a:latin typeface="Centaur" panose="02030504050205020304" pitchFamily="18" charset="0"/>
              </a:rPr>
              <a:t>Meals</a:t>
            </a:r>
            <a:r>
              <a:rPr lang="en-US" sz="2000" dirty="0" smtClean="0">
                <a:latin typeface="Centaur" panose="02030504050205020304" pitchFamily="18" charset="0"/>
              </a:rPr>
              <a:t>: </a:t>
            </a:r>
            <a:r>
              <a:rPr lang="en-US" sz="2000" dirty="0" smtClean="0">
                <a:latin typeface="Centaur" panose="02030504050205020304" pitchFamily="18" charset="0"/>
              </a:rPr>
              <a:t>Breakfast at a Subway or Deli……….</a:t>
            </a:r>
            <a:r>
              <a:rPr lang="en-US" sz="2000" dirty="0" smtClean="0">
                <a:latin typeface="Centaur" panose="02030504050205020304" pitchFamily="18" charset="0"/>
              </a:rPr>
              <a:t>	</a:t>
            </a:r>
            <a:r>
              <a:rPr lang="en-US" sz="2000" dirty="0" smtClean="0">
                <a:solidFill>
                  <a:srgbClr val="FF0000"/>
                </a:solidFill>
                <a:latin typeface="Centaur" panose="02030504050205020304" pitchFamily="18" charset="0"/>
              </a:rPr>
              <a:t>$10.00 </a:t>
            </a:r>
            <a:endParaRPr lang="en-US" sz="2000" dirty="0">
              <a:solidFill>
                <a:srgbClr val="FF0000"/>
              </a:solidFill>
              <a:latin typeface="Centaur" panose="02030504050205020304" pitchFamily="18" charset="0"/>
            </a:endParaRPr>
          </a:p>
          <a:p>
            <a:pPr>
              <a:tabLst>
                <a:tab pos="4225925" algn="l"/>
              </a:tabLst>
            </a:pPr>
            <a:r>
              <a:rPr lang="en-US" sz="2000" dirty="0" smtClean="0">
                <a:latin typeface="Centaur" panose="02030504050205020304" pitchFamily="18" charset="0"/>
              </a:rPr>
              <a:t>  </a:t>
            </a:r>
            <a:r>
              <a:rPr lang="en-US" sz="2000" dirty="0">
                <a:latin typeface="Centaur" panose="02030504050205020304" pitchFamily="18" charset="0"/>
              </a:rPr>
              <a:t>         Javits </a:t>
            </a:r>
            <a:r>
              <a:rPr lang="en-US" sz="2000" dirty="0" smtClean="0">
                <a:latin typeface="Centaur" panose="02030504050205020304" pitchFamily="18" charset="0"/>
              </a:rPr>
              <a:t>Center Lunch………………</a:t>
            </a:r>
            <a:r>
              <a:rPr lang="en-US" sz="2000" dirty="0" smtClean="0">
                <a:latin typeface="Centaur" panose="02030504050205020304" pitchFamily="18" charset="0"/>
              </a:rPr>
              <a:t>	</a:t>
            </a:r>
            <a:r>
              <a:rPr lang="en-US" sz="2000" dirty="0" smtClean="0">
                <a:solidFill>
                  <a:srgbClr val="FF0000"/>
                </a:solidFill>
                <a:latin typeface="Centaur" panose="02030504050205020304" pitchFamily="18" charset="0"/>
              </a:rPr>
              <a:t>$10.00 </a:t>
            </a:r>
            <a:endParaRPr lang="en-US" sz="2000" dirty="0">
              <a:solidFill>
                <a:srgbClr val="FF0000"/>
              </a:solidFill>
              <a:latin typeface="Centaur" panose="02030504050205020304" pitchFamily="18" charset="0"/>
            </a:endParaRPr>
          </a:p>
          <a:p>
            <a:pPr>
              <a:tabLst>
                <a:tab pos="4225925" algn="l"/>
              </a:tabLst>
            </a:pPr>
            <a:r>
              <a:rPr lang="en-US" sz="2000" dirty="0" smtClean="0">
                <a:latin typeface="Centaur" panose="02030504050205020304" pitchFamily="18" charset="0"/>
              </a:rPr>
              <a:t>    </a:t>
            </a:r>
            <a:r>
              <a:rPr lang="en-US" sz="2000" dirty="0">
                <a:latin typeface="Centaur" panose="02030504050205020304" pitchFamily="18" charset="0"/>
              </a:rPr>
              <a:t>       Dinner @ </a:t>
            </a:r>
            <a:r>
              <a:rPr lang="en-US" sz="2000" dirty="0" smtClean="0">
                <a:latin typeface="Centaur" panose="02030504050205020304" pitchFamily="18" charset="0"/>
              </a:rPr>
              <a:t>Restaurant………………</a:t>
            </a:r>
            <a:r>
              <a:rPr lang="en-US" sz="2000" u="sng" dirty="0" smtClean="0">
                <a:latin typeface="Centaur" panose="02030504050205020304" pitchFamily="18" charset="0"/>
              </a:rPr>
              <a:t>	</a:t>
            </a:r>
            <a:r>
              <a:rPr lang="en-US" sz="2000" u="sng" dirty="0" smtClean="0">
                <a:solidFill>
                  <a:srgbClr val="FF0000"/>
                </a:solidFill>
                <a:latin typeface="Centaur" panose="02030504050205020304" pitchFamily="18" charset="0"/>
              </a:rPr>
              <a:t>$25.00</a:t>
            </a:r>
            <a:endParaRPr lang="en-US" sz="2000" u="sng" dirty="0">
              <a:solidFill>
                <a:srgbClr val="FF0000"/>
              </a:solidFill>
              <a:latin typeface="Centaur" panose="02030504050205020304" pitchFamily="18" charset="0"/>
            </a:endParaRPr>
          </a:p>
          <a:p>
            <a:r>
              <a:rPr lang="en-US" sz="2000" b="1" dirty="0" smtClean="0">
                <a:latin typeface="Centaur" panose="02030504050205020304" pitchFamily="18" charset="0"/>
              </a:rPr>
              <a:t>                                                    </a:t>
            </a:r>
            <a:r>
              <a:rPr lang="en-US" sz="2000" b="1" dirty="0" smtClean="0">
                <a:solidFill>
                  <a:schemeClr val="accent6">
                    <a:lumMod val="75000"/>
                  </a:schemeClr>
                </a:solidFill>
                <a:latin typeface="Centaur" panose="02030504050205020304" pitchFamily="18" charset="0"/>
              </a:rPr>
              <a:t>TOTAL: </a:t>
            </a:r>
            <a:r>
              <a:rPr lang="en-US" sz="2000" b="1" dirty="0">
                <a:solidFill>
                  <a:schemeClr val="accent6">
                    <a:lumMod val="75000"/>
                  </a:schemeClr>
                </a:solidFill>
                <a:latin typeface="Centaur" panose="02030504050205020304" pitchFamily="18" charset="0"/>
              </a:rPr>
              <a:t>$</a:t>
            </a:r>
            <a:r>
              <a:rPr lang="en-US" sz="2000" b="1" dirty="0" smtClean="0">
                <a:solidFill>
                  <a:schemeClr val="accent6">
                    <a:lumMod val="75000"/>
                  </a:schemeClr>
                </a:solidFill>
                <a:latin typeface="Centaur" panose="02030504050205020304" pitchFamily="18" charset="0"/>
              </a:rPr>
              <a:t>135.00</a:t>
            </a:r>
            <a:endParaRPr lang="en-US" sz="2000" dirty="0">
              <a:solidFill>
                <a:schemeClr val="accent6">
                  <a:lumMod val="75000"/>
                </a:schemeClr>
              </a:solidFill>
              <a:latin typeface="Centaur" panose="02030504050205020304" pitchFamily="18" charset="0"/>
            </a:endParaRPr>
          </a:p>
          <a:p>
            <a:r>
              <a:rPr lang="en-US" sz="1000" dirty="0">
                <a:latin typeface="Centaur" panose="02030504050205020304" pitchFamily="18" charset="0"/>
              </a:rPr>
              <a:t> </a:t>
            </a:r>
          </a:p>
          <a:p>
            <a:r>
              <a:rPr lang="en-US" sz="2000" b="1" u="sng" dirty="0">
                <a:latin typeface="Centaur" panose="02030504050205020304" pitchFamily="18" charset="0"/>
              </a:rPr>
              <a:t>Example </a:t>
            </a:r>
            <a:r>
              <a:rPr lang="en-US" sz="2000" b="1" u="sng" dirty="0" smtClean="0">
                <a:latin typeface="Centaur" panose="02030504050205020304" pitchFamily="18" charset="0"/>
              </a:rPr>
              <a:t>Two: 2-Day </a:t>
            </a:r>
            <a:r>
              <a:rPr lang="en-US" sz="2000" b="1" u="sng" dirty="0">
                <a:latin typeface="Centaur" panose="02030504050205020304" pitchFamily="18" charset="0"/>
              </a:rPr>
              <a:t>Trip from Central Pennsylvania:</a:t>
            </a:r>
          </a:p>
          <a:p>
            <a:pPr>
              <a:tabLst>
                <a:tab pos="4225925" algn="l"/>
              </a:tabLst>
            </a:pPr>
            <a:r>
              <a:rPr lang="en-US" sz="2000" dirty="0">
                <a:latin typeface="Centaur" panose="02030504050205020304" pitchFamily="18" charset="0"/>
              </a:rPr>
              <a:t>MegaBus - round trip (average</a:t>
            </a:r>
            <a:r>
              <a:rPr lang="en-US" sz="2000" dirty="0" smtClean="0">
                <a:latin typeface="Centaur" panose="02030504050205020304" pitchFamily="18" charset="0"/>
              </a:rPr>
              <a:t>)…………….	</a:t>
            </a:r>
            <a:r>
              <a:rPr lang="en-US" sz="2000" dirty="0" smtClean="0">
                <a:solidFill>
                  <a:srgbClr val="FF0000"/>
                </a:solidFill>
                <a:latin typeface="Centaur" panose="02030504050205020304" pitchFamily="18" charset="0"/>
              </a:rPr>
              <a:t>$</a:t>
            </a:r>
            <a:r>
              <a:rPr lang="en-US" sz="2000" dirty="0">
                <a:solidFill>
                  <a:srgbClr val="FF0000"/>
                </a:solidFill>
                <a:latin typeface="Centaur" panose="02030504050205020304" pitchFamily="18" charset="0"/>
              </a:rPr>
              <a:t>90.00</a:t>
            </a:r>
          </a:p>
          <a:p>
            <a:pPr>
              <a:tabLst>
                <a:tab pos="4225925" algn="l"/>
              </a:tabLst>
            </a:pPr>
            <a:r>
              <a:rPr lang="en-US" sz="2000" dirty="0" smtClean="0">
                <a:latin typeface="Centaur" panose="02030504050205020304" pitchFamily="18" charset="0"/>
              </a:rPr>
              <a:t>HQ </a:t>
            </a:r>
            <a:r>
              <a:rPr lang="en-US" sz="2000" dirty="0">
                <a:latin typeface="Centaur" panose="02030504050205020304" pitchFamily="18" charset="0"/>
              </a:rPr>
              <a:t>Hotel </a:t>
            </a:r>
            <a:r>
              <a:rPr lang="en-US" sz="2000" dirty="0" smtClean="0">
                <a:latin typeface="Centaur" panose="02030504050205020304" pitchFamily="18" charset="0"/>
              </a:rPr>
              <a:t>(Marriot Marquis Time Square)..</a:t>
            </a:r>
            <a:r>
              <a:rPr lang="en-US" sz="2000" dirty="0" smtClean="0">
                <a:solidFill>
                  <a:srgbClr val="FF0000"/>
                </a:solidFill>
                <a:latin typeface="Centaur" panose="02030504050205020304" pitchFamily="18" charset="0"/>
              </a:rPr>
              <a:t>$323.65</a:t>
            </a:r>
          </a:p>
          <a:p>
            <a:pPr>
              <a:tabLst>
                <a:tab pos="4225925" algn="l"/>
              </a:tabLst>
            </a:pPr>
            <a:r>
              <a:rPr lang="en-US" sz="2000" dirty="0" smtClean="0">
                <a:latin typeface="Centaur" panose="02030504050205020304" pitchFamily="18" charset="0"/>
              </a:rPr>
              <a:t>Subway </a:t>
            </a:r>
            <a:r>
              <a:rPr lang="en-US" sz="2000" dirty="0" smtClean="0">
                <a:latin typeface="Centaur" panose="02030504050205020304" pitchFamily="18" charset="0"/>
              </a:rPr>
              <a:t>to/from </a:t>
            </a:r>
            <a:r>
              <a:rPr lang="en-US" sz="2000" dirty="0" smtClean="0">
                <a:latin typeface="Centaur" panose="02030504050205020304" pitchFamily="18" charset="0"/>
              </a:rPr>
              <a:t>the Javits </a:t>
            </a:r>
            <a:r>
              <a:rPr lang="en-US" sz="2000" dirty="0" smtClean="0">
                <a:latin typeface="Centaur" panose="02030504050205020304" pitchFamily="18" charset="0"/>
              </a:rPr>
              <a:t>Center x 2 days... . </a:t>
            </a:r>
            <a:r>
              <a:rPr lang="en-US" sz="2000" dirty="0" smtClean="0">
                <a:solidFill>
                  <a:srgbClr val="FF0000"/>
                </a:solidFill>
                <a:latin typeface="Centaur" panose="02030504050205020304" pitchFamily="18" charset="0"/>
              </a:rPr>
              <a:t>$11.00</a:t>
            </a:r>
            <a:endParaRPr lang="en-US" sz="2000" dirty="0">
              <a:solidFill>
                <a:srgbClr val="FF0000"/>
              </a:solidFill>
              <a:latin typeface="Centaur" panose="02030504050205020304" pitchFamily="18" charset="0"/>
            </a:endParaRPr>
          </a:p>
          <a:p>
            <a:pPr>
              <a:tabLst>
                <a:tab pos="4225925" algn="l"/>
              </a:tabLst>
            </a:pPr>
            <a:r>
              <a:rPr lang="en-US" sz="2000" dirty="0" smtClean="0">
                <a:latin typeface="Centaur" panose="02030504050205020304" pitchFamily="18" charset="0"/>
              </a:rPr>
              <a:t>Meals:  </a:t>
            </a:r>
            <a:r>
              <a:rPr lang="en-US" sz="2000" dirty="0" smtClean="0">
                <a:latin typeface="Centaur" panose="02030504050205020304" pitchFamily="18" charset="0"/>
              </a:rPr>
              <a:t>Breakfast $10 </a:t>
            </a:r>
            <a:r>
              <a:rPr lang="en-US" sz="2000" dirty="0">
                <a:latin typeface="Centaur" panose="02030504050205020304" pitchFamily="18" charset="0"/>
              </a:rPr>
              <a:t>x 2 </a:t>
            </a:r>
            <a:r>
              <a:rPr lang="en-US" sz="2000" dirty="0" smtClean="0">
                <a:latin typeface="Centaur" panose="02030504050205020304" pitchFamily="18" charset="0"/>
              </a:rPr>
              <a:t>days</a:t>
            </a:r>
            <a:r>
              <a:rPr lang="en-US" sz="2000" dirty="0" smtClean="0">
                <a:latin typeface="Centaur" panose="02030504050205020304" pitchFamily="18" charset="0"/>
              </a:rPr>
              <a:t>……………..</a:t>
            </a:r>
            <a:r>
              <a:rPr lang="en-US" sz="2000" dirty="0" smtClean="0">
                <a:latin typeface="Centaur" panose="02030504050205020304" pitchFamily="18" charset="0"/>
              </a:rPr>
              <a:t>	</a:t>
            </a:r>
            <a:r>
              <a:rPr lang="en-US" sz="2000" dirty="0" smtClean="0">
                <a:solidFill>
                  <a:srgbClr val="FF0000"/>
                </a:solidFill>
                <a:latin typeface="Centaur" panose="02030504050205020304" pitchFamily="18" charset="0"/>
              </a:rPr>
              <a:t>$20.00</a:t>
            </a:r>
            <a:endParaRPr lang="en-US" sz="2000" dirty="0">
              <a:solidFill>
                <a:srgbClr val="FF0000"/>
              </a:solidFill>
              <a:latin typeface="Centaur" panose="02030504050205020304" pitchFamily="18" charset="0"/>
            </a:endParaRPr>
          </a:p>
          <a:p>
            <a:pPr>
              <a:tabLst>
                <a:tab pos="4225925" algn="l"/>
              </a:tabLst>
            </a:pPr>
            <a:r>
              <a:rPr lang="en-US" sz="2000" dirty="0" smtClean="0">
                <a:latin typeface="Centaur" panose="02030504050205020304" pitchFamily="18" charset="0"/>
              </a:rPr>
              <a:t>    </a:t>
            </a:r>
            <a:r>
              <a:rPr lang="en-US" sz="2000" dirty="0">
                <a:latin typeface="Centaur" panose="02030504050205020304" pitchFamily="18" charset="0"/>
              </a:rPr>
              <a:t>        Javits </a:t>
            </a:r>
            <a:r>
              <a:rPr lang="en-US" sz="2000" dirty="0" smtClean="0">
                <a:latin typeface="Centaur" panose="02030504050205020304" pitchFamily="18" charset="0"/>
              </a:rPr>
              <a:t>Center Lunch $10 </a:t>
            </a:r>
            <a:r>
              <a:rPr lang="en-US" sz="2000" dirty="0">
                <a:latin typeface="Centaur" panose="02030504050205020304" pitchFamily="18" charset="0"/>
              </a:rPr>
              <a:t>x 2 </a:t>
            </a:r>
            <a:r>
              <a:rPr lang="en-US" sz="2000" dirty="0" smtClean="0">
                <a:latin typeface="Centaur" panose="02030504050205020304" pitchFamily="18" charset="0"/>
              </a:rPr>
              <a:t>days…....</a:t>
            </a:r>
            <a:r>
              <a:rPr lang="en-US" sz="2000" dirty="0" smtClean="0">
                <a:solidFill>
                  <a:srgbClr val="FF0000"/>
                </a:solidFill>
                <a:latin typeface="Centaur" panose="02030504050205020304" pitchFamily="18" charset="0"/>
              </a:rPr>
              <a:t>$</a:t>
            </a:r>
            <a:r>
              <a:rPr lang="en-US" sz="2000" dirty="0" smtClean="0">
                <a:solidFill>
                  <a:srgbClr val="FF0000"/>
                </a:solidFill>
                <a:latin typeface="Centaur" panose="02030504050205020304" pitchFamily="18" charset="0"/>
              </a:rPr>
              <a:t>20.00</a:t>
            </a:r>
            <a:endParaRPr lang="en-US" sz="2000" dirty="0">
              <a:solidFill>
                <a:srgbClr val="FF0000"/>
              </a:solidFill>
              <a:latin typeface="Centaur" panose="02030504050205020304" pitchFamily="18" charset="0"/>
            </a:endParaRPr>
          </a:p>
          <a:p>
            <a:pPr>
              <a:tabLst>
                <a:tab pos="4225925" algn="l"/>
              </a:tabLst>
            </a:pPr>
            <a:r>
              <a:rPr lang="en-US" sz="2000" dirty="0" smtClean="0">
                <a:latin typeface="Centaur" panose="02030504050205020304" pitchFamily="18" charset="0"/>
              </a:rPr>
              <a:t>     </a:t>
            </a:r>
            <a:r>
              <a:rPr lang="en-US" sz="2000" dirty="0">
                <a:latin typeface="Centaur" panose="02030504050205020304" pitchFamily="18" charset="0"/>
              </a:rPr>
              <a:t>       Dinner </a:t>
            </a:r>
            <a:r>
              <a:rPr lang="en-US" sz="2000" dirty="0" smtClean="0">
                <a:latin typeface="Centaur" panose="02030504050205020304" pitchFamily="18" charset="0"/>
              </a:rPr>
              <a:t>@ Restaurant </a:t>
            </a:r>
            <a:r>
              <a:rPr lang="en-US" sz="2000" dirty="0">
                <a:latin typeface="Centaur" panose="02030504050205020304" pitchFamily="18" charset="0"/>
              </a:rPr>
              <a:t>$</a:t>
            </a:r>
            <a:r>
              <a:rPr lang="en-US" sz="2000" dirty="0" smtClean="0">
                <a:latin typeface="Centaur" panose="02030504050205020304" pitchFamily="18" charset="0"/>
              </a:rPr>
              <a:t>25 x 2 days…</a:t>
            </a:r>
            <a:r>
              <a:rPr lang="en-US" sz="2000" u="sng" dirty="0" smtClean="0">
                <a:solidFill>
                  <a:srgbClr val="FF0000"/>
                </a:solidFill>
                <a:latin typeface="Centaur" panose="02030504050205020304" pitchFamily="18" charset="0"/>
              </a:rPr>
              <a:t>$50.00</a:t>
            </a:r>
            <a:endParaRPr lang="en-US" sz="2000" u="sng" dirty="0">
              <a:solidFill>
                <a:srgbClr val="FF0000"/>
              </a:solidFill>
              <a:latin typeface="Centaur" panose="02030504050205020304" pitchFamily="18" charset="0"/>
            </a:endParaRPr>
          </a:p>
          <a:p>
            <a:r>
              <a:rPr lang="en-US" sz="1600" b="1" dirty="0" smtClean="0">
                <a:latin typeface="Centaur" panose="02030504050205020304" pitchFamily="18" charset="0"/>
              </a:rPr>
              <a:t>hotel rates include taxes</a:t>
            </a:r>
            <a:r>
              <a:rPr lang="en-US" sz="2000" b="1" dirty="0" smtClean="0">
                <a:latin typeface="Centaur" panose="02030504050205020304" pitchFamily="18" charset="0"/>
              </a:rPr>
              <a:t>                        </a:t>
            </a:r>
            <a:r>
              <a:rPr lang="en-US" sz="2000" b="1" dirty="0" smtClean="0">
                <a:solidFill>
                  <a:schemeClr val="accent6">
                    <a:lumMod val="75000"/>
                  </a:schemeClr>
                </a:solidFill>
                <a:latin typeface="Centaur" panose="02030504050205020304" pitchFamily="18" charset="0"/>
              </a:rPr>
              <a:t>TOTAL: </a:t>
            </a:r>
            <a:r>
              <a:rPr lang="en-US" sz="2000" b="1" dirty="0" smtClean="0">
                <a:solidFill>
                  <a:schemeClr val="accent6">
                    <a:lumMod val="75000"/>
                  </a:schemeClr>
                </a:solidFill>
                <a:latin typeface="Centaur" panose="02030504050205020304" pitchFamily="18" charset="0"/>
              </a:rPr>
              <a:t>$514.65</a:t>
            </a:r>
            <a:endParaRPr lang="en-US" sz="2000" b="1" dirty="0" smtClean="0">
              <a:solidFill>
                <a:schemeClr val="accent6">
                  <a:lumMod val="75000"/>
                </a:schemeClr>
              </a:solidFill>
              <a:latin typeface="Centaur" panose="02030504050205020304" pitchFamily="18" charset="0"/>
            </a:endParaRPr>
          </a:p>
          <a:p>
            <a:r>
              <a:rPr lang="en-US" sz="1000" b="1" dirty="0" smtClean="0">
                <a:solidFill>
                  <a:schemeClr val="accent6">
                    <a:lumMod val="75000"/>
                  </a:schemeClr>
                </a:solidFill>
                <a:latin typeface="Centaur" panose="02030504050205020304" pitchFamily="18" charset="0"/>
              </a:rPr>
              <a:t>           </a:t>
            </a:r>
          </a:p>
          <a:p>
            <a:r>
              <a:rPr lang="en-US" sz="2000" b="1" dirty="0" smtClean="0">
                <a:solidFill>
                  <a:schemeClr val="accent6">
                    <a:lumMod val="75000"/>
                  </a:schemeClr>
                </a:solidFill>
                <a:latin typeface="Centaur" panose="02030504050205020304" pitchFamily="18" charset="0"/>
              </a:rPr>
              <a:t>           Go with a friend, split the </a:t>
            </a:r>
            <a:r>
              <a:rPr lang="en-US" sz="2000" b="1" dirty="0">
                <a:solidFill>
                  <a:schemeClr val="accent6">
                    <a:lumMod val="75000"/>
                  </a:schemeClr>
                </a:solidFill>
                <a:latin typeface="Centaur" panose="02030504050205020304" pitchFamily="18" charset="0"/>
              </a:rPr>
              <a:t>hotel bill: </a:t>
            </a:r>
            <a:r>
              <a:rPr lang="en-US" sz="2000" b="1" dirty="0" smtClean="0">
                <a:solidFill>
                  <a:schemeClr val="accent6">
                    <a:lumMod val="75000"/>
                  </a:schemeClr>
                </a:solidFill>
                <a:latin typeface="Centaur" panose="02030504050205020304" pitchFamily="18" charset="0"/>
              </a:rPr>
              <a:t>$</a:t>
            </a:r>
            <a:r>
              <a:rPr lang="en-US" sz="2000" b="1" dirty="0" smtClean="0">
                <a:solidFill>
                  <a:schemeClr val="accent6">
                    <a:lumMod val="75000"/>
                  </a:schemeClr>
                </a:solidFill>
                <a:latin typeface="Centaur" panose="02030504050205020304" pitchFamily="18" charset="0"/>
              </a:rPr>
              <a:t>352.83</a:t>
            </a:r>
            <a:endParaRPr lang="en-US" sz="2000" b="1" dirty="0" smtClean="0">
              <a:solidFill>
                <a:schemeClr val="accent6">
                  <a:lumMod val="75000"/>
                </a:schemeClr>
              </a:solidFill>
              <a:latin typeface="Centaur" panose="02030504050205020304" pitchFamily="18" charset="0"/>
            </a:endParaRPr>
          </a:p>
          <a:p>
            <a:r>
              <a:rPr lang="en-US" sz="2000" b="1" dirty="0" smtClean="0">
                <a:solidFill>
                  <a:schemeClr val="accent6">
                    <a:lumMod val="75000"/>
                  </a:schemeClr>
                </a:solidFill>
                <a:latin typeface="Centaur" panose="02030504050205020304" pitchFamily="18" charset="0"/>
              </a:rPr>
              <a:t>  Stay at a $139 hotel instead with a friend: </a:t>
            </a:r>
            <a:r>
              <a:rPr lang="en-US" sz="2000" b="1" dirty="0" smtClean="0">
                <a:solidFill>
                  <a:schemeClr val="accent6">
                    <a:lumMod val="75000"/>
                  </a:schemeClr>
                </a:solidFill>
                <a:latin typeface="Centaur" panose="02030504050205020304" pitchFamily="18" charset="0"/>
              </a:rPr>
              <a:t>$273.01</a:t>
            </a:r>
          </a:p>
          <a:p>
            <a:endParaRPr lang="en-US" sz="1000" b="1" dirty="0" smtClean="0">
              <a:solidFill>
                <a:schemeClr val="accent6">
                  <a:lumMod val="75000"/>
                </a:schemeClr>
              </a:solidFill>
              <a:latin typeface="Centaur" panose="02030504050205020304" pitchFamily="18" charset="0"/>
            </a:endParaRPr>
          </a:p>
          <a:p>
            <a:r>
              <a:rPr lang="en-US" sz="2000" b="1" dirty="0" smtClean="0">
                <a:latin typeface="Centaur" panose="02030504050205020304" pitchFamily="18" charset="0"/>
              </a:rPr>
              <a:t>Bottom Line:</a:t>
            </a:r>
          </a:p>
          <a:p>
            <a:r>
              <a:rPr lang="en-US" sz="2000" b="1" dirty="0" smtClean="0">
                <a:latin typeface="Centaur" panose="02030504050205020304" pitchFamily="18" charset="0"/>
              </a:rPr>
              <a:t>    You can make </a:t>
            </a:r>
            <a:r>
              <a:rPr lang="en-US" sz="2000" b="1" dirty="0" smtClean="0">
                <a:latin typeface="Centaur" panose="02030504050205020304" pitchFamily="18" charset="0"/>
              </a:rPr>
              <a:t>your trip an inexpensive adventure!</a:t>
            </a:r>
            <a:endParaRPr lang="en-US" sz="2000" b="1" dirty="0" smtClean="0">
              <a:latin typeface="Centaur" panose="02030504050205020304" pitchFamily="18" charset="0"/>
            </a:endParaRPr>
          </a:p>
        </p:txBody>
      </p:sp>
    </p:spTree>
    <p:extLst>
      <p:ext uri="{BB962C8B-B14F-4D97-AF65-F5344CB8AC3E}">
        <p14:creationId xmlns:p14="http://schemas.microsoft.com/office/powerpoint/2010/main" val="36411262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662501" y="584199"/>
            <a:ext cx="10191648" cy="991214"/>
          </a:xfrm>
        </p:spPr>
        <p:txBody>
          <a:bodyPr anchor="t">
            <a:noAutofit/>
          </a:bodyPr>
          <a:lstStyle/>
          <a:p>
            <a:r>
              <a:rPr lang="en-US" sz="3500" b="1" dirty="0" smtClean="0">
                <a:latin typeface="Centaur" panose="02030504050205020304" pitchFamily="18" charset="0"/>
              </a:rPr>
              <a:t>Our web site at www.ny2016.org should be your first stop in learning the latest about World Stamp Show-NY 2016.</a:t>
            </a:r>
            <a:r>
              <a:rPr lang="en-US" sz="2600" b="1" dirty="0" smtClean="0">
                <a:latin typeface="Centaur" panose="02030504050205020304" pitchFamily="18" charset="0"/>
              </a:rPr>
              <a:t/>
            </a:r>
            <a:br>
              <a:rPr lang="en-US" sz="2600" b="1" dirty="0" smtClean="0">
                <a:latin typeface="Centaur" panose="02030504050205020304" pitchFamily="18" charset="0"/>
              </a:rPr>
            </a:br>
            <a:r>
              <a:rPr lang="en-US" sz="2600" b="1" dirty="0" smtClean="0">
                <a:latin typeface="Centaur" panose="02030504050205020304" pitchFamily="18" charset="0"/>
              </a:rPr>
              <a:t>    </a:t>
            </a:r>
            <a:endParaRPr lang="en-US" sz="1500" b="1" dirty="0" smtClean="0">
              <a:latin typeface="Centaur" panose="020305040502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sp>
        <p:nvSpPr>
          <p:cNvPr id="11" name="Title 1"/>
          <p:cNvSpPr txBox="1">
            <a:spLocks/>
          </p:cNvSpPr>
          <p:nvPr/>
        </p:nvSpPr>
        <p:spPr>
          <a:xfrm>
            <a:off x="1662501" y="1758376"/>
            <a:ext cx="2821364" cy="475038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smtClean="0">
                <a:latin typeface="Centaur" panose="02030504050205020304" pitchFamily="18" charset="0"/>
              </a:rPr>
              <a:t/>
            </a:r>
            <a:br>
              <a:rPr lang="en-US" sz="2600" b="1" dirty="0" smtClean="0">
                <a:latin typeface="Centaur" panose="02030504050205020304" pitchFamily="18" charset="0"/>
              </a:rPr>
            </a:br>
            <a:r>
              <a:rPr lang="en-US" sz="3500" b="1" dirty="0" smtClean="0">
                <a:latin typeface="Centaur" panose="02030504050205020304" pitchFamily="18" charset="0"/>
              </a:rPr>
              <a:t>                  </a:t>
            </a:r>
            <a:endParaRPr lang="en-US" sz="2000" b="1" dirty="0" smtClean="0">
              <a:latin typeface="Centaur" panose="02030504050205020304" pitchFamily="18" charset="0"/>
            </a:endParaRPr>
          </a:p>
        </p:txBody>
      </p:sp>
      <p:pic>
        <p:nvPicPr>
          <p:cNvPr id="4" name="Picture 3"/>
          <p:cNvPicPr>
            <a:picLocks noChangeAspect="1"/>
          </p:cNvPicPr>
          <p:nvPr/>
        </p:nvPicPr>
        <p:blipFill>
          <a:blip r:embed="rId4"/>
          <a:stretch>
            <a:fillRect/>
          </a:stretch>
        </p:blipFill>
        <p:spPr>
          <a:xfrm>
            <a:off x="3227475" y="1758376"/>
            <a:ext cx="7069802" cy="4746708"/>
          </a:xfrm>
          <a:prstGeom prst="rect">
            <a:avLst/>
          </a:prstGeom>
        </p:spPr>
      </p:pic>
      <p:sp>
        <p:nvSpPr>
          <p:cNvPr id="6" name="Slide Number Placeholder 5"/>
          <p:cNvSpPr>
            <a:spLocks noGrp="1"/>
          </p:cNvSpPr>
          <p:nvPr>
            <p:ph type="sldNum" sz="quarter" idx="12"/>
          </p:nvPr>
        </p:nvSpPr>
        <p:spPr>
          <a:xfrm>
            <a:off x="9110949" y="6324359"/>
            <a:ext cx="2743200" cy="365125"/>
          </a:xfrm>
        </p:spPr>
        <p:txBody>
          <a:bodyPr/>
          <a:lstStyle/>
          <a:p>
            <a:fld id="{55027D92-48B6-4A7D-8911-3045EBF5F00F}" type="slidenum">
              <a:rPr lang="en-US" smtClean="0"/>
              <a:t>3</a:t>
            </a:fld>
            <a:endParaRPr lang="en-US"/>
          </a:p>
        </p:txBody>
      </p:sp>
    </p:spTree>
    <p:extLst>
      <p:ext uri="{BB962C8B-B14F-4D97-AF65-F5344CB8AC3E}">
        <p14:creationId xmlns:p14="http://schemas.microsoft.com/office/powerpoint/2010/main" val="31493371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349625" cy="6858000"/>
          </a:xfrm>
          <a:prstGeom prst="rect">
            <a:avLst/>
          </a:prstGeom>
        </p:spPr>
      </p:pic>
      <p:sp>
        <p:nvSpPr>
          <p:cNvPr id="8" name="Title 1"/>
          <p:cNvSpPr>
            <a:spLocks noGrp="1"/>
          </p:cNvSpPr>
          <p:nvPr>
            <p:ph type="ctrTitle"/>
          </p:nvPr>
        </p:nvSpPr>
        <p:spPr>
          <a:xfrm>
            <a:off x="3797448" y="587991"/>
            <a:ext cx="8025938" cy="5682017"/>
          </a:xfrm>
        </p:spPr>
        <p:txBody>
          <a:bodyPr>
            <a:noAutofit/>
          </a:bodyPr>
          <a:lstStyle/>
          <a:p>
            <a:r>
              <a:rPr lang="en-US" sz="5600" b="1" dirty="0" smtClean="0">
                <a:latin typeface="Centaur" panose="02030504050205020304" pitchFamily="18" charset="0"/>
              </a:rPr>
              <a:t/>
            </a:r>
            <a:br>
              <a:rPr lang="en-US" sz="5600" b="1" dirty="0" smtClean="0">
                <a:latin typeface="Centaur" panose="02030504050205020304" pitchFamily="18" charset="0"/>
              </a:rPr>
            </a:br>
            <a:r>
              <a:rPr lang="en-US" sz="5600" b="1" dirty="0">
                <a:latin typeface="Centaur" panose="02030504050205020304" pitchFamily="18" charset="0"/>
              </a:rPr>
              <a:t/>
            </a:r>
            <a:br>
              <a:rPr lang="en-US" sz="5600" b="1" dirty="0">
                <a:latin typeface="Centaur" panose="02030504050205020304" pitchFamily="18" charset="0"/>
              </a:rPr>
            </a:br>
            <a:r>
              <a:rPr lang="en-US" sz="5600" b="1" dirty="0" smtClean="0">
                <a:latin typeface="Centaur" panose="02030504050205020304" pitchFamily="18" charset="0"/>
              </a:rPr>
              <a:t/>
            </a:r>
            <a:br>
              <a:rPr lang="en-US" sz="5600" b="1" dirty="0" smtClean="0">
                <a:latin typeface="Centaur" panose="02030504050205020304" pitchFamily="18" charset="0"/>
              </a:rPr>
            </a:br>
            <a:r>
              <a:rPr lang="en-US" sz="5600" b="1" dirty="0">
                <a:latin typeface="Centaur" panose="02030504050205020304" pitchFamily="18" charset="0"/>
              </a:rPr>
              <a:t/>
            </a:r>
            <a:br>
              <a:rPr lang="en-US" sz="5600" b="1" dirty="0">
                <a:latin typeface="Centaur" panose="02030504050205020304" pitchFamily="18" charset="0"/>
              </a:rPr>
            </a:br>
            <a:r>
              <a:rPr lang="en-US" sz="5600" b="1" dirty="0" smtClean="0">
                <a:latin typeface="Centaur" panose="02030504050205020304" pitchFamily="18" charset="0"/>
              </a:rPr>
              <a:t/>
            </a:r>
            <a:br>
              <a:rPr lang="en-US" sz="5600" b="1" dirty="0" smtClean="0">
                <a:latin typeface="Centaur" panose="02030504050205020304" pitchFamily="18" charset="0"/>
              </a:rPr>
            </a:br>
            <a:r>
              <a:rPr lang="en-US" sz="5600" b="1" dirty="0">
                <a:latin typeface="Centaur" panose="02030504050205020304" pitchFamily="18" charset="0"/>
              </a:rPr>
              <a:t/>
            </a:r>
            <a:br>
              <a:rPr lang="en-US" sz="5600" b="1" dirty="0">
                <a:latin typeface="Centaur" panose="02030504050205020304" pitchFamily="18" charset="0"/>
              </a:rPr>
            </a:br>
            <a:r>
              <a:rPr lang="en-US" sz="5600" b="1" dirty="0" smtClean="0">
                <a:latin typeface="Centaur" panose="02030504050205020304" pitchFamily="18" charset="0"/>
              </a:rPr>
              <a:t/>
            </a:r>
            <a:br>
              <a:rPr lang="en-US" sz="5600" b="1" dirty="0" smtClean="0">
                <a:latin typeface="Centaur" panose="02030504050205020304" pitchFamily="18" charset="0"/>
              </a:rPr>
            </a:br>
            <a:r>
              <a:rPr lang="en-US" sz="5600" b="1" dirty="0">
                <a:latin typeface="Centaur" panose="02030504050205020304" pitchFamily="18" charset="0"/>
              </a:rPr>
              <a:t/>
            </a:r>
            <a:br>
              <a:rPr lang="en-US" sz="5600" b="1" dirty="0">
                <a:latin typeface="Centaur" panose="02030504050205020304" pitchFamily="18" charset="0"/>
              </a:rPr>
            </a:br>
            <a:r>
              <a:rPr lang="en-US" sz="5600" b="1" dirty="0" smtClean="0">
                <a:latin typeface="Centaur" panose="02030504050205020304" pitchFamily="18" charset="0"/>
              </a:rPr>
              <a:t/>
            </a:r>
            <a:br>
              <a:rPr lang="en-US" sz="5600" b="1" dirty="0" smtClean="0">
                <a:latin typeface="Centaur" panose="02030504050205020304" pitchFamily="18" charset="0"/>
              </a:rPr>
            </a:br>
            <a:r>
              <a:rPr lang="en-US" sz="7500" b="1" dirty="0" smtClean="0">
                <a:latin typeface="Centaur" panose="02030504050205020304" pitchFamily="18" charset="0"/>
              </a:rPr>
              <a:t>Won’t you join us?</a:t>
            </a:r>
            <a:r>
              <a:rPr lang="en-US" sz="5600" b="1" dirty="0" smtClean="0">
                <a:latin typeface="Centaur" panose="02030504050205020304" pitchFamily="18" charset="0"/>
              </a:rPr>
              <a:t/>
            </a:r>
            <a:br>
              <a:rPr lang="en-US" sz="5600" b="1" dirty="0" smtClean="0">
                <a:latin typeface="Centaur" panose="02030504050205020304" pitchFamily="18" charset="0"/>
              </a:rPr>
            </a:br>
            <a:r>
              <a:rPr lang="en-US" sz="3000" b="1" dirty="0" smtClean="0">
                <a:latin typeface="Centaur" panose="02030504050205020304" pitchFamily="18" charset="0"/>
              </a:rPr>
              <a:t/>
            </a:r>
            <a:br>
              <a:rPr lang="en-US" sz="3000" b="1" dirty="0" smtClean="0">
                <a:latin typeface="Centaur" panose="02030504050205020304" pitchFamily="18" charset="0"/>
              </a:rPr>
            </a:br>
            <a:r>
              <a:rPr lang="en-US" sz="4000" b="1" dirty="0" smtClean="0">
                <a:latin typeface="Centaur" panose="02030504050205020304" pitchFamily="18" charset="0"/>
              </a:rPr>
              <a:t>We welcome your</a:t>
            </a:r>
            <a:br>
              <a:rPr lang="en-US" sz="4000" b="1" dirty="0" smtClean="0">
                <a:latin typeface="Centaur" panose="02030504050205020304" pitchFamily="18" charset="0"/>
              </a:rPr>
            </a:br>
            <a:r>
              <a:rPr lang="en-US" sz="4000" b="1" dirty="0" smtClean="0">
                <a:latin typeface="Centaur" panose="02030504050205020304" pitchFamily="18" charset="0"/>
              </a:rPr>
              <a:t>comments and questions!</a:t>
            </a:r>
            <a:br>
              <a:rPr lang="en-US" sz="4000" b="1" dirty="0" smtClean="0">
                <a:latin typeface="Centaur" panose="02030504050205020304" pitchFamily="18" charset="0"/>
              </a:rPr>
            </a:br>
            <a:r>
              <a:rPr lang="en-US" sz="4000" b="1" dirty="0" smtClean="0">
                <a:latin typeface="Centaur" panose="02030504050205020304" pitchFamily="18" charset="0"/>
              </a:rPr>
              <a:t/>
            </a:r>
            <a:br>
              <a:rPr lang="en-US" sz="4000" b="1" dirty="0" smtClean="0">
                <a:latin typeface="Centaur" panose="02030504050205020304" pitchFamily="18" charset="0"/>
              </a:rPr>
            </a:br>
            <a:r>
              <a:rPr lang="en-US" sz="4000" b="1" dirty="0" smtClean="0">
                <a:latin typeface="Centaur" panose="02030504050205020304" pitchFamily="18" charset="0"/>
              </a:rPr>
              <a:t>Toll-free </a:t>
            </a:r>
            <a:r>
              <a:rPr lang="en-US" sz="4000" b="1" dirty="0">
                <a:latin typeface="Centaur" panose="02030504050205020304" pitchFamily="18" charset="0"/>
              </a:rPr>
              <a:t>(</a:t>
            </a:r>
            <a:r>
              <a:rPr lang="en-US" sz="4000" b="1" dirty="0" smtClean="0">
                <a:latin typeface="Centaur" panose="02030504050205020304" pitchFamily="18" charset="0"/>
              </a:rPr>
              <a:t>844)977-2016</a:t>
            </a:r>
            <a:r>
              <a:rPr lang="en-US" sz="3000" b="1" dirty="0" smtClean="0">
                <a:latin typeface="Centaur" panose="02030504050205020304" pitchFamily="18" charset="0"/>
              </a:rPr>
              <a:t/>
            </a:r>
            <a:br>
              <a:rPr lang="en-US" sz="3000" b="1" dirty="0" smtClean="0">
                <a:latin typeface="Centaur" panose="02030504050205020304" pitchFamily="18" charset="0"/>
              </a:rPr>
            </a:br>
            <a:r>
              <a:rPr lang="en-US" sz="4000" b="1" dirty="0" smtClean="0">
                <a:latin typeface="Centaur" panose="02030504050205020304" pitchFamily="18" charset="0"/>
              </a:rPr>
              <a:t>www.ny2016.org          </a:t>
            </a:r>
            <a:r>
              <a:rPr lang="en-US" sz="4000" b="1" dirty="0">
                <a:latin typeface="Centaur" panose="02030504050205020304" pitchFamily="18" charset="0"/>
              </a:rPr>
              <a:t>info@ny2016.org</a:t>
            </a:r>
            <a:br>
              <a:rPr lang="en-US" sz="4000" b="1" dirty="0">
                <a:latin typeface="Centaur" panose="02030504050205020304" pitchFamily="18" charset="0"/>
              </a:rPr>
            </a:br>
            <a:r>
              <a:rPr lang="en-US" sz="4000" b="1" dirty="0">
                <a:latin typeface="Centaur" panose="02030504050205020304" pitchFamily="18" charset="0"/>
              </a:rPr>
              <a:t/>
            </a:r>
            <a:br>
              <a:rPr lang="en-US" sz="4000" b="1" dirty="0">
                <a:latin typeface="Centaur" panose="02030504050205020304" pitchFamily="18" charset="0"/>
              </a:rPr>
            </a:br>
            <a:r>
              <a:rPr lang="en-US" sz="3200" b="1" i="1" dirty="0" smtClean="0">
                <a:latin typeface="Centaur" panose="02030504050205020304" pitchFamily="18" charset="0"/>
              </a:rPr>
              <a:t>Why wait for </a:t>
            </a:r>
            <a:r>
              <a:rPr lang="en-US" sz="3200" b="1" i="1" dirty="0">
                <a:latin typeface="Centaur" panose="02030504050205020304" pitchFamily="18" charset="0"/>
              </a:rPr>
              <a:t>the </a:t>
            </a:r>
            <a:r>
              <a:rPr lang="en-US" sz="3200" b="1" i="1" dirty="0" smtClean="0">
                <a:latin typeface="Centaur" panose="02030504050205020304" pitchFamily="18" charset="0"/>
              </a:rPr>
              <a:t>next US international</a:t>
            </a:r>
            <a:r>
              <a:rPr lang="en-US" sz="3200" b="1" i="1" dirty="0">
                <a:latin typeface="Centaur" panose="02030504050205020304" pitchFamily="18" charset="0"/>
              </a:rPr>
              <a:t/>
            </a:r>
            <a:br>
              <a:rPr lang="en-US" sz="3200" b="1" i="1" dirty="0">
                <a:latin typeface="Centaur" panose="02030504050205020304" pitchFamily="18" charset="0"/>
              </a:rPr>
            </a:br>
            <a:r>
              <a:rPr lang="en-US" sz="3200" b="1" i="1" dirty="0" smtClean="0">
                <a:latin typeface="Centaur" panose="02030504050205020304" pitchFamily="18" charset="0"/>
              </a:rPr>
              <a:t>exhibition </a:t>
            </a:r>
            <a:r>
              <a:rPr lang="en-US" sz="3200" b="1" i="1" dirty="0">
                <a:latin typeface="Centaur" panose="02030504050205020304" pitchFamily="18" charset="0"/>
              </a:rPr>
              <a:t>in Boston in 2026</a:t>
            </a:r>
            <a:r>
              <a:rPr lang="en-US" sz="3200" b="1" i="1" dirty="0" smtClean="0">
                <a:latin typeface="Centaur" panose="02030504050205020304" pitchFamily="18" charset="0"/>
              </a:rPr>
              <a:t>?  Come in 2016!</a:t>
            </a:r>
            <a:endParaRPr lang="en-US" sz="3200" i="1" dirty="0">
              <a:latin typeface="Centaur" panose="02030504050205020304" pitchFamily="18" charset="0"/>
            </a:endParaRPr>
          </a:p>
        </p:txBody>
      </p:sp>
      <p:sp>
        <p:nvSpPr>
          <p:cNvPr id="9" name="Rectangle 8"/>
          <p:cNvSpPr/>
          <p:nvPr/>
        </p:nvSpPr>
        <p:spPr>
          <a:xfrm>
            <a:off x="7718052" y="783533"/>
            <a:ext cx="184731" cy="1169551"/>
          </a:xfrm>
          <a:prstGeom prst="rect">
            <a:avLst/>
          </a:prstGeom>
          <a:noFill/>
        </p:spPr>
        <p:txBody>
          <a:bodyPr wrap="none" lIns="91440" tIns="45720" rIns="91440" bIns="45720">
            <a:spAutoFit/>
          </a:bodyPr>
          <a:lstStyle/>
          <a:p>
            <a:pPr algn="ctr"/>
            <a:endParaRPr lang="en-US" sz="7000" b="1" cap="none" spc="0" dirty="0">
              <a:ln w="13462">
                <a:solidFill>
                  <a:schemeClr val="bg1"/>
                </a:solidFill>
                <a:prstDash val="solid"/>
              </a:ln>
              <a:solidFill>
                <a:srgbClr val="70CE9B"/>
              </a:solidFill>
              <a:effectLst>
                <a:outerShdw dist="38100" dir="2700000" algn="bl" rotWithShape="0">
                  <a:schemeClr val="accent5"/>
                </a:outerShdw>
              </a:effectLst>
              <a:latin typeface="Centaur" panose="02030504050205020304" pitchFamily="18" charset="0"/>
            </a:endParaRPr>
          </a:p>
        </p:txBody>
      </p:sp>
    </p:spTree>
    <p:extLst>
      <p:ext uri="{BB962C8B-B14F-4D97-AF65-F5344CB8AC3E}">
        <p14:creationId xmlns:p14="http://schemas.microsoft.com/office/powerpoint/2010/main" val="4850383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662501" y="584199"/>
            <a:ext cx="5862019" cy="3612340"/>
          </a:xfrm>
        </p:spPr>
        <p:txBody>
          <a:bodyPr anchor="t">
            <a:noAutofit/>
          </a:bodyPr>
          <a:lstStyle/>
          <a:p>
            <a:r>
              <a:rPr lang="en-US" sz="3500" b="1" dirty="0" smtClean="0">
                <a:latin typeface="Centaur" panose="02030504050205020304" pitchFamily="18" charset="0"/>
              </a:rPr>
              <a:t>Every decade since 1913 the United States has hosted a giant international stamp show.</a:t>
            </a:r>
            <a:br>
              <a:rPr lang="en-US" sz="3500" b="1" dirty="0" smtClean="0">
                <a:latin typeface="Centaur" panose="02030504050205020304" pitchFamily="18" charset="0"/>
              </a:rPr>
            </a:br>
            <a:r>
              <a:rPr lang="en-US" sz="3500" b="1" dirty="0" smtClean="0">
                <a:latin typeface="Centaur" panose="02030504050205020304" pitchFamily="18" charset="0"/>
              </a:rPr>
              <a:t/>
            </a:r>
            <a:br>
              <a:rPr lang="en-US" sz="3500" b="1" dirty="0" smtClean="0">
                <a:latin typeface="Centaur" panose="02030504050205020304" pitchFamily="18" charset="0"/>
              </a:rPr>
            </a:br>
            <a:r>
              <a:rPr lang="en-US" sz="3500" b="1" dirty="0">
                <a:latin typeface="Centaur" panose="02030504050205020304" pitchFamily="18" charset="0"/>
              </a:rPr>
              <a:t/>
            </a:r>
            <a:br>
              <a:rPr lang="en-US" sz="3500" b="1" dirty="0">
                <a:latin typeface="Centaur" panose="02030504050205020304" pitchFamily="18" charset="0"/>
              </a:rPr>
            </a:br>
            <a:r>
              <a:rPr lang="en-US" sz="1600" b="1" dirty="0" smtClean="0">
                <a:latin typeface="Centaur" panose="02030504050205020304" pitchFamily="18" charset="0"/>
              </a:rPr>
              <a:t>    </a:t>
            </a:r>
            <a:br>
              <a:rPr lang="en-US" sz="1600" b="1" dirty="0" smtClean="0">
                <a:latin typeface="Centaur" panose="02030504050205020304" pitchFamily="18" charset="0"/>
              </a:rPr>
            </a:br>
            <a:r>
              <a:rPr lang="en-US" sz="2600" b="1" dirty="0" smtClean="0">
                <a:latin typeface="Centaur" panose="02030504050205020304" pitchFamily="18" charset="0"/>
              </a:rPr>
              <a:t/>
            </a:r>
            <a:br>
              <a:rPr lang="en-US" sz="2600" b="1" dirty="0" smtClean="0">
                <a:latin typeface="Centaur" panose="02030504050205020304" pitchFamily="18" charset="0"/>
              </a:rPr>
            </a:br>
            <a:r>
              <a:rPr lang="en-US" sz="3500" b="1" dirty="0" smtClean="0">
                <a:latin typeface="Centaur" panose="02030504050205020304" pitchFamily="18" charset="0"/>
              </a:rPr>
              <a:t>                  </a:t>
            </a:r>
            <a:r>
              <a:rPr lang="en-US" sz="2000" b="1" dirty="0" smtClean="0">
                <a:latin typeface="Centaur" panose="02030504050205020304" pitchFamily="18" charset="0"/>
              </a:rPr>
              <a:t>(photo: Washington 2006 stamp show)</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520" y="584199"/>
            <a:ext cx="4228657" cy="3460283"/>
          </a:xfrm>
          <a:prstGeom prst="rect">
            <a:avLst/>
          </a:prstGeom>
        </p:spPr>
      </p:pic>
      <p:sp>
        <p:nvSpPr>
          <p:cNvPr id="4" name="TextBox 3"/>
          <p:cNvSpPr txBox="1"/>
          <p:nvPr/>
        </p:nvSpPr>
        <p:spPr>
          <a:xfrm>
            <a:off x="1656678" y="4196539"/>
            <a:ext cx="10197471" cy="2287794"/>
          </a:xfrm>
          <a:prstGeom prst="rect">
            <a:avLst/>
          </a:prstGeom>
          <a:noFill/>
        </p:spPr>
        <p:txBody>
          <a:bodyPr wrap="square" rtlCol="0">
            <a:spAutoFit/>
          </a:bodyPr>
          <a:lstStyle/>
          <a:p>
            <a:r>
              <a:rPr lang="en-US" sz="3500" b="1" dirty="0">
                <a:solidFill>
                  <a:prstClr val="black"/>
                </a:solidFill>
                <a:latin typeface="Centaur" panose="02030504050205020304" pitchFamily="18" charset="0"/>
                <a:ea typeface="+mj-ea"/>
                <a:cs typeface="+mj-cs"/>
              </a:rPr>
              <a:t>The next one, World Stamp Show-NY 2016, takes place May 28 through June 4 at the Javits Center in New York City.  Admission is free and some 250,000 people are expected to attend this 8 day extravaganza.</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4021" y="2236587"/>
            <a:ext cx="1538016" cy="141102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2375" y="2236587"/>
            <a:ext cx="1425277" cy="1411024"/>
          </a:xfrm>
          <a:prstGeom prst="rect">
            <a:avLst/>
          </a:prstGeom>
        </p:spPr>
      </p:pic>
      <p:pic>
        <p:nvPicPr>
          <p:cNvPr id="10" name="Picture 9"/>
          <p:cNvPicPr>
            <a:picLocks noChangeAspect="1"/>
          </p:cNvPicPr>
          <p:nvPr/>
        </p:nvPicPr>
        <p:blipFill>
          <a:blip r:embed="rId6"/>
          <a:stretch>
            <a:fillRect/>
          </a:stretch>
        </p:blipFill>
        <p:spPr>
          <a:xfrm>
            <a:off x="3278712" y="2343958"/>
            <a:ext cx="2415276" cy="1196281"/>
          </a:xfrm>
          <a:prstGeom prst="rect">
            <a:avLst/>
          </a:prstGeom>
        </p:spPr>
      </p:pic>
      <p:sp>
        <p:nvSpPr>
          <p:cNvPr id="9" name="Slide Number Placeholder 8"/>
          <p:cNvSpPr>
            <a:spLocks noGrp="1"/>
          </p:cNvSpPr>
          <p:nvPr>
            <p:ph type="sldNum" sz="quarter" idx="12"/>
          </p:nvPr>
        </p:nvSpPr>
        <p:spPr>
          <a:xfrm>
            <a:off x="9110949" y="6301770"/>
            <a:ext cx="2743200" cy="365125"/>
          </a:xfrm>
        </p:spPr>
        <p:txBody>
          <a:bodyPr/>
          <a:lstStyle/>
          <a:p>
            <a:fld id="{55027D92-48B6-4A7D-8911-3045EBF5F00F}" type="slidenum">
              <a:rPr lang="en-US" smtClean="0"/>
              <a:t>4</a:t>
            </a:fld>
            <a:endParaRPr lang="en-US" dirty="0"/>
          </a:p>
        </p:txBody>
      </p:sp>
    </p:spTree>
    <p:extLst>
      <p:ext uri="{BB962C8B-B14F-4D97-AF65-F5344CB8AC3E}">
        <p14:creationId xmlns:p14="http://schemas.microsoft.com/office/powerpoint/2010/main" val="9649538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662501" y="584198"/>
            <a:ext cx="10191648" cy="3910683"/>
          </a:xfrm>
        </p:spPr>
        <p:txBody>
          <a:bodyPr anchor="t">
            <a:noAutofit/>
          </a:bodyPr>
          <a:lstStyle/>
          <a:p>
            <a:r>
              <a:rPr lang="en-US" sz="3500" b="1" dirty="0" smtClean="0">
                <a:latin typeface="Centaur" panose="02030504050205020304" pitchFamily="18" charset="0"/>
              </a:rPr>
              <a:t>How did it all begin?</a:t>
            </a:r>
            <a:br>
              <a:rPr lang="en-US" sz="3500" b="1" dirty="0" smtClean="0">
                <a:latin typeface="Centaur" panose="02030504050205020304" pitchFamily="18" charset="0"/>
              </a:rPr>
            </a:br>
            <a:r>
              <a:rPr lang="en-US" sz="3500" b="1" dirty="0" smtClean="0">
                <a:latin typeface="Centaur" panose="02030504050205020304" pitchFamily="18" charset="0"/>
              </a:rPr>
              <a:t/>
            </a:r>
            <a:br>
              <a:rPr lang="en-US" sz="3500" b="1" dirty="0" smtClean="0">
                <a:latin typeface="Centaur" panose="02030504050205020304" pitchFamily="18" charset="0"/>
              </a:rPr>
            </a:br>
            <a:r>
              <a:rPr lang="en-US" sz="3500" b="1" dirty="0" smtClean="0">
                <a:latin typeface="Centaur" panose="02030504050205020304" pitchFamily="18" charset="0"/>
              </a:rPr>
              <a:t>Here in the U.S. the American Philatelic Society organizes the host city selection process by first sending out a request for proposals from interested collecting groups.  These proposals are reviewed by the APS Board, which then invites qualified candidate groups to make a formal presentation before it makes its final selection.</a:t>
            </a:r>
            <a:br>
              <a:rPr lang="en-US" sz="3500" b="1" dirty="0" smtClean="0">
                <a:latin typeface="Centaur" panose="02030504050205020304" pitchFamily="18" charset="0"/>
              </a:rPr>
            </a:br>
            <a:r>
              <a:rPr lang="en-US" sz="1600" b="1" dirty="0" smtClean="0">
                <a:latin typeface="Centaur" panose="02030504050205020304" pitchFamily="18" charset="0"/>
              </a:rPr>
              <a:t>    </a:t>
            </a:r>
            <a:br>
              <a:rPr lang="en-US" sz="1600" b="1" dirty="0" smtClean="0">
                <a:latin typeface="Centaur" panose="02030504050205020304" pitchFamily="18" charset="0"/>
              </a:rPr>
            </a:br>
            <a:r>
              <a:rPr lang="en-US" sz="2600" b="1" dirty="0" smtClean="0">
                <a:latin typeface="Centaur" panose="02030504050205020304" pitchFamily="18" charset="0"/>
              </a:rPr>
              <a:t/>
            </a:r>
            <a:br>
              <a:rPr lang="en-US" sz="2600" b="1" dirty="0" smtClean="0">
                <a:latin typeface="Centaur" panose="02030504050205020304" pitchFamily="18" charset="0"/>
              </a:rPr>
            </a:br>
            <a:r>
              <a:rPr lang="en-US" sz="3500" b="1" dirty="0" smtClean="0">
                <a:latin typeface="Centaur" panose="02030504050205020304" pitchFamily="18" charset="0"/>
              </a:rPr>
              <a:t>                  </a:t>
            </a:r>
            <a:endParaRPr lang="en-US" sz="2000" b="1" dirty="0" smtClean="0">
              <a:latin typeface="Centaur" panose="020305040502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sp>
        <p:nvSpPr>
          <p:cNvPr id="4" name="TextBox 3"/>
          <p:cNvSpPr txBox="1"/>
          <p:nvPr/>
        </p:nvSpPr>
        <p:spPr>
          <a:xfrm>
            <a:off x="1662501" y="4755660"/>
            <a:ext cx="3790847" cy="1708160"/>
          </a:xfrm>
          <a:prstGeom prst="rect">
            <a:avLst/>
          </a:prstGeom>
          <a:noFill/>
        </p:spPr>
        <p:txBody>
          <a:bodyPr wrap="square" rtlCol="0">
            <a:spAutoFit/>
          </a:bodyPr>
          <a:lstStyle/>
          <a:p>
            <a:r>
              <a:rPr lang="en-US" sz="3500" b="1" dirty="0" smtClean="0">
                <a:solidFill>
                  <a:prstClr val="black"/>
                </a:solidFill>
                <a:latin typeface="Centaur" panose="02030504050205020304" pitchFamily="18" charset="0"/>
                <a:ea typeface="+mj-ea"/>
                <a:cs typeface="+mj-cs"/>
              </a:rPr>
              <a:t>This process began in 2005 for the 2016 international show!</a:t>
            </a:r>
            <a:endParaRPr lang="en-US" dirty="0"/>
          </a:p>
        </p:txBody>
      </p:sp>
      <p:pic>
        <p:nvPicPr>
          <p:cNvPr id="8" name="Picture 7"/>
          <p:cNvPicPr>
            <a:picLocks noChangeAspect="1"/>
          </p:cNvPicPr>
          <p:nvPr/>
        </p:nvPicPr>
        <p:blipFill>
          <a:blip r:embed="rId3"/>
          <a:stretch>
            <a:fillRect/>
          </a:stretch>
        </p:blipFill>
        <p:spPr>
          <a:xfrm>
            <a:off x="8222525" y="4093577"/>
            <a:ext cx="3344515" cy="2262773"/>
          </a:xfrm>
          <a:prstGeom prst="rect">
            <a:avLst/>
          </a:prstGeom>
        </p:spPr>
      </p:pic>
      <p:pic>
        <p:nvPicPr>
          <p:cNvPr id="9" name="Picture 8"/>
          <p:cNvPicPr>
            <a:picLocks noChangeAspect="1"/>
          </p:cNvPicPr>
          <p:nvPr/>
        </p:nvPicPr>
        <p:blipFill>
          <a:blip r:embed="rId4"/>
          <a:stretch>
            <a:fillRect/>
          </a:stretch>
        </p:blipFill>
        <p:spPr>
          <a:xfrm>
            <a:off x="5831700" y="4356861"/>
            <a:ext cx="2012472" cy="1999489"/>
          </a:xfrm>
          <a:prstGeom prst="rect">
            <a:avLst/>
          </a:prstGeom>
        </p:spPr>
      </p:pic>
      <p:sp>
        <p:nvSpPr>
          <p:cNvPr id="6" name="Slide Number Placeholder 5"/>
          <p:cNvSpPr>
            <a:spLocks noGrp="1"/>
          </p:cNvSpPr>
          <p:nvPr>
            <p:ph type="sldNum" sz="quarter" idx="12"/>
          </p:nvPr>
        </p:nvSpPr>
        <p:spPr>
          <a:xfrm>
            <a:off x="9110949" y="6276622"/>
            <a:ext cx="2743200" cy="444853"/>
          </a:xfrm>
        </p:spPr>
        <p:txBody>
          <a:bodyPr/>
          <a:lstStyle/>
          <a:p>
            <a:fld id="{55027D92-48B6-4A7D-8911-3045EBF5F00F}" type="slidenum">
              <a:rPr lang="en-US" smtClean="0"/>
              <a:t>5</a:t>
            </a:fld>
            <a:endParaRPr lang="en-US" dirty="0"/>
          </a:p>
        </p:txBody>
      </p:sp>
    </p:spTree>
    <p:extLst>
      <p:ext uri="{BB962C8B-B14F-4D97-AF65-F5344CB8AC3E}">
        <p14:creationId xmlns:p14="http://schemas.microsoft.com/office/powerpoint/2010/main" val="19440095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662501" y="584198"/>
            <a:ext cx="10191648" cy="1663243"/>
          </a:xfrm>
        </p:spPr>
        <p:txBody>
          <a:bodyPr anchor="t">
            <a:noAutofit/>
          </a:bodyPr>
          <a:lstStyle/>
          <a:p>
            <a:r>
              <a:rPr lang="en-US" sz="3500" b="1" dirty="0" smtClean="0">
                <a:latin typeface="Centaur" panose="02030504050205020304" pitchFamily="18" charset="0"/>
              </a:rPr>
              <a:t>The APS Board voted to accept the hosting proposal from the New York City organizing committee, headed by members of the prestigious Collectors Club.</a:t>
            </a:r>
            <a:br>
              <a:rPr lang="en-US" sz="3500" b="1" dirty="0" smtClean="0">
                <a:latin typeface="Centaur" panose="02030504050205020304" pitchFamily="18" charset="0"/>
              </a:rPr>
            </a:br>
            <a:r>
              <a:rPr lang="en-US" sz="3500" b="1" dirty="0">
                <a:latin typeface="Centaur" panose="02030504050205020304" pitchFamily="18" charset="0"/>
              </a:rPr>
              <a:t/>
            </a:r>
            <a:br>
              <a:rPr lang="en-US" sz="3500" b="1" dirty="0">
                <a:latin typeface="Centaur" panose="02030504050205020304" pitchFamily="18" charset="0"/>
              </a:rPr>
            </a:br>
            <a:r>
              <a:rPr lang="en-US" sz="3500" b="1" dirty="0" smtClean="0">
                <a:latin typeface="Centaur" panose="02030504050205020304" pitchFamily="18" charset="0"/>
              </a:rPr>
              <a:t/>
            </a:r>
            <a:br>
              <a:rPr lang="en-US" sz="3500" b="1" dirty="0" smtClean="0">
                <a:latin typeface="Centaur" panose="02030504050205020304" pitchFamily="18" charset="0"/>
              </a:rPr>
            </a:br>
            <a:r>
              <a:rPr lang="en-US" sz="3500" b="1" dirty="0" smtClean="0">
                <a:latin typeface="Centaur" panose="02030504050205020304" pitchFamily="18" charset="0"/>
              </a:rPr>
              <a:t/>
            </a:r>
            <a:br>
              <a:rPr lang="en-US" sz="3500" b="1" dirty="0" smtClean="0">
                <a:latin typeface="Centaur" panose="02030504050205020304" pitchFamily="18" charset="0"/>
              </a:rPr>
            </a:br>
            <a:r>
              <a:rPr lang="en-US" sz="1600" b="1" dirty="0" smtClean="0">
                <a:latin typeface="Centaur" panose="02030504050205020304" pitchFamily="18" charset="0"/>
              </a:rPr>
              <a:t>    </a:t>
            </a:r>
            <a:br>
              <a:rPr lang="en-US" sz="1600" b="1" dirty="0" smtClean="0">
                <a:latin typeface="Centaur" panose="02030504050205020304" pitchFamily="18" charset="0"/>
              </a:rPr>
            </a:br>
            <a:r>
              <a:rPr lang="en-US" sz="2600" b="1" dirty="0" smtClean="0">
                <a:latin typeface="Centaur" panose="02030504050205020304" pitchFamily="18" charset="0"/>
              </a:rPr>
              <a:t/>
            </a:r>
            <a:br>
              <a:rPr lang="en-US" sz="2600" b="1" dirty="0" smtClean="0">
                <a:latin typeface="Centaur" panose="02030504050205020304" pitchFamily="18" charset="0"/>
              </a:rPr>
            </a:br>
            <a:r>
              <a:rPr lang="en-US" sz="3500" b="1" dirty="0" smtClean="0">
                <a:latin typeface="Centaur" panose="02030504050205020304" pitchFamily="18" charset="0"/>
              </a:rPr>
              <a:t>                  </a:t>
            </a:r>
            <a:endParaRPr lang="en-US" sz="2000" b="1" dirty="0" smtClean="0">
              <a:latin typeface="Centaur" panose="020305040502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pic>
        <p:nvPicPr>
          <p:cNvPr id="3" name="Picture 2"/>
          <p:cNvPicPr>
            <a:picLocks noChangeAspect="1"/>
          </p:cNvPicPr>
          <p:nvPr/>
        </p:nvPicPr>
        <p:blipFill>
          <a:blip r:embed="rId3"/>
          <a:stretch>
            <a:fillRect/>
          </a:stretch>
        </p:blipFill>
        <p:spPr>
          <a:xfrm>
            <a:off x="1761653" y="2391090"/>
            <a:ext cx="5059557" cy="3822424"/>
          </a:xfrm>
          <a:prstGeom prst="rect">
            <a:avLst/>
          </a:prstGeom>
        </p:spPr>
      </p:pic>
      <p:sp>
        <p:nvSpPr>
          <p:cNvPr id="6" name="TextBox 5"/>
          <p:cNvSpPr txBox="1"/>
          <p:nvPr/>
        </p:nvSpPr>
        <p:spPr>
          <a:xfrm>
            <a:off x="7459846" y="2350918"/>
            <a:ext cx="4394303" cy="3862596"/>
          </a:xfrm>
          <a:prstGeom prst="rect">
            <a:avLst/>
          </a:prstGeom>
          <a:noFill/>
        </p:spPr>
        <p:txBody>
          <a:bodyPr wrap="square" rtlCol="0">
            <a:spAutoFit/>
          </a:bodyPr>
          <a:lstStyle/>
          <a:p>
            <a:r>
              <a:rPr lang="en-US" sz="3500" b="1" dirty="0" smtClean="0">
                <a:latin typeface="Centaur" panose="02030504050205020304" pitchFamily="18" charset="0"/>
              </a:rPr>
              <a:t>One of their presentation slides summed up an equation to a successful show.  These positive attributes all hold true more than a decade later as NYC awaits you!</a:t>
            </a:r>
            <a:endParaRPr lang="en-US" sz="3500" b="1" dirty="0">
              <a:latin typeface="Centaur" panose="02030504050205020304" pitchFamily="18" charset="0"/>
            </a:endParaRPr>
          </a:p>
        </p:txBody>
      </p:sp>
      <p:sp>
        <p:nvSpPr>
          <p:cNvPr id="7" name="Slide Number Placeholder 6"/>
          <p:cNvSpPr>
            <a:spLocks noGrp="1"/>
          </p:cNvSpPr>
          <p:nvPr>
            <p:ph type="sldNum" sz="quarter" idx="12"/>
          </p:nvPr>
        </p:nvSpPr>
        <p:spPr>
          <a:xfrm>
            <a:off x="9110949" y="6316991"/>
            <a:ext cx="2743200" cy="365125"/>
          </a:xfrm>
        </p:spPr>
        <p:txBody>
          <a:bodyPr/>
          <a:lstStyle/>
          <a:p>
            <a:fld id="{55027D92-48B6-4A7D-8911-3045EBF5F00F}" type="slidenum">
              <a:rPr lang="en-US" smtClean="0"/>
              <a:t>6</a:t>
            </a:fld>
            <a:endParaRPr lang="en-US" dirty="0"/>
          </a:p>
        </p:txBody>
      </p:sp>
    </p:spTree>
    <p:extLst>
      <p:ext uri="{BB962C8B-B14F-4D97-AF65-F5344CB8AC3E}">
        <p14:creationId xmlns:p14="http://schemas.microsoft.com/office/powerpoint/2010/main" val="17292777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698152" y="4973012"/>
            <a:ext cx="6630600" cy="1663243"/>
          </a:xfrm>
        </p:spPr>
        <p:txBody>
          <a:bodyPr anchor="t">
            <a:noAutofit/>
          </a:bodyPr>
          <a:lstStyle/>
          <a:p>
            <a:r>
              <a:rPr lang="en-US" sz="3500" b="1" dirty="0" smtClean="0">
                <a:latin typeface="Centaur" panose="02030504050205020304" pitchFamily="18" charset="0"/>
              </a:rPr>
              <a:t>CCNY’s historical ties to prior</a:t>
            </a:r>
            <a:br>
              <a:rPr lang="en-US" sz="3500" b="1" dirty="0" smtClean="0">
                <a:latin typeface="Centaur" panose="02030504050205020304" pitchFamily="18" charset="0"/>
              </a:rPr>
            </a:br>
            <a:r>
              <a:rPr lang="en-US" sz="3500" b="1" dirty="0" smtClean="0">
                <a:latin typeface="Centaur" panose="02030504050205020304" pitchFamily="18" charset="0"/>
              </a:rPr>
              <a:t>internationals is a testament to some of philately’s greats of the past.</a:t>
            </a:r>
            <a:r>
              <a:rPr lang="en-US" sz="3500" b="1" dirty="0">
                <a:latin typeface="Centaur" panose="02030504050205020304" pitchFamily="18" charset="0"/>
              </a:rPr>
              <a:t/>
            </a:r>
            <a:br>
              <a:rPr lang="en-US" sz="3500" b="1" dirty="0">
                <a:latin typeface="Centaur" panose="02030504050205020304" pitchFamily="18" charset="0"/>
              </a:rPr>
            </a:br>
            <a:r>
              <a:rPr lang="en-US" sz="3500" b="1" dirty="0" smtClean="0">
                <a:latin typeface="Centaur" panose="02030504050205020304" pitchFamily="18" charset="0"/>
              </a:rPr>
              <a:t/>
            </a:r>
            <a:br>
              <a:rPr lang="en-US" sz="3500" b="1" dirty="0" smtClean="0">
                <a:latin typeface="Centaur" panose="02030504050205020304" pitchFamily="18" charset="0"/>
              </a:rPr>
            </a:br>
            <a:r>
              <a:rPr lang="en-US" sz="3500" b="1" dirty="0" smtClean="0">
                <a:latin typeface="Centaur" panose="02030504050205020304" pitchFamily="18" charset="0"/>
              </a:rPr>
              <a:t/>
            </a:r>
            <a:br>
              <a:rPr lang="en-US" sz="3500" b="1" dirty="0" smtClean="0">
                <a:latin typeface="Centaur" panose="02030504050205020304" pitchFamily="18" charset="0"/>
              </a:rPr>
            </a:br>
            <a:r>
              <a:rPr lang="en-US" sz="1600" b="1" dirty="0" smtClean="0">
                <a:latin typeface="Centaur" panose="02030504050205020304" pitchFamily="18" charset="0"/>
              </a:rPr>
              <a:t>    </a:t>
            </a:r>
            <a:br>
              <a:rPr lang="en-US" sz="1600" b="1" dirty="0" smtClean="0">
                <a:latin typeface="Centaur" panose="02030504050205020304" pitchFamily="18" charset="0"/>
              </a:rPr>
            </a:br>
            <a:r>
              <a:rPr lang="en-US" sz="2600" b="1" dirty="0" smtClean="0">
                <a:latin typeface="Centaur" panose="02030504050205020304" pitchFamily="18" charset="0"/>
              </a:rPr>
              <a:t/>
            </a:r>
            <a:br>
              <a:rPr lang="en-US" sz="2600" b="1" dirty="0" smtClean="0">
                <a:latin typeface="Centaur" panose="02030504050205020304" pitchFamily="18" charset="0"/>
              </a:rPr>
            </a:br>
            <a:r>
              <a:rPr lang="en-US" sz="3500" b="1" dirty="0" smtClean="0">
                <a:latin typeface="Centaur" panose="02030504050205020304" pitchFamily="18" charset="0"/>
              </a:rPr>
              <a:t>                  </a:t>
            </a:r>
            <a:endParaRPr lang="en-US" sz="2000" b="1" dirty="0" smtClean="0">
              <a:latin typeface="Centaur" panose="020305040502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sp>
        <p:nvSpPr>
          <p:cNvPr id="6" name="Slide Number Placeholder 5"/>
          <p:cNvSpPr>
            <a:spLocks noGrp="1"/>
          </p:cNvSpPr>
          <p:nvPr>
            <p:ph type="sldNum" sz="quarter" idx="12"/>
          </p:nvPr>
        </p:nvSpPr>
        <p:spPr>
          <a:xfrm>
            <a:off x="9118731" y="6350152"/>
            <a:ext cx="2743200" cy="365125"/>
          </a:xfrm>
        </p:spPr>
        <p:txBody>
          <a:bodyPr/>
          <a:lstStyle/>
          <a:p>
            <a:fld id="{55027D92-48B6-4A7D-8911-3045EBF5F00F}" type="slidenum">
              <a:rPr lang="en-US" smtClean="0"/>
              <a:t>7</a:t>
            </a:fld>
            <a:endParaRPr lang="en-US" dirty="0"/>
          </a:p>
        </p:txBody>
      </p:sp>
      <p:pic>
        <p:nvPicPr>
          <p:cNvPr id="3" name="Picture 2"/>
          <p:cNvPicPr>
            <a:picLocks noChangeAspect="1"/>
          </p:cNvPicPr>
          <p:nvPr/>
        </p:nvPicPr>
        <p:blipFill>
          <a:blip r:embed="rId3"/>
          <a:stretch>
            <a:fillRect/>
          </a:stretch>
        </p:blipFill>
        <p:spPr>
          <a:xfrm rot="665087">
            <a:off x="3453591" y="824149"/>
            <a:ext cx="5136531" cy="4032649"/>
          </a:xfrm>
          <a:prstGeom prst="rect">
            <a:avLst/>
          </a:prstGeom>
        </p:spPr>
      </p:pic>
      <p:pic>
        <p:nvPicPr>
          <p:cNvPr id="8" name="Picture 7"/>
          <p:cNvPicPr>
            <a:picLocks noChangeAspect="1"/>
          </p:cNvPicPr>
          <p:nvPr/>
        </p:nvPicPr>
        <p:blipFill>
          <a:blip r:embed="rId4"/>
          <a:stretch>
            <a:fillRect/>
          </a:stretch>
        </p:blipFill>
        <p:spPr>
          <a:xfrm>
            <a:off x="1698152" y="367990"/>
            <a:ext cx="1944201" cy="3389889"/>
          </a:xfrm>
          <a:prstGeom prst="rect">
            <a:avLst/>
          </a:prstGeom>
        </p:spPr>
      </p:pic>
      <p:pic>
        <p:nvPicPr>
          <p:cNvPr id="7" name="Picture 19" descr="C:\1w-files\w\Stamps\2016\cc\linns-highlighted.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367987"/>
            <a:ext cx="3178743" cy="5982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5812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662501" y="584198"/>
            <a:ext cx="10191648" cy="1993749"/>
          </a:xfrm>
        </p:spPr>
        <p:txBody>
          <a:bodyPr anchor="t">
            <a:noAutofit/>
          </a:bodyPr>
          <a:lstStyle/>
          <a:p>
            <a:r>
              <a:rPr lang="en-US" sz="3500" b="1" dirty="0" smtClean="0">
                <a:latin typeface="Centaur" panose="02030504050205020304" pitchFamily="18" charset="0"/>
              </a:rPr>
              <a:t>And so the stage is set for this century’s second great U.S. international stamp exhibition and 11</a:t>
            </a:r>
            <a:r>
              <a:rPr lang="en-US" sz="3500" b="1" baseline="30000" dirty="0" smtClean="0">
                <a:latin typeface="Centaur" panose="02030504050205020304" pitchFamily="18" charset="0"/>
              </a:rPr>
              <a:t>th</a:t>
            </a:r>
            <a:r>
              <a:rPr lang="en-US" sz="3500" b="1" dirty="0" smtClean="0">
                <a:latin typeface="Centaur" panose="02030504050205020304" pitchFamily="18" charset="0"/>
              </a:rPr>
              <a:t> in our nation’s history.  From the very beginning the iconic Statue of Liberty was planned to be the central symbol of the event.  </a:t>
            </a:r>
            <a:br>
              <a:rPr lang="en-US" sz="3500" b="1" dirty="0" smtClean="0">
                <a:latin typeface="Centaur" panose="02030504050205020304" pitchFamily="18" charset="0"/>
              </a:rPr>
            </a:br>
            <a:r>
              <a:rPr lang="en-US" sz="3500" b="1" dirty="0" smtClean="0">
                <a:latin typeface="Centaur" panose="02030504050205020304" pitchFamily="18" charset="0"/>
              </a:rPr>
              <a:t/>
            </a:r>
            <a:br>
              <a:rPr lang="en-US" sz="3500" b="1" dirty="0" smtClean="0">
                <a:latin typeface="Centaur" panose="02030504050205020304" pitchFamily="18" charset="0"/>
              </a:rPr>
            </a:br>
            <a:r>
              <a:rPr lang="en-US" sz="1600" b="1" dirty="0" smtClean="0">
                <a:latin typeface="Centaur" panose="02030504050205020304" pitchFamily="18" charset="0"/>
              </a:rPr>
              <a:t>    </a:t>
            </a:r>
            <a:br>
              <a:rPr lang="en-US" sz="1600" b="1" dirty="0" smtClean="0">
                <a:latin typeface="Centaur" panose="02030504050205020304" pitchFamily="18" charset="0"/>
              </a:rPr>
            </a:br>
            <a:r>
              <a:rPr lang="en-US" sz="2600" b="1" dirty="0" smtClean="0">
                <a:latin typeface="Centaur" panose="02030504050205020304" pitchFamily="18" charset="0"/>
              </a:rPr>
              <a:t/>
            </a:r>
            <a:br>
              <a:rPr lang="en-US" sz="2600" b="1" dirty="0" smtClean="0">
                <a:latin typeface="Centaur" panose="02030504050205020304" pitchFamily="18" charset="0"/>
              </a:rPr>
            </a:br>
            <a:r>
              <a:rPr lang="en-US" sz="3500" b="1" dirty="0" smtClean="0">
                <a:latin typeface="Centaur" panose="02030504050205020304" pitchFamily="18" charset="0"/>
              </a:rPr>
              <a:t>                  </a:t>
            </a:r>
            <a:endParaRPr lang="en-US" sz="2000" b="1" dirty="0" smtClean="0">
              <a:latin typeface="Centaur" panose="020305040502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8325" y="2926043"/>
            <a:ext cx="3237305" cy="305060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3083" y="3161840"/>
            <a:ext cx="1374826" cy="2814810"/>
          </a:xfrm>
          <a:prstGeom prst="rect">
            <a:avLst/>
          </a:prstGeom>
        </p:spPr>
      </p:pic>
      <p:sp>
        <p:nvSpPr>
          <p:cNvPr id="10" name="TextBox 9"/>
          <p:cNvSpPr txBox="1"/>
          <p:nvPr/>
        </p:nvSpPr>
        <p:spPr>
          <a:xfrm>
            <a:off x="1662501" y="2820318"/>
            <a:ext cx="5002704" cy="3600986"/>
          </a:xfrm>
          <a:prstGeom prst="rect">
            <a:avLst/>
          </a:prstGeom>
          <a:noFill/>
        </p:spPr>
        <p:txBody>
          <a:bodyPr wrap="square" rtlCol="0">
            <a:spAutoFit/>
          </a:bodyPr>
          <a:lstStyle/>
          <a:p>
            <a:r>
              <a:rPr lang="en-US" sz="3500" b="1" dirty="0">
                <a:solidFill>
                  <a:prstClr val="black"/>
                </a:solidFill>
                <a:latin typeface="Centaur" panose="02030504050205020304" pitchFamily="18" charset="0"/>
                <a:ea typeface="+mj-ea"/>
                <a:cs typeface="+mj-cs"/>
              </a:rPr>
              <a:t>The show’s original logo was designed in </a:t>
            </a:r>
            <a:r>
              <a:rPr lang="en-US" sz="3500" b="1" dirty="0" smtClean="0">
                <a:solidFill>
                  <a:prstClr val="black"/>
                </a:solidFill>
                <a:latin typeface="Centaur" panose="02030504050205020304" pitchFamily="18" charset="0"/>
                <a:ea typeface="+mj-ea"/>
                <a:cs typeface="+mj-cs"/>
              </a:rPr>
              <a:t>2006 </a:t>
            </a:r>
            <a:r>
              <a:rPr lang="en-US" sz="3500" b="1" dirty="0">
                <a:solidFill>
                  <a:prstClr val="black"/>
                </a:solidFill>
                <a:latin typeface="Centaur" panose="02030504050205020304" pitchFamily="18" charset="0"/>
                <a:ea typeface="+mj-ea"/>
                <a:cs typeface="+mj-cs"/>
              </a:rPr>
              <a:t>and used through </a:t>
            </a:r>
            <a:r>
              <a:rPr lang="en-US" sz="3500" b="1" dirty="0" smtClean="0">
                <a:solidFill>
                  <a:prstClr val="black"/>
                </a:solidFill>
                <a:latin typeface="Centaur" panose="02030504050205020304" pitchFamily="18" charset="0"/>
                <a:ea typeface="+mj-ea"/>
                <a:cs typeface="+mj-cs"/>
              </a:rPr>
              <a:t>2013 when it was replaced by an image created by Niko Courtelis, WSS-NY 2016 Design Chair.</a:t>
            </a:r>
            <a:r>
              <a:rPr lang="en-US" sz="3500" b="1" dirty="0">
                <a:solidFill>
                  <a:prstClr val="black"/>
                </a:solidFill>
                <a:latin typeface="Centaur" panose="02030504050205020304" pitchFamily="18" charset="0"/>
                <a:ea typeface="+mj-ea"/>
                <a:cs typeface="+mj-cs"/>
              </a:rPr>
              <a:t/>
            </a:r>
            <a:br>
              <a:rPr lang="en-US" sz="3500" b="1" dirty="0">
                <a:solidFill>
                  <a:prstClr val="black"/>
                </a:solidFill>
                <a:latin typeface="Centaur" panose="02030504050205020304" pitchFamily="18" charset="0"/>
                <a:ea typeface="+mj-ea"/>
                <a:cs typeface="+mj-cs"/>
              </a:rPr>
            </a:br>
            <a:endParaRPr lang="en-US" dirty="0"/>
          </a:p>
        </p:txBody>
      </p:sp>
      <p:sp>
        <p:nvSpPr>
          <p:cNvPr id="6" name="Slide Number Placeholder 5"/>
          <p:cNvSpPr>
            <a:spLocks noGrp="1"/>
          </p:cNvSpPr>
          <p:nvPr>
            <p:ph type="sldNum" sz="quarter" idx="12"/>
          </p:nvPr>
        </p:nvSpPr>
        <p:spPr>
          <a:xfrm>
            <a:off x="9110949" y="6324746"/>
            <a:ext cx="2743200" cy="365125"/>
          </a:xfrm>
        </p:spPr>
        <p:txBody>
          <a:bodyPr/>
          <a:lstStyle/>
          <a:p>
            <a:fld id="{55027D92-48B6-4A7D-8911-3045EBF5F00F}" type="slidenum">
              <a:rPr lang="en-US" smtClean="0"/>
              <a:t>8</a:t>
            </a:fld>
            <a:endParaRPr lang="en-US" dirty="0"/>
          </a:p>
        </p:txBody>
      </p:sp>
    </p:spTree>
    <p:extLst>
      <p:ext uri="{BB962C8B-B14F-4D97-AF65-F5344CB8AC3E}">
        <p14:creationId xmlns:p14="http://schemas.microsoft.com/office/powerpoint/2010/main" val="18283975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FFFC9">
                <a:lumMod val="59000"/>
                <a:lumOff val="41000"/>
              </a:srgbClr>
            </a:gs>
            <a:gs pos="99000">
              <a:srgbClr val="70CE9B"/>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750635" y="4483865"/>
            <a:ext cx="10191648" cy="1972020"/>
          </a:xfrm>
        </p:spPr>
        <p:txBody>
          <a:bodyPr anchor="t">
            <a:noAutofit/>
          </a:bodyPr>
          <a:lstStyle/>
          <a:p>
            <a:r>
              <a:rPr lang="en-US" sz="3500" b="1" dirty="0" smtClean="0">
                <a:latin typeface="Centaur" panose="02030504050205020304" pitchFamily="18" charset="0"/>
              </a:rPr>
              <a:t>Admission is completely free, but we do ask that whenever possible please register in advance to avoid the long lines at check in, especially the first weekend of the show.  Our web site will feature a special link to registration by late March.</a:t>
            </a:r>
            <a:br>
              <a:rPr lang="en-US" sz="3500" b="1" dirty="0" smtClean="0">
                <a:latin typeface="Centaur" panose="02030504050205020304" pitchFamily="18" charset="0"/>
              </a:rPr>
            </a:br>
            <a:r>
              <a:rPr lang="en-US" sz="3500" b="1" dirty="0">
                <a:latin typeface="Centaur" panose="02030504050205020304" pitchFamily="18" charset="0"/>
              </a:rPr>
              <a:t/>
            </a:r>
            <a:br>
              <a:rPr lang="en-US" sz="3500" b="1" dirty="0">
                <a:latin typeface="Centaur" panose="02030504050205020304" pitchFamily="18" charset="0"/>
              </a:rPr>
            </a:br>
            <a:r>
              <a:rPr lang="en-US" sz="3500" b="1" dirty="0" smtClean="0">
                <a:latin typeface="Centaur" panose="02030504050205020304" pitchFamily="18" charset="0"/>
              </a:rPr>
              <a:t/>
            </a:r>
            <a:br>
              <a:rPr lang="en-US" sz="3500" b="1" dirty="0" smtClean="0">
                <a:latin typeface="Centaur" panose="02030504050205020304" pitchFamily="18" charset="0"/>
              </a:rPr>
            </a:br>
            <a:r>
              <a:rPr lang="en-US" sz="3500" b="1" dirty="0" smtClean="0">
                <a:latin typeface="Centaur" panose="02030504050205020304" pitchFamily="18" charset="0"/>
              </a:rPr>
              <a:t/>
            </a:r>
            <a:br>
              <a:rPr lang="en-US" sz="3500" b="1" dirty="0" smtClean="0">
                <a:latin typeface="Centaur" panose="02030504050205020304" pitchFamily="18" charset="0"/>
              </a:rPr>
            </a:br>
            <a:r>
              <a:rPr lang="en-US" sz="1600" b="1" dirty="0" smtClean="0">
                <a:latin typeface="Centaur" panose="02030504050205020304" pitchFamily="18" charset="0"/>
              </a:rPr>
              <a:t>    </a:t>
            </a:r>
            <a:br>
              <a:rPr lang="en-US" sz="1600" b="1" dirty="0" smtClean="0">
                <a:latin typeface="Centaur" panose="02030504050205020304" pitchFamily="18" charset="0"/>
              </a:rPr>
            </a:br>
            <a:r>
              <a:rPr lang="en-US" sz="2600" b="1" dirty="0" smtClean="0">
                <a:latin typeface="Centaur" panose="02030504050205020304" pitchFamily="18" charset="0"/>
              </a:rPr>
              <a:t/>
            </a:r>
            <a:br>
              <a:rPr lang="en-US" sz="2600" b="1" dirty="0" smtClean="0">
                <a:latin typeface="Centaur" panose="02030504050205020304" pitchFamily="18" charset="0"/>
              </a:rPr>
            </a:br>
            <a:r>
              <a:rPr lang="en-US" sz="3500" b="1" dirty="0" smtClean="0">
                <a:latin typeface="Centaur" panose="02030504050205020304" pitchFamily="18" charset="0"/>
              </a:rPr>
              <a:t>                  </a:t>
            </a:r>
            <a:endParaRPr lang="en-US" sz="2000" b="1" dirty="0" smtClean="0">
              <a:latin typeface="Centaur" panose="020305040502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22873"/>
            <a:ext cx="1482435" cy="3035127"/>
          </a:xfrm>
          <a:prstGeom prst="rect">
            <a:avLst/>
          </a:prstGeom>
        </p:spPr>
      </p:pic>
      <p:pic>
        <p:nvPicPr>
          <p:cNvPr id="1026" name="Picture 2" descr="http://tennis.tencapsports.com/image.ashx?caid=11b48e2e-c116-4fe2-8172-031ee9072ab1&amp;i=1ac5974e-87a7-4a1d-808e-a6d836423bd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1300" y="1402629"/>
            <a:ext cx="4762500" cy="202882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9097483" y="6273322"/>
            <a:ext cx="2743200" cy="387122"/>
          </a:xfrm>
        </p:spPr>
        <p:txBody>
          <a:bodyPr/>
          <a:lstStyle/>
          <a:p>
            <a:fld id="{55027D92-48B6-4A7D-8911-3045EBF5F00F}" type="slidenum">
              <a:rPr lang="en-US" smtClean="0"/>
              <a:t>9</a:t>
            </a:fld>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635" y="786191"/>
            <a:ext cx="4348935" cy="3261702"/>
          </a:xfrm>
          <a:prstGeom prst="rect">
            <a:avLst/>
          </a:prstGeom>
        </p:spPr>
      </p:pic>
    </p:spTree>
    <p:extLst>
      <p:ext uri="{BB962C8B-B14F-4D97-AF65-F5344CB8AC3E}">
        <p14:creationId xmlns:p14="http://schemas.microsoft.com/office/powerpoint/2010/main" val="11859834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1827</TotalTime>
  <Words>1458</Words>
  <Application>Microsoft Office PowerPoint</Application>
  <PresentationFormat>Widescreen</PresentationFormat>
  <Paragraphs>183</Paragraphs>
  <Slides>30</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Centaur</vt:lpstr>
      <vt:lpstr>Office Theme</vt:lpstr>
      <vt:lpstr>          World Stamp Show-NY 2016  May 28-June 4, 2016 Javits Center, 655 West 34th Street New York City  www.ny2016.org          info@ny2016.org </vt:lpstr>
      <vt:lpstr>Featuring...  * Free Admission * Dealers and Postal Administrations from around the world * First Day ceremonies by the USPS, UNPA, and others * Seldom seen rarities worth millions * 4,500 frames of competitive and non-competitive exhibits * Hundreds of seminars open to the public * Specialty Society Representatives * Special youth and beginner's pavilion * Free reviews of stamps, collections, philatelic material * And much, much more!</vt:lpstr>
      <vt:lpstr>Our web site at www.ny2016.org should be your first stop in learning the latest about World Stamp Show-NY 2016.     </vt:lpstr>
      <vt:lpstr>Every decade since 1913 the United States has hosted a giant international stamp show.                           (photo: Washington 2006 stamp show)</vt:lpstr>
      <vt:lpstr>How did it all begin?  Here in the U.S. the American Philatelic Society organizes the host city selection process by first sending out a request for proposals from interested collecting groups.  These proposals are reviewed by the APS Board, which then invites qualified candidate groups to make a formal presentation before it makes its final selection.                         </vt:lpstr>
      <vt:lpstr>The APS Board voted to accept the hosting proposal from the New York City organizing committee, headed by members of the prestigious Collectors Club.                            </vt:lpstr>
      <vt:lpstr>CCNY’s historical ties to prior internationals is a testament to some of philately’s greats of the past.                           </vt:lpstr>
      <vt:lpstr>And so the stage is set for this century’s second great U.S. international stamp exhibition and 11th in our nation’s history.  From the very beginning the iconic Statue of Liberty was planned to be the central symbol of the event.                            </vt:lpstr>
      <vt:lpstr>Admission is completely free, but we do ask that whenever possible please register in advance to avoid the long lines at check in, especially the first weekend of the show.  Our web site will feature a special link to registration by late March.                            </vt:lpstr>
      <vt:lpstr>Concerned about getting around?  Don’t be!  Public transport is just around the corner everywhere—inexpensive and safe!                            </vt:lpstr>
      <vt:lpstr>Everything will happen at the Javits Center    in Manhattan, easily accessible from any of the three airports throughout the region.   Newark Liberty Airport (15 miles)    LaGuardia Airport (9 miles)    Kennedy Airport (18 miles)   Delta is our official air carrier.  See our website for discount details.                 </vt:lpstr>
      <vt:lpstr>It’s also easy to reach by train, bus or subway, and is close to the major attractions every visitor wants to see.    (M=Metro stop below)     Port Authority     Bus Terminal                  (1.2 miles away)     Penn Station                  (1 mile away)        Times Square                  (1.2 miles away)     Rockefeller Center                  (1.3 miles away)     Empire State Bldg                  (1.3 miles away)     Grand Central                  (1.3 miles away)     USS Intrepid                  (0.8 miles away)  Walking distances           average 1.2 miles/30 minutes</vt:lpstr>
      <vt:lpstr>Need a place to stay?  Discounts are available through WSS-NY’s hotel consolidator to 25 hotels from $99 to $359 nightly, offered through the link on the show web site. HQ Hotel: Marriott Marquis                   1535 Broadway </vt:lpstr>
      <vt:lpstr>The Javits Center now has its own subway stop across the street.  It is fully handicap accessible.  Wheelchairs and motorized scooters are available for rental in advance.                            </vt:lpstr>
      <vt:lpstr>PowerPoint Presentation</vt:lpstr>
      <vt:lpstr>PowerPoint Presentation</vt:lpstr>
      <vt:lpstr>PowerPoint Presentation</vt:lpstr>
      <vt:lpstr>The world’s premier auction firms have scheduled five major auctions beginning on Monday.</vt:lpstr>
      <vt:lpstr>Major sponsor, the United States Postal Service, heads the list of postal administrations coming to WSS-NY 2016.                           </vt:lpstr>
      <vt:lpstr>PowerPoint Presentation</vt:lpstr>
      <vt:lpstr>PowerPoint Presentation</vt:lpstr>
      <vt:lpstr>Over 112 different stamp collecting organizations and societies will be taking part in the show by hosting society booths and/or making presentations through all 8 days.                         </vt:lpstr>
      <vt:lpstr>Do you know the difference between a stamp show and a stamp exhibition?  Exhibits—and we have 4,500 frames! International exhibitions are in fact the highest level of such displays.  Portions of the world's best collections can be seen, some in competition vying for medals and prizes.</vt:lpstr>
      <vt:lpstr>The prizes are donated by individuals, societies and organizations and awarded by the jury for merit.  In most cases they are objet d’art or collectibles representative of the host or donor nation.</vt:lpstr>
      <vt:lpstr>PowerPoint Presentation</vt:lpstr>
      <vt:lpstr>Philately is a hobby for young and old alike.  The show’s “Welcome to Stamp Collecting” Pavilion is the place where all can learn the basics through interactive demonstrations, games, activities and more.  Advance reservations are needed for school and youth groups over 10.  Boy Scout workshops are additionally being offered.  Contact us if interested.                           </vt:lpstr>
      <vt:lpstr>The 32 seat “TurningPoint Foundation Pavilion Theater” will have both youth and adult sections with special audio/visual presentations planned every day for each group.                         </vt:lpstr>
      <vt:lpstr>PowerPoint Presentation</vt:lpstr>
      <vt:lpstr>PowerPoint Presentation</vt:lpstr>
      <vt:lpstr>         Won’t you join us?  We welcome your comments and questions!  Toll-free (844)977-2016 www.ny2016.org          info@ny2016.org  Why wait for the next US international exhibition in Boston in 2026?  Come in 2016!</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Fortunato</dc:creator>
  <cp:lastModifiedBy>Tom Fortunato</cp:lastModifiedBy>
  <cp:revision>158</cp:revision>
  <dcterms:created xsi:type="dcterms:W3CDTF">2016-01-09T02:05:08Z</dcterms:created>
  <dcterms:modified xsi:type="dcterms:W3CDTF">2016-01-20T01:17:55Z</dcterms:modified>
</cp:coreProperties>
</file>